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57F3"/>
    <a:srgbClr val="5EEB25"/>
    <a:srgbClr val="B17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2285" y="146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48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34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67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850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98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0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15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5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96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6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11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E2897-DD32-4C19-B37B-AF7AD456493E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EDC69-907E-4A6C-AA4B-73CE01EC5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8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81281" y="1991360"/>
            <a:ext cx="6494717" cy="5750560"/>
            <a:chOff x="81281" y="1991360"/>
            <a:chExt cx="6494717" cy="5750560"/>
          </a:xfrm>
        </p:grpSpPr>
        <p:pic>
          <p:nvPicPr>
            <p:cNvPr id="2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" y="2057400"/>
              <a:ext cx="6115050" cy="5257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Rectangle 25"/>
            <p:cNvSpPr>
              <a:spLocks noChangeAspect="1"/>
            </p:cNvSpPr>
            <p:nvPr/>
          </p:nvSpPr>
          <p:spPr>
            <a:xfrm>
              <a:off x="550385" y="3164888"/>
              <a:ext cx="101423" cy="111564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>
              <a:spLocks noChangeAspect="1"/>
            </p:cNvSpPr>
            <p:nvPr/>
          </p:nvSpPr>
          <p:spPr>
            <a:xfrm>
              <a:off x="550385" y="2945813"/>
              <a:ext cx="101423" cy="111564"/>
            </a:xfrm>
            <a:prstGeom prst="rect">
              <a:avLst/>
            </a:prstGeom>
            <a:solidFill>
              <a:srgbClr val="5EEB25"/>
            </a:solidFill>
            <a:ln>
              <a:solidFill>
                <a:srgbClr val="5EEB2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>
              <a:spLocks noChangeAspect="1"/>
            </p:cNvSpPr>
            <p:nvPr/>
          </p:nvSpPr>
          <p:spPr>
            <a:xfrm>
              <a:off x="550385" y="2755313"/>
              <a:ext cx="101423" cy="11156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>
              <a:spLocks noChangeAspect="1"/>
            </p:cNvSpPr>
            <p:nvPr/>
          </p:nvSpPr>
          <p:spPr>
            <a:xfrm>
              <a:off x="550385" y="2545763"/>
              <a:ext cx="101423" cy="111564"/>
            </a:xfrm>
            <a:prstGeom prst="rect">
              <a:avLst/>
            </a:prstGeom>
            <a:solidFill>
              <a:srgbClr val="5757F3"/>
            </a:solidFill>
            <a:ln>
              <a:solidFill>
                <a:srgbClr val="5757F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>
              <a:spLocks noChangeAspect="1"/>
            </p:cNvSpPr>
            <p:nvPr/>
          </p:nvSpPr>
          <p:spPr>
            <a:xfrm>
              <a:off x="550385" y="2279063"/>
              <a:ext cx="101423" cy="11156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1682529" y="2254800"/>
              <a:ext cx="125951" cy="129038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2"/>
            <p:cNvSpPr txBox="1"/>
            <p:nvPr/>
          </p:nvSpPr>
          <p:spPr bwMode="auto">
            <a:xfrm>
              <a:off x="650240" y="2534611"/>
              <a:ext cx="807388" cy="1389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Group </a:t>
              </a: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icA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Rectangle 44"/>
            <p:cNvSpPr>
              <a:spLocks noChangeAspect="1"/>
            </p:cNvSpPr>
            <p:nvPr/>
          </p:nvSpPr>
          <p:spPr>
            <a:xfrm>
              <a:off x="5768106" y="3146431"/>
              <a:ext cx="83821" cy="92202"/>
            </a:xfrm>
            <a:prstGeom prst="rect">
              <a:avLst/>
            </a:prstGeom>
            <a:solidFill>
              <a:srgbClr val="B17ED8"/>
            </a:solidFill>
            <a:ln>
              <a:solidFill>
                <a:srgbClr val="B17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12"/>
            <p:cNvSpPr txBox="1"/>
            <p:nvPr/>
          </p:nvSpPr>
          <p:spPr bwMode="auto">
            <a:xfrm>
              <a:off x="650240" y="2740351"/>
              <a:ext cx="733989" cy="1389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Group B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Box 12"/>
            <p:cNvSpPr txBox="1"/>
            <p:nvPr/>
          </p:nvSpPr>
          <p:spPr bwMode="auto">
            <a:xfrm>
              <a:off x="650240" y="2936890"/>
              <a:ext cx="733989" cy="126350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Group C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12"/>
            <p:cNvSpPr txBox="1"/>
            <p:nvPr/>
          </p:nvSpPr>
          <p:spPr bwMode="auto">
            <a:xfrm>
              <a:off x="650240" y="3129995"/>
              <a:ext cx="733989" cy="1389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Group D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Box 12"/>
            <p:cNvSpPr txBox="1"/>
            <p:nvPr/>
          </p:nvSpPr>
          <p:spPr bwMode="auto">
            <a:xfrm>
              <a:off x="650240" y="2261206"/>
              <a:ext cx="888127" cy="1696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Antiserum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12"/>
            <p:cNvSpPr txBox="1"/>
            <p:nvPr/>
          </p:nvSpPr>
          <p:spPr bwMode="auto">
            <a:xfrm>
              <a:off x="1740232" y="2256190"/>
              <a:ext cx="807388" cy="152884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Antigen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 rot="1949664">
              <a:off x="1189977" y="3329378"/>
              <a:ext cx="1873541" cy="3344825"/>
            </a:xfrm>
            <a:prstGeom prst="ellipse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 rot="17779244">
              <a:off x="5049105" y="5197497"/>
              <a:ext cx="596968" cy="880798"/>
            </a:xfrm>
            <a:prstGeom prst="ellipse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12"/>
            <p:cNvSpPr txBox="1"/>
            <p:nvPr/>
          </p:nvSpPr>
          <p:spPr bwMode="auto">
            <a:xfrm>
              <a:off x="4772446" y="5023768"/>
              <a:ext cx="1074634" cy="261610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 smtClean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Arial" pitchFamily="34" charset="0"/>
                  <a:cs typeface="Arial" pitchFamily="34" charset="0"/>
                </a:rPr>
                <a:t>Clade 2.3.4</a:t>
              </a:r>
              <a:endParaRPr lang="en-US" sz="11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TextBox 12"/>
            <p:cNvSpPr txBox="1"/>
            <p:nvPr/>
          </p:nvSpPr>
          <p:spPr bwMode="auto">
            <a:xfrm>
              <a:off x="2008749" y="3197060"/>
              <a:ext cx="1182097" cy="260597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rgbClr val="00B0F0"/>
                  </a:solidFill>
                  <a:latin typeface="Arial" pitchFamily="34" charset="0"/>
                  <a:cs typeface="Arial" pitchFamily="34" charset="0"/>
                </a:rPr>
                <a:t>Clade 2.3.4.4</a:t>
              </a:r>
              <a:endParaRPr lang="en-US" sz="12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670694" y="7480310"/>
              <a:ext cx="1310935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b="1" dirty="0" smtClean="0">
                  <a:latin typeface="Arial" pitchFamily="34" charset="0"/>
                  <a:cs typeface="Arial" pitchFamily="34" charset="0"/>
                </a:rPr>
                <a:t>Antigenic unit</a:t>
              </a:r>
              <a:endParaRPr lang="en-US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6200000">
              <a:off x="-443382" y="4482237"/>
              <a:ext cx="1310935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b="1" dirty="0" smtClean="0">
                  <a:latin typeface="Arial" pitchFamily="34" charset="0"/>
                  <a:cs typeface="Arial" pitchFamily="34" charset="0"/>
                </a:rPr>
                <a:t>Antigenic unit</a:t>
              </a:r>
              <a:endParaRPr lang="en-US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82837" y="715025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282837" y="630697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82837" y="543829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82837" y="455945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82837" y="369585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82837" y="2839720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82837" y="1991360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340360" y="727725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209040" y="727725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075242" y="727725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2938842" y="727725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799840" y="727725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655882" y="727725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5519482" y="727725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380480" y="7277259"/>
              <a:ext cx="1955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  <p:sp>
          <p:nvSpPr>
            <p:cNvPr id="59" name="TextBox 12"/>
            <p:cNvSpPr txBox="1"/>
            <p:nvPr/>
          </p:nvSpPr>
          <p:spPr bwMode="auto">
            <a:xfrm>
              <a:off x="4343400" y="5577840"/>
              <a:ext cx="1074634" cy="1389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PF/HK/810/09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12"/>
            <p:cNvSpPr txBox="1"/>
            <p:nvPr/>
          </p:nvSpPr>
          <p:spPr bwMode="auto">
            <a:xfrm>
              <a:off x="5161280" y="5814775"/>
              <a:ext cx="1074634" cy="1389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PF/HK/810/09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12"/>
            <p:cNvSpPr txBox="1"/>
            <p:nvPr/>
          </p:nvSpPr>
          <p:spPr bwMode="auto">
            <a:xfrm>
              <a:off x="2642538" y="3656976"/>
              <a:ext cx="1182097" cy="14023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Mdk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/CD/KAF17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12"/>
            <p:cNvSpPr txBox="1"/>
            <p:nvPr/>
          </p:nvSpPr>
          <p:spPr bwMode="auto">
            <a:xfrm>
              <a:off x="3098973" y="3868915"/>
              <a:ext cx="1300307" cy="1696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Mdk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/CD/TCH6/17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Box 12"/>
            <p:cNvSpPr txBox="1"/>
            <p:nvPr/>
          </p:nvSpPr>
          <p:spPr bwMode="auto">
            <a:xfrm>
              <a:off x="2442440" y="4328254"/>
              <a:ext cx="1730709" cy="154259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Mdk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/CD/17RS882-29/17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12"/>
            <p:cNvSpPr txBox="1"/>
            <p:nvPr/>
          </p:nvSpPr>
          <p:spPr bwMode="auto">
            <a:xfrm>
              <a:off x="1351280" y="3952735"/>
              <a:ext cx="1300307" cy="1696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Mdk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/CD/TCH6/17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12"/>
            <p:cNvSpPr txBox="1"/>
            <p:nvPr/>
          </p:nvSpPr>
          <p:spPr bwMode="auto">
            <a:xfrm>
              <a:off x="2932098" y="4134585"/>
              <a:ext cx="1182097" cy="14023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Mdk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/CD/KAF17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TextBox 12"/>
            <p:cNvSpPr txBox="1"/>
            <p:nvPr/>
          </p:nvSpPr>
          <p:spPr bwMode="auto">
            <a:xfrm>
              <a:off x="5175914" y="3353425"/>
              <a:ext cx="1074634" cy="1389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Mal/HK/820/09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TextBox 12"/>
            <p:cNvSpPr txBox="1"/>
            <p:nvPr/>
          </p:nvSpPr>
          <p:spPr bwMode="auto">
            <a:xfrm>
              <a:off x="817880" y="6510735"/>
              <a:ext cx="1074634" cy="1389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BS/Akita/1/14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12"/>
            <p:cNvSpPr txBox="1"/>
            <p:nvPr/>
          </p:nvSpPr>
          <p:spPr bwMode="auto">
            <a:xfrm>
              <a:off x="970280" y="6075680"/>
              <a:ext cx="1074634" cy="1389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BS/Akita/1/14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Box 12"/>
            <p:cNvSpPr txBox="1"/>
            <p:nvPr/>
          </p:nvSpPr>
          <p:spPr bwMode="auto">
            <a:xfrm>
              <a:off x="2576087" y="5410200"/>
              <a:ext cx="1182097" cy="14023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Ck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</a:t>
              </a: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Kmm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/1-7/14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Box 12"/>
            <p:cNvSpPr txBox="1"/>
            <p:nvPr/>
          </p:nvSpPr>
          <p:spPr bwMode="auto">
            <a:xfrm>
              <a:off x="2455183" y="5029200"/>
              <a:ext cx="1182097" cy="14023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Ck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</a:t>
              </a: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Kmm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/1-7/14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TextBox 12"/>
            <p:cNvSpPr txBox="1"/>
            <p:nvPr/>
          </p:nvSpPr>
          <p:spPr bwMode="auto">
            <a:xfrm>
              <a:off x="1021094" y="5256555"/>
              <a:ext cx="1730709" cy="152884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Dk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/VTN/HU/1-1151/16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TextBox 12"/>
            <p:cNvSpPr txBox="1"/>
            <p:nvPr/>
          </p:nvSpPr>
          <p:spPr bwMode="auto">
            <a:xfrm>
              <a:off x="665480" y="4927116"/>
              <a:ext cx="1730709" cy="152884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Dk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/VTN/HU/1-1151/16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TextBox 12"/>
            <p:cNvSpPr txBox="1"/>
            <p:nvPr/>
          </p:nvSpPr>
          <p:spPr bwMode="auto">
            <a:xfrm>
              <a:off x="2301240" y="4707335"/>
              <a:ext cx="1730709" cy="13898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Mdk</a:t>
              </a:r>
              <a:r>
                <a:rPr lang="en-US" sz="1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/CD/NYA14/17</a:t>
              </a:r>
              <a:endParaRPr 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185482" y="745540"/>
            <a:ext cx="309111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Sup. Fig 2.  Antigenic cartography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2610131" y="5363605"/>
            <a:ext cx="78205" cy="80123"/>
          </a:xfrm>
          <a:prstGeom prst="ellipse">
            <a:avLst/>
          </a:prstGeom>
          <a:solidFill>
            <a:srgbClr val="5757F3"/>
          </a:solidFill>
          <a:ln w="6350">
            <a:solidFill>
              <a:srgbClr val="575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2483137" y="5649970"/>
            <a:ext cx="125951" cy="129038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38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55</Words>
  <Application>Microsoft Office PowerPoint</Application>
  <PresentationFormat>On-screen Show (4:3)</PresentationFormat>
  <Paragraphs>41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Augustin Twabela</dc:creator>
  <cp:lastModifiedBy>Augustin Twabela</cp:lastModifiedBy>
  <cp:revision>7</cp:revision>
  <cp:lastPrinted>2019-09-30T11:37:33Z</cp:lastPrinted>
  <dcterms:created xsi:type="dcterms:W3CDTF">2019-09-30T06:09:24Z</dcterms:created>
  <dcterms:modified xsi:type="dcterms:W3CDTF">2019-09-30T11:56:43Z</dcterms:modified>
</cp:coreProperties>
</file>