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27" r:id="rId2"/>
    <p:sldId id="343" r:id="rId3"/>
  </p:sldIdLst>
  <p:sldSz cx="6858000" cy="1026001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66FF"/>
    <a:srgbClr val="0000FF"/>
    <a:srgbClr val="FFFF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95" autoAdjust="0"/>
    <p:restoredTop sz="50000" autoAdjust="0"/>
  </p:normalViewPr>
  <p:slideViewPr>
    <p:cSldViewPr snapToGrid="0" snapToObjects="1">
      <p:cViewPr varScale="1">
        <p:scale>
          <a:sx n="67" d="100"/>
          <a:sy n="67" d="100"/>
        </p:scale>
        <p:origin x="2779" y="62"/>
      </p:cViewPr>
      <p:guideLst>
        <p:guide orient="horz" pos="3232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kitamura\Desktop\Desktop\&#12510;&#12454;&#12473;&#32925;&#36578;&#31227;&#35542;&#25991;(&#35914;&#23798;&#20808;&#29983;)\180228%20&#25239;PDL1&#25239;&#20307;&#25237;&#19982;&#12514;&#12486;&#12441;&#12523;(&#29983;&#23384;&#29575;)&#9794;&#9792;&#21512;&#31639;%20Day4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awako%20Abe\Desktop\&#30740;&#31350;&#12414;&#12392;&#12417;&#12394;&#12393;(170412&#12496;&#12483;&#12463;&#12450;&#12483;&#12503;)\&#35914;&#23798;&#35299;&#26512;&#20998;\160719~%20in%20vivo&#12487;&#12540;&#12479;\161018%20WT%20control%20IgG%20vs%20anti-PD-L1Ab\161021%20%20WT%20control%20IgG&amp;anti-PD-L1&#12522;&#12531;&#12497;&#29699;&#35299;&#26512;(I-Ad%20high&#12414;&#12391;)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D:\&#20462;&#24489;170605-22\&#22823;&#33144;&#30284;&#32925;&#36578;&#31227;&#12514;&#12487;&#12523;&#12487;&#12540;&#12479;\&#22823;&#33144;&#30284;&#32925;&#36578;&#31227;&#12514;&#12487;&#12523;&#38306;&#36899;&#12487;&#12540;&#12479;\160126%20WT&amp;6KO%20cont-IgG&amp;aPDL1\170830%202016&#24180;1&#26376;26&#26085;WT&amp;6KO%20cont-IgG&amp;anti-PDL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03356553047901"/>
          <c:y val="6.0018431060169297E-2"/>
          <c:w val="0.82407574053243304"/>
          <c:h val="0.79881306503353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Sheet1!$A$9</c:f>
              <c:strCache>
                <c:ptCount val="1"/>
                <c:pt idx="0">
                  <c:v>WT BALB/c + cont IgG</c:v>
                </c:pt>
              </c:strCache>
            </c:strRef>
          </c:tx>
          <c:spPr>
            <a:ln w="317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Sheet1!$B$8:$CR$8</c:f>
              <c:numCache>
                <c:formatCode>General</c:formatCode>
                <c:ptCount val="9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  <c:pt idx="48">
                  <c:v>24</c:v>
                </c:pt>
                <c:pt idx="49">
                  <c:v>25</c:v>
                </c:pt>
                <c:pt idx="50">
                  <c:v>25</c:v>
                </c:pt>
                <c:pt idx="51">
                  <c:v>26</c:v>
                </c:pt>
                <c:pt idx="52">
                  <c:v>26</c:v>
                </c:pt>
                <c:pt idx="53">
                  <c:v>27</c:v>
                </c:pt>
                <c:pt idx="54">
                  <c:v>27</c:v>
                </c:pt>
                <c:pt idx="55">
                  <c:v>28</c:v>
                </c:pt>
                <c:pt idx="56">
                  <c:v>28</c:v>
                </c:pt>
                <c:pt idx="57">
                  <c:v>29</c:v>
                </c:pt>
                <c:pt idx="58">
                  <c:v>29</c:v>
                </c:pt>
                <c:pt idx="59">
                  <c:v>30</c:v>
                </c:pt>
                <c:pt idx="60">
                  <c:v>30</c:v>
                </c:pt>
                <c:pt idx="61">
                  <c:v>31</c:v>
                </c:pt>
                <c:pt idx="62">
                  <c:v>31</c:v>
                </c:pt>
                <c:pt idx="63">
                  <c:v>32</c:v>
                </c:pt>
                <c:pt idx="64">
                  <c:v>32</c:v>
                </c:pt>
                <c:pt idx="65">
                  <c:v>33</c:v>
                </c:pt>
                <c:pt idx="66">
                  <c:v>33</c:v>
                </c:pt>
                <c:pt idx="67">
                  <c:v>34</c:v>
                </c:pt>
                <c:pt idx="68">
                  <c:v>34</c:v>
                </c:pt>
                <c:pt idx="69">
                  <c:v>35</c:v>
                </c:pt>
                <c:pt idx="70">
                  <c:v>35</c:v>
                </c:pt>
                <c:pt idx="71">
                  <c:v>36</c:v>
                </c:pt>
                <c:pt idx="72">
                  <c:v>36</c:v>
                </c:pt>
                <c:pt idx="73">
                  <c:v>37</c:v>
                </c:pt>
                <c:pt idx="74">
                  <c:v>37</c:v>
                </c:pt>
                <c:pt idx="75">
                  <c:v>38</c:v>
                </c:pt>
                <c:pt idx="76">
                  <c:v>38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  <c:pt idx="80">
                  <c:v>40</c:v>
                </c:pt>
                <c:pt idx="81">
                  <c:v>41</c:v>
                </c:pt>
                <c:pt idx="82">
                  <c:v>41</c:v>
                </c:pt>
                <c:pt idx="83">
                  <c:v>42</c:v>
                </c:pt>
                <c:pt idx="84">
                  <c:v>42</c:v>
                </c:pt>
                <c:pt idx="85">
                  <c:v>43</c:v>
                </c:pt>
                <c:pt idx="86">
                  <c:v>43</c:v>
                </c:pt>
                <c:pt idx="87">
                  <c:v>44</c:v>
                </c:pt>
                <c:pt idx="88">
                  <c:v>44</c:v>
                </c:pt>
                <c:pt idx="89">
                  <c:v>45</c:v>
                </c:pt>
                <c:pt idx="90">
                  <c:v>45</c:v>
                </c:pt>
                <c:pt idx="91">
                  <c:v>46</c:v>
                </c:pt>
                <c:pt idx="92">
                  <c:v>46</c:v>
                </c:pt>
                <c:pt idx="93">
                  <c:v>47</c:v>
                </c:pt>
                <c:pt idx="94">
                  <c:v>47</c:v>
                </c:pt>
              </c:numCache>
            </c:numRef>
          </c:xVal>
          <c:yVal>
            <c:numRef>
              <c:f>Sheet1!$B$9:$CR$9</c:f>
              <c:numCache>
                <c:formatCode>General</c:formatCode>
                <c:ptCount val="9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82.608695652173878</c:v>
                </c:pt>
                <c:pt idx="39">
                  <c:v>82.608695652173878</c:v>
                </c:pt>
                <c:pt idx="40">
                  <c:v>73.913043478260903</c:v>
                </c:pt>
                <c:pt idx="41">
                  <c:v>73.913043478260903</c:v>
                </c:pt>
                <c:pt idx="42">
                  <c:v>73.913043478260903</c:v>
                </c:pt>
                <c:pt idx="43">
                  <c:v>73.913043478260903</c:v>
                </c:pt>
                <c:pt idx="44">
                  <c:v>60.869565217391298</c:v>
                </c:pt>
                <c:pt idx="45">
                  <c:v>60.869565217391298</c:v>
                </c:pt>
                <c:pt idx="46">
                  <c:v>43.478260869565197</c:v>
                </c:pt>
                <c:pt idx="47">
                  <c:v>43.478260869565197</c:v>
                </c:pt>
                <c:pt idx="48">
                  <c:v>30.434782608695659</c:v>
                </c:pt>
                <c:pt idx="49">
                  <c:v>30.434782608695659</c:v>
                </c:pt>
                <c:pt idx="50">
                  <c:v>26.086956521739129</c:v>
                </c:pt>
                <c:pt idx="51">
                  <c:v>26.086956521739129</c:v>
                </c:pt>
                <c:pt idx="52">
                  <c:v>21.739130434782609</c:v>
                </c:pt>
                <c:pt idx="53">
                  <c:v>21.739130434782609</c:v>
                </c:pt>
                <c:pt idx="54">
                  <c:v>17.39130434782609</c:v>
                </c:pt>
                <c:pt idx="55">
                  <c:v>17.39130434782609</c:v>
                </c:pt>
                <c:pt idx="56">
                  <c:v>13.043478260869559</c:v>
                </c:pt>
                <c:pt idx="57">
                  <c:v>13.043478260869559</c:v>
                </c:pt>
                <c:pt idx="58">
                  <c:v>13.043478260869559</c:v>
                </c:pt>
                <c:pt idx="59">
                  <c:v>13.043478260869559</c:v>
                </c:pt>
                <c:pt idx="60">
                  <c:v>13.043478260869559</c:v>
                </c:pt>
                <c:pt idx="61">
                  <c:v>13.043478260869559</c:v>
                </c:pt>
                <c:pt idx="62">
                  <c:v>8.6956521739130412</c:v>
                </c:pt>
                <c:pt idx="63">
                  <c:v>8.6956521739130412</c:v>
                </c:pt>
                <c:pt idx="64">
                  <c:v>8.6956521739130412</c:v>
                </c:pt>
                <c:pt idx="65">
                  <c:v>8.6956521739130412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102-6642-9C16-E6D8F64FB217}"/>
            </c:ext>
          </c:extLst>
        </c:ser>
        <c:ser>
          <c:idx val="1"/>
          <c:order val="1"/>
          <c:tx>
            <c:strRef>
              <c:f>Sheet1!$A$10</c:f>
              <c:strCache>
                <c:ptCount val="1"/>
                <c:pt idx="0">
                  <c:v>WT BALB/c + aPD-L1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Sheet1!$B$8:$CR$8</c:f>
              <c:numCache>
                <c:formatCode>General</c:formatCode>
                <c:ptCount val="9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  <c:pt idx="48">
                  <c:v>24</c:v>
                </c:pt>
                <c:pt idx="49">
                  <c:v>25</c:v>
                </c:pt>
                <c:pt idx="50">
                  <c:v>25</c:v>
                </c:pt>
                <c:pt idx="51">
                  <c:v>26</c:v>
                </c:pt>
                <c:pt idx="52">
                  <c:v>26</c:v>
                </c:pt>
                <c:pt idx="53">
                  <c:v>27</c:v>
                </c:pt>
                <c:pt idx="54">
                  <c:v>27</c:v>
                </c:pt>
                <c:pt idx="55">
                  <c:v>28</c:v>
                </c:pt>
                <c:pt idx="56">
                  <c:v>28</c:v>
                </c:pt>
                <c:pt idx="57">
                  <c:v>29</c:v>
                </c:pt>
                <c:pt idx="58">
                  <c:v>29</c:v>
                </c:pt>
                <c:pt idx="59">
                  <c:v>30</c:v>
                </c:pt>
                <c:pt idx="60">
                  <c:v>30</c:v>
                </c:pt>
                <c:pt idx="61">
                  <c:v>31</c:v>
                </c:pt>
                <c:pt idx="62">
                  <c:v>31</c:v>
                </c:pt>
                <c:pt idx="63">
                  <c:v>32</c:v>
                </c:pt>
                <c:pt idx="64">
                  <c:v>32</c:v>
                </c:pt>
                <c:pt idx="65">
                  <c:v>33</c:v>
                </c:pt>
                <c:pt idx="66">
                  <c:v>33</c:v>
                </c:pt>
                <c:pt idx="67">
                  <c:v>34</c:v>
                </c:pt>
                <c:pt idx="68">
                  <c:v>34</c:v>
                </c:pt>
                <c:pt idx="69">
                  <c:v>35</c:v>
                </c:pt>
                <c:pt idx="70">
                  <c:v>35</c:v>
                </c:pt>
                <c:pt idx="71">
                  <c:v>36</c:v>
                </c:pt>
                <c:pt idx="72">
                  <c:v>36</c:v>
                </c:pt>
                <c:pt idx="73">
                  <c:v>37</c:v>
                </c:pt>
                <c:pt idx="74">
                  <c:v>37</c:v>
                </c:pt>
                <c:pt idx="75">
                  <c:v>38</c:v>
                </c:pt>
                <c:pt idx="76">
                  <c:v>38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  <c:pt idx="80">
                  <c:v>40</c:v>
                </c:pt>
                <c:pt idx="81">
                  <c:v>41</c:v>
                </c:pt>
                <c:pt idx="82">
                  <c:v>41</c:v>
                </c:pt>
                <c:pt idx="83">
                  <c:v>42</c:v>
                </c:pt>
                <c:pt idx="84">
                  <c:v>42</c:v>
                </c:pt>
                <c:pt idx="85">
                  <c:v>43</c:v>
                </c:pt>
                <c:pt idx="86">
                  <c:v>43</c:v>
                </c:pt>
                <c:pt idx="87">
                  <c:v>44</c:v>
                </c:pt>
                <c:pt idx="88">
                  <c:v>44</c:v>
                </c:pt>
                <c:pt idx="89">
                  <c:v>45</c:v>
                </c:pt>
                <c:pt idx="90">
                  <c:v>45</c:v>
                </c:pt>
                <c:pt idx="91">
                  <c:v>46</c:v>
                </c:pt>
                <c:pt idx="92">
                  <c:v>46</c:v>
                </c:pt>
                <c:pt idx="93">
                  <c:v>47</c:v>
                </c:pt>
                <c:pt idx="94">
                  <c:v>47</c:v>
                </c:pt>
              </c:numCache>
            </c:numRef>
          </c:xVal>
          <c:yVal>
            <c:numRef>
              <c:f>Sheet1!$B$10:$CR$10</c:f>
              <c:numCache>
                <c:formatCode>General</c:formatCode>
                <c:ptCount val="9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95.83333333333313</c:v>
                </c:pt>
                <c:pt idx="31">
                  <c:v>95.83333333333313</c:v>
                </c:pt>
                <c:pt idx="32">
                  <c:v>95.83333333333313</c:v>
                </c:pt>
                <c:pt idx="33">
                  <c:v>95.83333333333313</c:v>
                </c:pt>
                <c:pt idx="34">
                  <c:v>95.83333333333313</c:v>
                </c:pt>
                <c:pt idx="35">
                  <c:v>95.83333333333313</c:v>
                </c:pt>
                <c:pt idx="36">
                  <c:v>91.666666666666643</c:v>
                </c:pt>
                <c:pt idx="37">
                  <c:v>91.666666666666643</c:v>
                </c:pt>
                <c:pt idx="38">
                  <c:v>79.166666666666643</c:v>
                </c:pt>
                <c:pt idx="39">
                  <c:v>79.166666666666643</c:v>
                </c:pt>
                <c:pt idx="40">
                  <c:v>70.83333333333313</c:v>
                </c:pt>
                <c:pt idx="41">
                  <c:v>70.83333333333313</c:v>
                </c:pt>
                <c:pt idx="42">
                  <c:v>50</c:v>
                </c:pt>
                <c:pt idx="43">
                  <c:v>50</c:v>
                </c:pt>
                <c:pt idx="44">
                  <c:v>41.666666666666437</c:v>
                </c:pt>
                <c:pt idx="45">
                  <c:v>41.666666666666437</c:v>
                </c:pt>
                <c:pt idx="46">
                  <c:v>37.5</c:v>
                </c:pt>
                <c:pt idx="47">
                  <c:v>37.5</c:v>
                </c:pt>
                <c:pt idx="48">
                  <c:v>29.166666666666671</c:v>
                </c:pt>
                <c:pt idx="49">
                  <c:v>29.166666666666671</c:v>
                </c:pt>
                <c:pt idx="50">
                  <c:v>29.166666666666671</c:v>
                </c:pt>
                <c:pt idx="51">
                  <c:v>29.166666666666671</c:v>
                </c:pt>
                <c:pt idx="52">
                  <c:v>20.833333333333279</c:v>
                </c:pt>
                <c:pt idx="53">
                  <c:v>20.833333333333279</c:v>
                </c:pt>
                <c:pt idx="54">
                  <c:v>16.666666666666661</c:v>
                </c:pt>
                <c:pt idx="55">
                  <c:v>16.666666666666661</c:v>
                </c:pt>
                <c:pt idx="56">
                  <c:v>12.5</c:v>
                </c:pt>
                <c:pt idx="57">
                  <c:v>12.5</c:v>
                </c:pt>
                <c:pt idx="58">
                  <c:v>12.5</c:v>
                </c:pt>
                <c:pt idx="59">
                  <c:v>12.5</c:v>
                </c:pt>
                <c:pt idx="60">
                  <c:v>12.5</c:v>
                </c:pt>
                <c:pt idx="61">
                  <c:v>12.5</c:v>
                </c:pt>
                <c:pt idx="62">
                  <c:v>12.5</c:v>
                </c:pt>
                <c:pt idx="63">
                  <c:v>12.5</c:v>
                </c:pt>
                <c:pt idx="64">
                  <c:v>12.5</c:v>
                </c:pt>
                <c:pt idx="65">
                  <c:v>12.5</c:v>
                </c:pt>
                <c:pt idx="66">
                  <c:v>12.5</c:v>
                </c:pt>
                <c:pt idx="67">
                  <c:v>12.5</c:v>
                </c:pt>
                <c:pt idx="68">
                  <c:v>12.5</c:v>
                </c:pt>
                <c:pt idx="69">
                  <c:v>12.5</c:v>
                </c:pt>
                <c:pt idx="70">
                  <c:v>12.5</c:v>
                </c:pt>
                <c:pt idx="71">
                  <c:v>12.5</c:v>
                </c:pt>
                <c:pt idx="72">
                  <c:v>12.5</c:v>
                </c:pt>
                <c:pt idx="73">
                  <c:v>12.5</c:v>
                </c:pt>
                <c:pt idx="74">
                  <c:v>12.5</c:v>
                </c:pt>
                <c:pt idx="75">
                  <c:v>12.5</c:v>
                </c:pt>
                <c:pt idx="76">
                  <c:v>12.5</c:v>
                </c:pt>
                <c:pt idx="77">
                  <c:v>12.5</c:v>
                </c:pt>
                <c:pt idx="78">
                  <c:v>12.5</c:v>
                </c:pt>
                <c:pt idx="79">
                  <c:v>12.5</c:v>
                </c:pt>
                <c:pt idx="80">
                  <c:v>12.5</c:v>
                </c:pt>
                <c:pt idx="81">
                  <c:v>12.5</c:v>
                </c:pt>
                <c:pt idx="82">
                  <c:v>8.3333333333333321</c:v>
                </c:pt>
                <c:pt idx="83">
                  <c:v>8.3333333333333321</c:v>
                </c:pt>
                <c:pt idx="84">
                  <c:v>8.3333333333333321</c:v>
                </c:pt>
                <c:pt idx="85">
                  <c:v>8.3333333333333321</c:v>
                </c:pt>
                <c:pt idx="86">
                  <c:v>8.3333333333333321</c:v>
                </c:pt>
                <c:pt idx="87">
                  <c:v>8.3333333333333321</c:v>
                </c:pt>
                <c:pt idx="88">
                  <c:v>8.3333333333333321</c:v>
                </c:pt>
                <c:pt idx="89">
                  <c:v>8.3333333333333321</c:v>
                </c:pt>
                <c:pt idx="90">
                  <c:v>8.3333333333333321</c:v>
                </c:pt>
                <c:pt idx="91">
                  <c:v>8.3333333333333321</c:v>
                </c:pt>
                <c:pt idx="92">
                  <c:v>4.1666666666666661</c:v>
                </c:pt>
                <c:pt idx="93">
                  <c:v>4.1666666666666661</c:v>
                </c:pt>
                <c:pt idx="94">
                  <c:v>4.1666666666666661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102-6642-9C16-E6D8F64FB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3730664"/>
        <c:axId val="353731056"/>
      </c:scatterChart>
      <c:valAx>
        <c:axId val="353730664"/>
        <c:scaling>
          <c:orientation val="minMax"/>
          <c:max val="4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353731056"/>
        <c:crosses val="autoZero"/>
        <c:crossBetween val="midCat"/>
        <c:majorUnit val="10"/>
      </c:valAx>
      <c:valAx>
        <c:axId val="353731056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353730664"/>
        <c:crosses val="autoZero"/>
        <c:crossBetween val="midCat"/>
      </c:valAx>
      <c:spPr>
        <a:ln w="12700"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200" b="1">
          <a:latin typeface="Helvetica"/>
          <a:cs typeface="Helvetica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74399353926899"/>
          <c:y val="2.9507842043045001E-2"/>
          <c:w val="0.39096860962829499"/>
          <c:h val="0.8798627695368930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Sheet1!$D$176:$D$177</c:f>
                <c:numCache>
                  <c:formatCode>General</c:formatCode>
                  <c:ptCount val="2"/>
                  <c:pt idx="0">
                    <c:v>5284816411.1915903</c:v>
                  </c:pt>
                  <c:pt idx="1">
                    <c:v>1633862046.6551001</c:v>
                  </c:pt>
                </c:numCache>
              </c:numRef>
            </c:plus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  <a:effectLst/>
            </c:spPr>
          </c:errBars>
          <c:cat>
            <c:strRef>
              <c:f>Sheet1!$C$170:$C$171</c:f>
              <c:strCache>
                <c:ptCount val="2"/>
                <c:pt idx="0">
                  <c:v>WT cont-IgG</c:v>
                </c:pt>
                <c:pt idx="1">
                  <c:v>WT a-PD-L1</c:v>
                </c:pt>
              </c:strCache>
            </c:strRef>
          </c:cat>
          <c:val>
            <c:numRef>
              <c:f>Sheet1!$D$170:$D$171</c:f>
              <c:numCache>
                <c:formatCode>0.00E+00</c:formatCode>
                <c:ptCount val="2"/>
                <c:pt idx="0">
                  <c:v>9923000000</c:v>
                </c:pt>
                <c:pt idx="1">
                  <c:v>5874250000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3C-2947-A40E-5EDD98F1D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3088080"/>
        <c:axId val="353090824"/>
      </c:barChart>
      <c:catAx>
        <c:axId val="3530880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3090824"/>
        <c:crosses val="autoZero"/>
        <c:auto val="1"/>
        <c:lblAlgn val="ctr"/>
        <c:lblOffset val="100"/>
        <c:noMultiLvlLbl val="0"/>
      </c:catAx>
      <c:valAx>
        <c:axId val="353090824"/>
        <c:scaling>
          <c:orientation val="minMax"/>
        </c:scaling>
        <c:delete val="0"/>
        <c:axPos val="l"/>
        <c:numFmt formatCode="0.00E+0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 sz="900">
                <a:latin typeface="Helvetica" pitchFamily="34" charset="0"/>
                <a:cs typeface="Helvetica" panose="020B0604020202020204" pitchFamily="34" charset="0"/>
              </a:defRPr>
            </a:pPr>
            <a:endParaRPr lang="ja-JP"/>
          </a:p>
        </c:txPr>
        <c:crossAx val="353088080"/>
        <c:crosses val="autoZero"/>
        <c:crossBetween val="between"/>
        <c:majorUnit val="4000000000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Helvetica"/>
          <a:cs typeface="Helvetica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800213400905985"/>
          <c:y val="8.2914802517951025E-2"/>
          <c:w val="0.41452674413953888"/>
          <c:h val="0.834170394964097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Sheet1!$V$18:$V$19</c:f>
                <c:numCache>
                  <c:formatCode>General</c:formatCode>
                  <c:ptCount val="2"/>
                  <c:pt idx="0">
                    <c:v>2.4718414188616511</c:v>
                  </c:pt>
                  <c:pt idx="1">
                    <c:v>5.53741817095296</c:v>
                  </c:pt>
                </c:numCache>
              </c:numRef>
            </c:plus>
            <c:minus>
              <c:numRef>
                <c:f>Sheet1!$V$18:$V$19</c:f>
                <c:numCache>
                  <c:formatCode>General</c:formatCode>
                  <c:ptCount val="2"/>
                  <c:pt idx="0">
                    <c:v>2.4718414188616511</c:v>
                  </c:pt>
                  <c:pt idx="1">
                    <c:v>5.53741817095296</c:v>
                  </c:pt>
                </c:numCache>
              </c:numRef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val>
            <c:numRef>
              <c:f>Sheet1!$V$16:$V$17</c:f>
              <c:numCache>
                <c:formatCode>General</c:formatCode>
                <c:ptCount val="2"/>
                <c:pt idx="0">
                  <c:v>75.8</c:v>
                </c:pt>
                <c:pt idx="1">
                  <c:v>78.540000000000006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2A-EA45-8B91-765A208E6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3089648"/>
        <c:axId val="353088472"/>
      </c:barChart>
      <c:catAx>
        <c:axId val="353089648"/>
        <c:scaling>
          <c:orientation val="minMax"/>
        </c:scaling>
        <c:delete val="1"/>
        <c:axPos val="b"/>
        <c:majorTickMark val="none"/>
        <c:minorTickMark val="none"/>
        <c:tickLblPos val="nextTo"/>
        <c:crossAx val="353088472"/>
        <c:crosses val="autoZero"/>
        <c:auto val="1"/>
        <c:lblAlgn val="ctr"/>
        <c:lblOffset val="100"/>
        <c:noMultiLvlLbl val="0"/>
      </c:catAx>
      <c:valAx>
        <c:axId val="353088472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Helvetica" panose="020B0604020202020204" pitchFamily="34" charset="0"/>
              </a:defRPr>
            </a:pPr>
            <a:endParaRPr lang="ja-JP"/>
          </a:p>
        </c:txPr>
        <c:crossAx val="353089648"/>
        <c:crosses val="autoZero"/>
        <c:crossBetween val="between"/>
        <c:majorUnit val="20"/>
      </c:valAx>
      <c:spPr>
        <a:noFill/>
        <a:ln w="12700"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Sheet1!$AP$31:$AP$32</c:f>
                <c:numCache>
                  <c:formatCode>General</c:formatCode>
                  <c:ptCount val="2"/>
                  <c:pt idx="0">
                    <c:v>6.0277137733417099E-2</c:v>
                  </c:pt>
                  <c:pt idx="1">
                    <c:v>2.6809513236908802E-2</c:v>
                  </c:pt>
                </c:numCache>
              </c:numRef>
            </c:plus>
            <c:minus>
              <c:numRef>
                <c:f>Sheet1!$AP$31:$AP$32</c:f>
                <c:numCache>
                  <c:formatCode>General</c:formatCode>
                  <c:ptCount val="2"/>
                  <c:pt idx="0">
                    <c:v>6.0277137733417099E-2</c:v>
                  </c:pt>
                  <c:pt idx="1">
                    <c:v>2.6809513236908802E-2</c:v>
                  </c:pt>
                </c:numCache>
              </c:numRef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val>
            <c:numRef>
              <c:f>Sheet1!$AP$26:$AP$27</c:f>
              <c:numCache>
                <c:formatCode>General</c:formatCode>
                <c:ptCount val="2"/>
                <c:pt idx="0">
                  <c:v>0.21666666666666701</c:v>
                </c:pt>
                <c:pt idx="1">
                  <c:v>0.17749999999999999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A9-F141-B0FD-7CE1592C1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3089256"/>
        <c:axId val="353085336"/>
      </c:barChart>
      <c:catAx>
        <c:axId val="353089256"/>
        <c:scaling>
          <c:orientation val="minMax"/>
        </c:scaling>
        <c:delete val="1"/>
        <c:axPos val="b"/>
        <c:majorTickMark val="none"/>
        <c:minorTickMark val="none"/>
        <c:tickLblPos val="nextTo"/>
        <c:crossAx val="353085336"/>
        <c:crosses val="autoZero"/>
        <c:auto val="1"/>
        <c:lblAlgn val="ctr"/>
        <c:lblOffset val="100"/>
        <c:noMultiLvlLbl val="0"/>
      </c:catAx>
      <c:valAx>
        <c:axId val="353085336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353089256"/>
        <c:crosses val="autoZero"/>
        <c:crossBetween val="between"/>
        <c:majorUnit val="0.1"/>
      </c:valAx>
      <c:spPr>
        <a:noFill/>
        <a:ln w="12700"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7E2FA-AF89-A44E-B575-D5856F5358B4}" type="datetimeFigureOut">
              <a:rPr kumimoji="1" lang="ja-JP" altLang="en-US" smtClean="0"/>
              <a:t>2019/9/17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2BAC8-7150-9646-8EA3-6E8DA82B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512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9E279-1BE0-1240-A41D-6BAE53ED7136}" type="datetimeFigureOut">
              <a:rPr kumimoji="1" lang="ja-JP" altLang="en-US" smtClean="0"/>
              <a:t>2019/9/17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97125" y="1143000"/>
            <a:ext cx="2063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8FC5F-B5E5-2340-977F-A56EB401D1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6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8FC5F-B5E5-2340-977F-A56EB401D1B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03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187256"/>
            <a:ext cx="5829300" cy="219925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814007"/>
            <a:ext cx="4800600" cy="26220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700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137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48626"/>
            <a:ext cx="1157288" cy="1167076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48626"/>
            <a:ext cx="3357563" cy="1167076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886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598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593009"/>
            <a:ext cx="5829300" cy="203775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348633"/>
            <a:ext cx="5829300" cy="224437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456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7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2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4339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96629"/>
            <a:ext cx="303014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253754"/>
            <a:ext cx="303014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1" y="2296629"/>
            <a:ext cx="303133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1" y="3253754"/>
            <a:ext cx="303133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693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45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897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408501"/>
            <a:ext cx="2256235" cy="173850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408502"/>
            <a:ext cx="3833813" cy="8756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2147004"/>
            <a:ext cx="2256235" cy="70181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719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7182011"/>
            <a:ext cx="4114800" cy="8478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916751"/>
            <a:ext cx="4114800" cy="615600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8029887"/>
            <a:ext cx="4114800" cy="12041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389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94005"/>
            <a:ext cx="6172200" cy="6771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CCC90-A78C-834C-ABE1-79BD607D55E6}" type="datetimeFigureOut">
              <a:rPr kumimoji="1" lang="ja-JP" altLang="en-US" smtClean="0"/>
              <a:t>2019/9/17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509513"/>
            <a:ext cx="21717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802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openxmlformats.org/officeDocument/2006/relationships/image" Target="../media/image7.jpeg"/><Relationship Id="rId3" Type="http://schemas.openxmlformats.org/officeDocument/2006/relationships/chart" Target="../charts/chart1.xml"/><Relationship Id="rId7" Type="http://schemas.openxmlformats.org/officeDocument/2006/relationships/image" Target="../media/image1.JPG"/><Relationship Id="rId12" Type="http://schemas.openxmlformats.org/officeDocument/2006/relationships/image" Target="../media/image6.jpe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11" Type="http://schemas.openxmlformats.org/officeDocument/2006/relationships/image" Target="../media/image5.jpeg"/><Relationship Id="rId5" Type="http://schemas.openxmlformats.org/officeDocument/2006/relationships/chart" Target="../charts/chart3.xml"/><Relationship Id="rId15" Type="http://schemas.openxmlformats.org/officeDocument/2006/relationships/image" Target="../media/image9.png"/><Relationship Id="rId10" Type="http://schemas.openxmlformats.org/officeDocument/2006/relationships/image" Target="../media/image4.jpeg"/><Relationship Id="rId4" Type="http://schemas.openxmlformats.org/officeDocument/2006/relationships/chart" Target="../charts/chart2.xml"/><Relationship Id="rId9" Type="http://schemas.openxmlformats.org/officeDocument/2006/relationships/image" Target="../media/image3.jp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03397" y="0"/>
            <a:ext cx="465554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Figure S8. Toyoshima et al.</a:t>
            </a:r>
          </a:p>
        </p:txBody>
      </p:sp>
      <p:graphicFrame>
        <p:nvGraphicFramePr>
          <p:cNvPr id="6" name="グラフ 5"/>
          <p:cNvGraphicFramePr>
            <a:graphicFrameLocks/>
          </p:cNvGraphicFramePr>
          <p:nvPr/>
        </p:nvGraphicFramePr>
        <p:xfrm>
          <a:off x="395868" y="6537631"/>
          <a:ext cx="2714209" cy="2175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テキスト ボックス 22"/>
          <p:cNvSpPr txBox="1">
            <a:spLocks noChangeArrowheads="1"/>
          </p:cNvSpPr>
          <p:nvPr/>
        </p:nvSpPr>
        <p:spPr bwMode="auto">
          <a:xfrm>
            <a:off x="725710" y="8567791"/>
            <a:ext cx="22401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Days after inoculation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0" name="テキスト ボックス 22"/>
          <p:cNvSpPr txBox="1">
            <a:spLocks noChangeArrowheads="1"/>
          </p:cNvSpPr>
          <p:nvPr/>
        </p:nvSpPr>
        <p:spPr bwMode="auto">
          <a:xfrm rot="16200000">
            <a:off x="-519610" y="7404304"/>
            <a:ext cx="17254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Survival (%)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988109" y="7975189"/>
            <a:ext cx="9203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b="1" dirty="0">
                <a:solidFill>
                  <a:srgbClr val="000000"/>
                </a:solidFill>
                <a:latin typeface="Helvetica"/>
                <a:cs typeface="Helvetica"/>
              </a:rPr>
              <a:t>Control IgG</a:t>
            </a:r>
            <a:endParaRPr lang="ja-JP" altLang="en-US" sz="1000" dirty="0"/>
          </a:p>
        </p:txBody>
      </p:sp>
      <p:sp>
        <p:nvSpPr>
          <p:cNvPr id="14" name="正方形/長方形 13"/>
          <p:cNvSpPr/>
          <p:nvPr/>
        </p:nvSpPr>
        <p:spPr>
          <a:xfrm>
            <a:off x="988109" y="8147498"/>
            <a:ext cx="1215287" cy="253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b="1" dirty="0">
                <a:solidFill>
                  <a:srgbClr val="000000"/>
                </a:solidFill>
                <a:latin typeface="Helvetica"/>
                <a:cs typeface="Helvetica"/>
              </a:rPr>
              <a:t>Anti-PD-L1 </a:t>
            </a:r>
            <a:r>
              <a:rPr lang="en-US" altLang="ja-JP" sz="1000" b="1" dirty="0" err="1">
                <a:solidFill>
                  <a:srgbClr val="000000"/>
                </a:solidFill>
                <a:latin typeface="Helvetica"/>
                <a:cs typeface="Helvetica"/>
              </a:rPr>
              <a:t>mAb</a:t>
            </a:r>
            <a:endParaRPr lang="ja-JP" altLang="en-US" sz="1000" b="1" baseline="300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15" name="テキスト ボックス 14"/>
          <p:cNvSpPr txBox="1">
            <a:spLocks noChangeArrowheads="1"/>
          </p:cNvSpPr>
          <p:nvPr/>
        </p:nvSpPr>
        <p:spPr bwMode="auto">
          <a:xfrm>
            <a:off x="1951195" y="6701343"/>
            <a:ext cx="11588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000" b="1" dirty="0">
                <a:latin typeface="Helvetica" charset="0"/>
                <a:cs typeface="Helvetica" charset="0"/>
              </a:rPr>
              <a:t>Log rank test</a:t>
            </a:r>
            <a:r>
              <a:rPr lang="ja-JP" altLang="en-US" sz="1000" b="1" dirty="0">
                <a:latin typeface="Helvetica" charset="0"/>
                <a:cs typeface="Helvetica" charset="0"/>
              </a:rPr>
              <a:t>　</a:t>
            </a:r>
            <a:r>
              <a:rPr lang="en-US" altLang="ja-JP" sz="1000" b="1" dirty="0">
                <a:latin typeface="Helvetica" charset="0"/>
                <a:cs typeface="Helvetica" charset="0"/>
              </a:rPr>
              <a:t>P=0.9301</a:t>
            </a:r>
            <a:endParaRPr lang="en-US" altLang="ja-JP" sz="1000" b="1" dirty="0"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sp>
        <p:nvSpPr>
          <p:cNvPr id="19" name="テキスト ボックス 22"/>
          <p:cNvSpPr txBox="1">
            <a:spLocks noChangeArrowheads="1"/>
          </p:cNvSpPr>
          <p:nvPr/>
        </p:nvSpPr>
        <p:spPr bwMode="auto">
          <a:xfrm>
            <a:off x="735277" y="6397864"/>
            <a:ext cx="680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IL-6</a:t>
            </a:r>
            <a:r>
              <a:rPr lang="en-US" altLang="ja-JP" sz="1200" b="1" baseline="30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+/+</a:t>
            </a:r>
            <a:endParaRPr lang="ja-JP" altLang="en-US" sz="1200" b="1" baseline="30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12" name="Text Box 2"/>
          <p:cNvSpPr txBox="1">
            <a:spLocks noChangeArrowheads="1"/>
          </p:cNvSpPr>
          <p:nvPr/>
        </p:nvSpPr>
        <p:spPr bwMode="auto">
          <a:xfrm>
            <a:off x="2012852" y="1154597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B</a:t>
            </a:r>
          </a:p>
        </p:txBody>
      </p:sp>
      <p:sp>
        <p:nvSpPr>
          <p:cNvPr id="513" name="正方形/長方形 512"/>
          <p:cNvSpPr/>
          <p:nvPr/>
        </p:nvSpPr>
        <p:spPr>
          <a:xfrm rot="19204276">
            <a:off x="5819392" y="3108624"/>
            <a:ext cx="869202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b="1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900" dirty="0">
              <a:solidFill>
                <a:prstClr val="black"/>
              </a:solidFill>
            </a:endParaRPr>
          </a:p>
        </p:txBody>
      </p:sp>
      <p:sp>
        <p:nvSpPr>
          <p:cNvPr id="514" name="正方形/長方形 513"/>
          <p:cNvSpPr/>
          <p:nvPr/>
        </p:nvSpPr>
        <p:spPr>
          <a:xfrm rot="19204276">
            <a:off x="6196052" y="3080386"/>
            <a:ext cx="79268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Anti-PD-L1 mAb </a:t>
            </a:r>
            <a:endParaRPr lang="ja-JP" altLang="en-US" sz="900" dirty="0">
              <a:solidFill>
                <a:prstClr val="black"/>
              </a:solidFill>
            </a:endParaRPr>
          </a:p>
        </p:txBody>
      </p:sp>
      <p:sp>
        <p:nvSpPr>
          <p:cNvPr id="515" name="テキスト ボックス 22"/>
          <p:cNvSpPr txBox="1">
            <a:spLocks noChangeArrowheads="1"/>
          </p:cNvSpPr>
          <p:nvPr/>
        </p:nvSpPr>
        <p:spPr bwMode="auto">
          <a:xfrm rot="16200000">
            <a:off x="4892303" y="2092854"/>
            <a:ext cx="143932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Photon flux ratio</a:t>
            </a:r>
          </a:p>
        </p:txBody>
      </p:sp>
      <p:sp>
        <p:nvSpPr>
          <p:cNvPr id="516" name="Text Box 2"/>
          <p:cNvSpPr txBox="1">
            <a:spLocks noChangeArrowheads="1"/>
          </p:cNvSpPr>
          <p:nvPr/>
        </p:nvSpPr>
        <p:spPr bwMode="auto">
          <a:xfrm>
            <a:off x="5221604" y="1116497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C</a:t>
            </a:r>
          </a:p>
        </p:txBody>
      </p:sp>
      <p:sp>
        <p:nvSpPr>
          <p:cNvPr id="517" name="テキスト ボックス 22"/>
          <p:cNvSpPr txBox="1">
            <a:spLocks noChangeArrowheads="1"/>
          </p:cNvSpPr>
          <p:nvPr/>
        </p:nvSpPr>
        <p:spPr bwMode="auto">
          <a:xfrm>
            <a:off x="2140508" y="1731567"/>
            <a:ext cx="74466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</a:t>
            </a:r>
          </a:p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18" name="テキスト ボックス 22"/>
          <p:cNvSpPr txBox="1">
            <a:spLocks noChangeArrowheads="1"/>
          </p:cNvSpPr>
          <p:nvPr/>
        </p:nvSpPr>
        <p:spPr bwMode="auto">
          <a:xfrm>
            <a:off x="2027925" y="2621135"/>
            <a:ext cx="92233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Anti-PD-L1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19" name="Text Box 2"/>
          <p:cNvSpPr txBox="1">
            <a:spLocks noChangeArrowheads="1"/>
          </p:cNvSpPr>
          <p:nvPr/>
        </p:nvSpPr>
        <p:spPr bwMode="auto">
          <a:xfrm>
            <a:off x="67667" y="1174207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A</a:t>
            </a:r>
          </a:p>
        </p:txBody>
      </p:sp>
      <p:sp>
        <p:nvSpPr>
          <p:cNvPr id="520" name="テキスト ボックス 22"/>
          <p:cNvSpPr txBox="1">
            <a:spLocks noChangeArrowheads="1"/>
          </p:cNvSpPr>
          <p:nvPr/>
        </p:nvSpPr>
        <p:spPr bwMode="auto">
          <a:xfrm>
            <a:off x="22654" y="1754211"/>
            <a:ext cx="67799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21" name="テキスト ボックス 22"/>
          <p:cNvSpPr txBox="1">
            <a:spLocks noChangeArrowheads="1"/>
          </p:cNvSpPr>
          <p:nvPr/>
        </p:nvSpPr>
        <p:spPr bwMode="auto">
          <a:xfrm>
            <a:off x="-102127" y="2638471"/>
            <a:ext cx="92755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Anti-PD-L1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25" name="テキスト ボックス 22"/>
          <p:cNvSpPr txBox="1">
            <a:spLocks noChangeArrowheads="1"/>
          </p:cNvSpPr>
          <p:nvPr/>
        </p:nvSpPr>
        <p:spPr bwMode="auto">
          <a:xfrm>
            <a:off x="-717" y="4337308"/>
            <a:ext cx="6694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26" name="テキスト ボックス 22"/>
          <p:cNvSpPr txBox="1">
            <a:spLocks noChangeArrowheads="1"/>
          </p:cNvSpPr>
          <p:nvPr/>
        </p:nvSpPr>
        <p:spPr bwMode="auto">
          <a:xfrm>
            <a:off x="-74124" y="5213978"/>
            <a:ext cx="8752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Anti-PD-L1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27" name="正方形/長方形 526"/>
          <p:cNvSpPr/>
          <p:nvPr/>
        </p:nvSpPr>
        <p:spPr>
          <a:xfrm>
            <a:off x="744870" y="3821242"/>
            <a:ext cx="10763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CD11c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28" name="正方形/長方形 527"/>
          <p:cNvSpPr/>
          <p:nvPr/>
        </p:nvSpPr>
        <p:spPr>
          <a:xfrm>
            <a:off x="1874332" y="3826874"/>
            <a:ext cx="1089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CD3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29" name="Text Box 2"/>
          <p:cNvSpPr txBox="1">
            <a:spLocks noChangeArrowheads="1"/>
          </p:cNvSpPr>
          <p:nvPr/>
        </p:nvSpPr>
        <p:spPr bwMode="auto">
          <a:xfrm>
            <a:off x="79353" y="3758567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D</a:t>
            </a:r>
          </a:p>
        </p:txBody>
      </p:sp>
      <p:sp>
        <p:nvSpPr>
          <p:cNvPr id="543" name="正方形/長方形 542"/>
          <p:cNvSpPr/>
          <p:nvPr/>
        </p:nvSpPr>
        <p:spPr>
          <a:xfrm rot="19204276">
            <a:off x="4311644" y="5637585"/>
            <a:ext cx="777053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Anti-PD-L1 mAb </a:t>
            </a:r>
            <a:endParaRPr lang="ja-JP" altLang="en-US" sz="900" dirty="0">
              <a:solidFill>
                <a:prstClr val="black"/>
              </a:solidFill>
            </a:endParaRPr>
          </a:p>
        </p:txBody>
      </p:sp>
      <p:graphicFrame>
        <p:nvGraphicFramePr>
          <p:cNvPr id="699" name="グラフ 15"/>
          <p:cNvGraphicFramePr>
            <a:graphicFrameLocks/>
          </p:cNvGraphicFramePr>
          <p:nvPr/>
        </p:nvGraphicFramePr>
        <p:xfrm>
          <a:off x="5707406" y="1438194"/>
          <a:ext cx="1252167" cy="1634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43" name="Text Box 2"/>
          <p:cNvSpPr txBox="1">
            <a:spLocks noChangeArrowheads="1"/>
          </p:cNvSpPr>
          <p:nvPr/>
        </p:nvSpPr>
        <p:spPr bwMode="auto">
          <a:xfrm>
            <a:off x="2841324" y="3738024"/>
            <a:ext cx="48817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E</a:t>
            </a:r>
          </a:p>
        </p:txBody>
      </p:sp>
      <p:sp>
        <p:nvSpPr>
          <p:cNvPr id="745" name="正方形/長方形 744"/>
          <p:cNvSpPr/>
          <p:nvPr/>
        </p:nvSpPr>
        <p:spPr>
          <a:xfrm rot="19204276">
            <a:off x="3958042" y="5672264"/>
            <a:ext cx="838715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900" dirty="0">
              <a:solidFill>
                <a:prstClr val="black"/>
              </a:solidFill>
            </a:endParaRPr>
          </a:p>
        </p:txBody>
      </p:sp>
      <p:sp>
        <p:nvSpPr>
          <p:cNvPr id="746" name="テキスト ボックス 745"/>
          <p:cNvSpPr txBox="1"/>
          <p:nvPr/>
        </p:nvSpPr>
        <p:spPr>
          <a:xfrm rot="16200000">
            <a:off x="5166838" y="4784654"/>
            <a:ext cx="1912210" cy="247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CD44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hi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CD62L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-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CD8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+ 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cells (%)</a:t>
            </a:r>
            <a:endParaRPr lang="ja-JP" altLang="en-US" sz="10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747" name="正方形/長方形 746"/>
          <p:cNvSpPr/>
          <p:nvPr/>
        </p:nvSpPr>
        <p:spPr>
          <a:xfrm rot="19204276">
            <a:off x="5886716" y="5684248"/>
            <a:ext cx="933827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900" dirty="0">
              <a:solidFill>
                <a:prstClr val="black"/>
              </a:solidFill>
            </a:endParaRPr>
          </a:p>
        </p:txBody>
      </p:sp>
      <p:sp>
        <p:nvSpPr>
          <p:cNvPr id="749" name="テキスト ボックス 748"/>
          <p:cNvSpPr txBox="1"/>
          <p:nvPr/>
        </p:nvSpPr>
        <p:spPr>
          <a:xfrm rot="16200000">
            <a:off x="3423025" y="4686281"/>
            <a:ext cx="1549111" cy="247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I-Ad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hi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CD11c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hi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 cells (%)</a:t>
            </a:r>
            <a:endParaRPr lang="ja-JP" altLang="en-US" sz="10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763" name="テキスト ボックス 762"/>
          <p:cNvSpPr txBox="1"/>
          <p:nvPr/>
        </p:nvSpPr>
        <p:spPr>
          <a:xfrm rot="16200000">
            <a:off x="2794360" y="4192377"/>
            <a:ext cx="617144" cy="260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CD11c</a:t>
            </a:r>
            <a:endParaRPr lang="ja-JP" altLang="en-US" sz="10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824" name="テキスト ボックス 823"/>
          <p:cNvSpPr txBox="1"/>
          <p:nvPr/>
        </p:nvSpPr>
        <p:spPr>
          <a:xfrm rot="16200000">
            <a:off x="4695167" y="4196487"/>
            <a:ext cx="568079" cy="271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CD44</a:t>
            </a:r>
            <a:endParaRPr lang="ja-JP" altLang="en-US" sz="10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893" name="正方形/長方形 892"/>
          <p:cNvSpPr/>
          <p:nvPr/>
        </p:nvSpPr>
        <p:spPr>
          <a:xfrm rot="19204276">
            <a:off x="6262685" y="5650895"/>
            <a:ext cx="777053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Anti-PD-L1 mAb </a:t>
            </a:r>
            <a:endParaRPr lang="ja-JP" altLang="en-US" sz="900" dirty="0">
              <a:solidFill>
                <a:prstClr val="black"/>
              </a:solidFill>
            </a:endParaRPr>
          </a:p>
        </p:txBody>
      </p:sp>
      <p:sp>
        <p:nvSpPr>
          <p:cNvPr id="895" name="Text Box 2"/>
          <p:cNvSpPr txBox="1">
            <a:spLocks noChangeArrowheads="1"/>
          </p:cNvSpPr>
          <p:nvPr/>
        </p:nvSpPr>
        <p:spPr bwMode="auto">
          <a:xfrm>
            <a:off x="93153" y="6281867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F</a:t>
            </a:r>
          </a:p>
        </p:txBody>
      </p:sp>
      <p:graphicFrame>
        <p:nvGraphicFramePr>
          <p:cNvPr id="896" name="グラフ 895"/>
          <p:cNvGraphicFramePr>
            <a:graphicFrameLocks/>
          </p:cNvGraphicFramePr>
          <p:nvPr/>
        </p:nvGraphicFramePr>
        <p:xfrm>
          <a:off x="6142318" y="3985187"/>
          <a:ext cx="775067" cy="1684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7" name="グラフ 206"/>
          <p:cNvGraphicFramePr>
            <a:graphicFrameLocks/>
          </p:cNvGraphicFramePr>
          <p:nvPr/>
        </p:nvGraphicFramePr>
        <p:xfrm>
          <a:off x="4180886" y="3968978"/>
          <a:ext cx="785142" cy="168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8" name="テキスト ボックス 22">
            <a:extLst>
              <a:ext uri="{FF2B5EF4-FFF2-40B4-BE49-F238E27FC236}">
                <a16:creationId xmlns:a16="http://schemas.microsoft.com/office/drawing/2014/main" id="{F8401505-8CBD-3845-9A0C-6E8E45A3F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466" y="1259467"/>
            <a:ext cx="680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IL-6</a:t>
            </a:r>
            <a:r>
              <a:rPr lang="en-US" altLang="ja-JP" sz="1200" b="1" baseline="30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+/+</a:t>
            </a:r>
            <a:endParaRPr lang="ja-JP" altLang="en-US" sz="1200" b="1" baseline="30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983E1D-DEAE-F74F-9F13-D491227C7E48}"/>
              </a:ext>
            </a:extLst>
          </p:cNvPr>
          <p:cNvSpPr/>
          <p:nvPr/>
        </p:nvSpPr>
        <p:spPr>
          <a:xfrm>
            <a:off x="1993983" y="7228912"/>
            <a:ext cx="510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b="1" dirty="0">
                <a:solidFill>
                  <a:srgbClr val="000000"/>
                </a:solidFill>
                <a:latin typeface="Helvetica"/>
                <a:cs typeface="Helvetica"/>
              </a:rPr>
              <a:t>n=23</a:t>
            </a:r>
            <a:endParaRPr lang="ja-JP" altLang="en-US" sz="1100"/>
          </a:p>
        </p:txBody>
      </p:sp>
      <p:sp>
        <p:nvSpPr>
          <p:cNvPr id="200" name="正方形/長方形 199">
            <a:extLst>
              <a:ext uri="{FF2B5EF4-FFF2-40B4-BE49-F238E27FC236}">
                <a16:creationId xmlns:a16="http://schemas.microsoft.com/office/drawing/2014/main" id="{DC474499-5E4E-2F42-85E2-F776E46FE6F2}"/>
              </a:ext>
            </a:extLst>
          </p:cNvPr>
          <p:cNvSpPr/>
          <p:nvPr/>
        </p:nvSpPr>
        <p:spPr>
          <a:xfrm>
            <a:off x="1426596" y="7409314"/>
            <a:ext cx="510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b="1" dirty="0">
                <a:solidFill>
                  <a:srgbClr val="000000"/>
                </a:solidFill>
                <a:latin typeface="Helvetica"/>
                <a:cs typeface="Helvetica"/>
              </a:rPr>
              <a:t>n=24</a:t>
            </a:r>
            <a:endParaRPr lang="ja-JP" altLang="en-US" sz="1100"/>
          </a:p>
        </p:txBody>
      </p:sp>
      <p:cxnSp>
        <p:nvCxnSpPr>
          <p:cNvPr id="202" name="直線コネクタ 201">
            <a:extLst>
              <a:ext uri="{FF2B5EF4-FFF2-40B4-BE49-F238E27FC236}">
                <a16:creationId xmlns:a16="http://schemas.microsoft.com/office/drawing/2014/main" id="{4DDCED7C-F909-9F41-BD09-9A1B685D52D7}"/>
              </a:ext>
            </a:extLst>
          </p:cNvPr>
          <p:cNvCxnSpPr/>
          <p:nvPr/>
        </p:nvCxnSpPr>
        <p:spPr>
          <a:xfrm flipH="1">
            <a:off x="784262" y="8090250"/>
            <a:ext cx="207006" cy="0"/>
          </a:xfrm>
          <a:prstGeom prst="line">
            <a:avLst/>
          </a:prstGeom>
          <a:ln w="31750" cmpd="sng">
            <a:solidFill>
              <a:srgbClr val="0000F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3" name="直線コネクタ 202">
            <a:extLst>
              <a:ext uri="{FF2B5EF4-FFF2-40B4-BE49-F238E27FC236}">
                <a16:creationId xmlns:a16="http://schemas.microsoft.com/office/drawing/2014/main" id="{C883F122-EF92-5C49-AC82-E2DB83A8D201}"/>
              </a:ext>
            </a:extLst>
          </p:cNvPr>
          <p:cNvCxnSpPr/>
          <p:nvPr/>
        </p:nvCxnSpPr>
        <p:spPr>
          <a:xfrm flipH="1">
            <a:off x="787138" y="8286353"/>
            <a:ext cx="207006" cy="0"/>
          </a:xfrm>
          <a:prstGeom prst="line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" name="テキスト ボックス 22">
            <a:extLst>
              <a:ext uri="{FF2B5EF4-FFF2-40B4-BE49-F238E27FC236}">
                <a16:creationId xmlns:a16="http://schemas.microsoft.com/office/drawing/2014/main" id="{24CCE8C7-C5E2-574E-B38A-64F1A55B8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046" y="1259467"/>
            <a:ext cx="680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IL-6</a:t>
            </a:r>
            <a:r>
              <a:rPr lang="en-US" altLang="ja-JP" sz="1200" b="1" baseline="30000" dirty="0">
                <a:solidFill>
                  <a:srgbClr val="000000"/>
                </a:solidFill>
                <a:latin typeface="Helvetica" charset="0"/>
                <a:cs typeface="Helvetica" charset="0"/>
              </a:rPr>
              <a:t>+/+</a:t>
            </a:r>
            <a:endParaRPr lang="ja-JP" altLang="en-US" sz="1200" b="1" baseline="30000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pic>
        <p:nvPicPr>
          <p:cNvPr id="196" name="図 19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0" y="1515793"/>
            <a:ext cx="1130850" cy="84813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7" name="図 19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51" y="2407154"/>
            <a:ext cx="1130408" cy="84780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9" name="図 19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0" t="20441" r="21613" b="36876"/>
          <a:stretch/>
        </p:blipFill>
        <p:spPr>
          <a:xfrm>
            <a:off x="2859890" y="1511690"/>
            <a:ext cx="2368848" cy="1739724"/>
          </a:xfrm>
          <a:prstGeom prst="rect">
            <a:avLst/>
          </a:prstGeom>
        </p:spPr>
      </p:pic>
      <p:pic>
        <p:nvPicPr>
          <p:cNvPr id="219" name="Picture 3" descr="C:\Users\admin\Desktop\研究まとめなど(160913バックアップ)\豊島解析分\160719~データ\161028 CD11c撮り直しなど\IM161102\4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785" y="4099989"/>
            <a:ext cx="1086101" cy="81457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" name="Picture 5" descr="C:\Users\admin\Desktop\研究まとめなど(160913バックアップ)\豊島解析分\160719~データ\161028 CD11c撮り直しなど\IM161102\4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621" y="4962726"/>
            <a:ext cx="1087027" cy="815271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7" name="正方形/長方形 236"/>
          <p:cNvSpPr>
            <a:spLocks noChangeAspect="1"/>
          </p:cNvSpPr>
          <p:nvPr/>
        </p:nvSpPr>
        <p:spPr>
          <a:xfrm>
            <a:off x="2298391" y="4372616"/>
            <a:ext cx="137401" cy="1040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HG丸ｺﾞｼｯｸM-PRO"/>
              <a:ea typeface="HG丸ｺﾞｼｯｸM-PRO"/>
              <a:cs typeface="HG丸ｺﾞｼｯｸM-PRO"/>
            </a:endParaRPr>
          </a:p>
        </p:txBody>
      </p:sp>
      <p:sp>
        <p:nvSpPr>
          <p:cNvPr id="238" name="正方形/長方形 237"/>
          <p:cNvSpPr>
            <a:spLocks noChangeAspect="1"/>
          </p:cNvSpPr>
          <p:nvPr/>
        </p:nvSpPr>
        <p:spPr>
          <a:xfrm>
            <a:off x="2118491" y="5192705"/>
            <a:ext cx="137401" cy="1040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HG丸ｺﾞｼｯｸM-PRO"/>
              <a:ea typeface="HG丸ｺﾞｼｯｸM-PRO"/>
              <a:cs typeface="HG丸ｺﾞｼｯｸM-PRO"/>
            </a:endParaRPr>
          </a:p>
        </p:txBody>
      </p:sp>
      <p:pic>
        <p:nvPicPr>
          <p:cNvPr id="239" name="Picture 3" descr="C:\Users\admin\Desktop\研究まとめなど(160913バックアップ)\豊島解析分\160719~データ\161028 CD11c撮り直しなど\IM161102\40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2" t="33469" r="48807" b="53756"/>
          <a:stretch/>
        </p:blipFill>
        <p:spPr bwMode="auto">
          <a:xfrm>
            <a:off x="1874332" y="4618288"/>
            <a:ext cx="398340" cy="301684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" name="Picture 5" descr="C:\Users\admin\Desktop\研究まとめなど(160913バックアップ)\豊島解析分\160719~データ\161028 CD11c撮り直しなど\IM161102\45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9" t="28209" r="65201" b="59027"/>
          <a:stretch/>
        </p:blipFill>
        <p:spPr bwMode="auto">
          <a:xfrm>
            <a:off x="1877279" y="5474919"/>
            <a:ext cx="405721" cy="307277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" name="Picture 3" descr="C:\Users\admin\Desktop\研究まとめなど(160913バックアップ)\豊島解析分\160719~データ\161028 CD11c撮り直しなど\IM161102\2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18" y="4100373"/>
            <a:ext cx="1085589" cy="81419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2" name="Picture 5" descr="C:\Users\admin\Desktop\研究まとめなど(160913バックアップ)\豊島解析分\160719~データ\161028 CD11c撮り直しなど\IM161102\3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18" y="4964715"/>
            <a:ext cx="1085589" cy="81419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3" name="正方形/長方形 242"/>
          <p:cNvSpPr>
            <a:spLocks noChangeAspect="1"/>
          </p:cNvSpPr>
          <p:nvPr/>
        </p:nvSpPr>
        <p:spPr>
          <a:xfrm>
            <a:off x="1191936" y="4337131"/>
            <a:ext cx="137401" cy="1040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HG丸ｺﾞｼｯｸM-PRO"/>
              <a:ea typeface="HG丸ｺﾞｼｯｸM-PRO"/>
              <a:cs typeface="HG丸ｺﾞｼｯｸM-PRO"/>
            </a:endParaRPr>
          </a:p>
        </p:txBody>
      </p:sp>
      <p:sp>
        <p:nvSpPr>
          <p:cNvPr id="244" name="正方形/長方形 243"/>
          <p:cNvSpPr>
            <a:spLocks noChangeAspect="1"/>
          </p:cNvSpPr>
          <p:nvPr/>
        </p:nvSpPr>
        <p:spPr>
          <a:xfrm>
            <a:off x="1385101" y="5208081"/>
            <a:ext cx="137401" cy="1040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HG丸ｺﾞｼｯｸM-PRO"/>
              <a:ea typeface="HG丸ｺﾞｼｯｸM-PRO"/>
              <a:cs typeface="HG丸ｺﾞｼｯｸM-PRO"/>
            </a:endParaRPr>
          </a:p>
        </p:txBody>
      </p:sp>
      <p:pic>
        <p:nvPicPr>
          <p:cNvPr id="245" name="Picture 3" descr="C:\Users\admin\Desktop\研究まとめなど(160913バックアップ)\豊島解析分\160719~データ\161028 CD11c撮り直しなど\IM161102\28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34" t="29079" r="45309" b="58140"/>
          <a:stretch/>
        </p:blipFill>
        <p:spPr bwMode="auto">
          <a:xfrm>
            <a:off x="732329" y="4629737"/>
            <a:ext cx="378876" cy="286945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" name="Picture 5" descr="C:\Users\admin\Desktop\研究まとめなど(160913バックアップ)\豊島解析分\160719~データ\161028 CD11c撮り直しなど\IM161102\32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28" t="29890" r="27515" b="57328"/>
          <a:stretch/>
        </p:blipFill>
        <p:spPr bwMode="auto">
          <a:xfrm>
            <a:off x="732329" y="5495152"/>
            <a:ext cx="378876" cy="286945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5" name="直線コネクタ 764"/>
          <p:cNvCxnSpPr>
            <a:cxnSpLocks/>
          </p:cNvCxnSpPr>
          <p:nvPr/>
        </p:nvCxnSpPr>
        <p:spPr>
          <a:xfrm flipH="1" flipV="1">
            <a:off x="3092426" y="4529962"/>
            <a:ext cx="10506" cy="1404275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25" name="図形グループ 88"/>
          <p:cNvGrpSpPr/>
          <p:nvPr/>
        </p:nvGrpSpPr>
        <p:grpSpPr>
          <a:xfrm>
            <a:off x="4966028" y="4493739"/>
            <a:ext cx="603007" cy="1440498"/>
            <a:chOff x="93348" y="5390825"/>
            <a:chExt cx="2020589" cy="1018408"/>
          </a:xfrm>
        </p:grpSpPr>
        <p:cxnSp>
          <p:nvCxnSpPr>
            <p:cNvPr id="890" name="直線コネクタ 889"/>
            <p:cNvCxnSpPr/>
            <p:nvPr/>
          </p:nvCxnSpPr>
          <p:spPr>
            <a:xfrm>
              <a:off x="95895" y="6407728"/>
              <a:ext cx="2018042" cy="0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none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1" name="直線コネクタ 890"/>
            <p:cNvCxnSpPr/>
            <p:nvPr/>
          </p:nvCxnSpPr>
          <p:spPr>
            <a:xfrm flipH="1" flipV="1">
              <a:off x="93348" y="5390825"/>
              <a:ext cx="2554" cy="1018408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none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2" name="図形グループ 451"/>
          <p:cNvGrpSpPr/>
          <p:nvPr/>
        </p:nvGrpSpPr>
        <p:grpSpPr>
          <a:xfrm>
            <a:off x="4927655" y="4094118"/>
            <a:ext cx="310823" cy="831960"/>
            <a:chOff x="3325044" y="1097627"/>
            <a:chExt cx="290489" cy="800201"/>
          </a:xfrm>
        </p:grpSpPr>
        <p:sp>
          <p:nvSpPr>
            <p:cNvPr id="878" name="Text Box 65"/>
            <p:cNvSpPr txBox="1">
              <a:spLocks noChangeArrowheads="1"/>
            </p:cNvSpPr>
            <p:nvPr/>
          </p:nvSpPr>
          <p:spPr bwMode="auto">
            <a:xfrm>
              <a:off x="3338429" y="1743940"/>
              <a:ext cx="26371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0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79" name="Text Box 65"/>
            <p:cNvSpPr txBox="1">
              <a:spLocks noChangeArrowheads="1"/>
            </p:cNvSpPr>
            <p:nvPr/>
          </p:nvSpPr>
          <p:spPr bwMode="auto">
            <a:xfrm>
              <a:off x="3325044" y="1614679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1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80" name="Text Box 65"/>
            <p:cNvSpPr txBox="1">
              <a:spLocks noChangeArrowheads="1"/>
            </p:cNvSpPr>
            <p:nvPr/>
          </p:nvSpPr>
          <p:spPr bwMode="auto">
            <a:xfrm>
              <a:off x="3325044" y="1485416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2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81" name="Text Box 65"/>
            <p:cNvSpPr txBox="1">
              <a:spLocks noChangeArrowheads="1"/>
            </p:cNvSpPr>
            <p:nvPr/>
          </p:nvSpPr>
          <p:spPr bwMode="auto">
            <a:xfrm>
              <a:off x="3325044" y="1356153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3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82" name="Text Box 65"/>
            <p:cNvSpPr txBox="1">
              <a:spLocks noChangeArrowheads="1"/>
            </p:cNvSpPr>
            <p:nvPr/>
          </p:nvSpPr>
          <p:spPr bwMode="auto">
            <a:xfrm>
              <a:off x="3325044" y="1226890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4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83" name="Text Box 65"/>
            <p:cNvSpPr txBox="1">
              <a:spLocks noChangeArrowheads="1"/>
            </p:cNvSpPr>
            <p:nvPr/>
          </p:nvSpPr>
          <p:spPr bwMode="auto">
            <a:xfrm>
              <a:off x="3325044" y="1097627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5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205" name="テキスト ボックス 204">
            <a:extLst>
              <a:ext uri="{FF2B5EF4-FFF2-40B4-BE49-F238E27FC236}">
                <a16:creationId xmlns:a16="http://schemas.microsoft.com/office/drawing/2014/main" id="{A9EC746B-8E6E-0E4D-8160-DAC1364ED579}"/>
              </a:ext>
            </a:extLst>
          </p:cNvPr>
          <p:cNvSpPr txBox="1"/>
          <p:nvPr/>
        </p:nvSpPr>
        <p:spPr>
          <a:xfrm>
            <a:off x="3721607" y="3943974"/>
            <a:ext cx="455601" cy="222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0.22</a:t>
            </a:r>
            <a:endParaRPr kumimoji="1" lang="ja-JP" altLang="en-US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95" name="図 194"/>
          <p:cNvPicPr>
            <a:picLocks noChangeAspect="1"/>
          </p:cNvPicPr>
          <p:nvPr/>
        </p:nvPicPr>
        <p:blipFill rotWithShape="1">
          <a:blip r:embed="rId14"/>
          <a:srcRect l="20750" t="4124" r="832" b="15189"/>
          <a:stretch/>
        </p:blipFill>
        <p:spPr>
          <a:xfrm>
            <a:off x="3299241" y="5051487"/>
            <a:ext cx="767144" cy="733856"/>
          </a:xfrm>
          <a:prstGeom prst="rect">
            <a:avLst/>
          </a:prstGeom>
        </p:spPr>
      </p:pic>
      <p:pic>
        <p:nvPicPr>
          <p:cNvPr id="194" name="図 193"/>
          <p:cNvPicPr>
            <a:picLocks noChangeAspect="1"/>
          </p:cNvPicPr>
          <p:nvPr/>
        </p:nvPicPr>
        <p:blipFill rotWithShape="1">
          <a:blip r:embed="rId15"/>
          <a:srcRect l="20591" t="4598" b="14715"/>
          <a:stretch/>
        </p:blipFill>
        <p:spPr>
          <a:xfrm>
            <a:off x="3295784" y="4130793"/>
            <a:ext cx="776849" cy="733855"/>
          </a:xfrm>
          <a:prstGeom prst="rect">
            <a:avLst/>
          </a:prstGeom>
        </p:spPr>
      </p:pic>
      <p:sp>
        <p:nvSpPr>
          <p:cNvPr id="755" name="テキスト ボックス 754"/>
          <p:cNvSpPr txBox="1"/>
          <p:nvPr/>
        </p:nvSpPr>
        <p:spPr>
          <a:xfrm>
            <a:off x="3718133" y="5814216"/>
            <a:ext cx="434734" cy="2405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I-Ad</a:t>
            </a:r>
            <a:endParaRPr lang="ja-JP" altLang="en-US" sz="10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cxnSp>
        <p:nvCxnSpPr>
          <p:cNvPr id="756" name="直線コネクタ 755"/>
          <p:cNvCxnSpPr/>
          <p:nvPr/>
        </p:nvCxnSpPr>
        <p:spPr>
          <a:xfrm>
            <a:off x="3285890" y="4229331"/>
            <a:ext cx="792000" cy="0"/>
          </a:xfrm>
          <a:prstGeom prst="line">
            <a:avLst/>
          </a:prstGeom>
          <a:ln w="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7" name="直線コネクタ 756"/>
          <p:cNvCxnSpPr/>
          <p:nvPr/>
        </p:nvCxnSpPr>
        <p:spPr>
          <a:xfrm flipV="1">
            <a:off x="3780015" y="4115611"/>
            <a:ext cx="0" cy="733258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58" name="図形グループ 512"/>
          <p:cNvGrpSpPr/>
          <p:nvPr/>
        </p:nvGrpSpPr>
        <p:grpSpPr>
          <a:xfrm>
            <a:off x="3154064" y="4838230"/>
            <a:ext cx="1007599" cy="157164"/>
            <a:chOff x="3571600" y="1931308"/>
            <a:chExt cx="1698247" cy="153888"/>
          </a:xfrm>
        </p:grpSpPr>
        <p:sp>
          <p:nvSpPr>
            <p:cNvPr id="815" name="Text Box 65"/>
            <p:cNvSpPr txBox="1">
              <a:spLocks noChangeArrowheads="1"/>
            </p:cNvSpPr>
            <p:nvPr/>
          </p:nvSpPr>
          <p:spPr bwMode="auto">
            <a:xfrm>
              <a:off x="4062487" y="1931308"/>
              <a:ext cx="48197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2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6" name="Text Box 66"/>
            <p:cNvSpPr txBox="1">
              <a:spLocks noChangeArrowheads="1"/>
            </p:cNvSpPr>
            <p:nvPr/>
          </p:nvSpPr>
          <p:spPr bwMode="auto">
            <a:xfrm>
              <a:off x="4311112" y="1931308"/>
              <a:ext cx="47951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3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7" name="Text Box 67"/>
            <p:cNvSpPr txBox="1">
              <a:spLocks noChangeArrowheads="1"/>
            </p:cNvSpPr>
            <p:nvPr/>
          </p:nvSpPr>
          <p:spPr bwMode="auto">
            <a:xfrm>
              <a:off x="4527601" y="1931308"/>
              <a:ext cx="52994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4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8" name="Text Box 68"/>
            <p:cNvSpPr txBox="1">
              <a:spLocks noChangeArrowheads="1"/>
            </p:cNvSpPr>
            <p:nvPr/>
          </p:nvSpPr>
          <p:spPr bwMode="auto">
            <a:xfrm>
              <a:off x="4793401" y="1931308"/>
              <a:ext cx="47644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5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9" name="Text Box 65"/>
            <p:cNvSpPr txBox="1">
              <a:spLocks noChangeArrowheads="1"/>
            </p:cNvSpPr>
            <p:nvPr/>
          </p:nvSpPr>
          <p:spPr bwMode="auto">
            <a:xfrm>
              <a:off x="3804684" y="1931308"/>
              <a:ext cx="51897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1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20" name="Text Box 65"/>
            <p:cNvSpPr txBox="1">
              <a:spLocks noChangeArrowheads="1"/>
            </p:cNvSpPr>
            <p:nvPr/>
          </p:nvSpPr>
          <p:spPr bwMode="auto">
            <a:xfrm>
              <a:off x="3571600" y="1931308"/>
              <a:ext cx="47114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0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</p:grpSp>
      <p:grpSp>
        <p:nvGrpSpPr>
          <p:cNvPr id="759" name="図形グループ 513"/>
          <p:cNvGrpSpPr/>
          <p:nvPr/>
        </p:nvGrpSpPr>
        <p:grpSpPr>
          <a:xfrm>
            <a:off x="3065964" y="4094565"/>
            <a:ext cx="307918" cy="852726"/>
            <a:chOff x="3325044" y="1097627"/>
            <a:chExt cx="290489" cy="800201"/>
          </a:xfrm>
        </p:grpSpPr>
        <p:sp>
          <p:nvSpPr>
            <p:cNvPr id="809" name="Text Box 65"/>
            <p:cNvSpPr txBox="1">
              <a:spLocks noChangeArrowheads="1"/>
            </p:cNvSpPr>
            <p:nvPr/>
          </p:nvSpPr>
          <p:spPr bwMode="auto">
            <a:xfrm>
              <a:off x="3338429" y="1743940"/>
              <a:ext cx="26371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0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0" name="Text Box 65"/>
            <p:cNvSpPr txBox="1">
              <a:spLocks noChangeArrowheads="1"/>
            </p:cNvSpPr>
            <p:nvPr/>
          </p:nvSpPr>
          <p:spPr bwMode="auto">
            <a:xfrm>
              <a:off x="3325044" y="1614679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1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1" name="Text Box 65"/>
            <p:cNvSpPr txBox="1">
              <a:spLocks noChangeArrowheads="1"/>
            </p:cNvSpPr>
            <p:nvPr/>
          </p:nvSpPr>
          <p:spPr bwMode="auto">
            <a:xfrm>
              <a:off x="3325044" y="1485416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2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2" name="Text Box 65"/>
            <p:cNvSpPr txBox="1">
              <a:spLocks noChangeArrowheads="1"/>
            </p:cNvSpPr>
            <p:nvPr/>
          </p:nvSpPr>
          <p:spPr bwMode="auto">
            <a:xfrm>
              <a:off x="3325044" y="1356153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3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3" name="Text Box 65"/>
            <p:cNvSpPr txBox="1">
              <a:spLocks noChangeArrowheads="1"/>
            </p:cNvSpPr>
            <p:nvPr/>
          </p:nvSpPr>
          <p:spPr bwMode="auto">
            <a:xfrm>
              <a:off x="3325044" y="1226890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4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814" name="Text Box 65"/>
            <p:cNvSpPr txBox="1">
              <a:spLocks noChangeArrowheads="1"/>
            </p:cNvSpPr>
            <p:nvPr/>
          </p:nvSpPr>
          <p:spPr bwMode="auto">
            <a:xfrm>
              <a:off x="3325044" y="1097627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5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760" name="正方形/長方形 584"/>
          <p:cNvSpPr>
            <a:spLocks noChangeArrowheads="1"/>
          </p:cNvSpPr>
          <p:nvPr/>
        </p:nvSpPr>
        <p:spPr bwMode="auto">
          <a:xfrm>
            <a:off x="3289875" y="4109820"/>
            <a:ext cx="784568" cy="746159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ja-JP" altLang="en-US" sz="1400">
              <a:solidFill>
                <a:prstClr val="black"/>
              </a:solidFill>
              <a:latin typeface="Helvetica" charset="0"/>
            </a:endParaRPr>
          </a:p>
        </p:txBody>
      </p:sp>
      <p:grpSp>
        <p:nvGrpSpPr>
          <p:cNvPr id="761" name="図形グループ 515"/>
          <p:cNvGrpSpPr/>
          <p:nvPr/>
        </p:nvGrpSpPr>
        <p:grpSpPr>
          <a:xfrm>
            <a:off x="3267427" y="4170592"/>
            <a:ext cx="19805" cy="689535"/>
            <a:chOff x="3508754" y="1185479"/>
            <a:chExt cx="18684" cy="675157"/>
          </a:xfrm>
        </p:grpSpPr>
        <p:cxnSp>
          <p:nvCxnSpPr>
            <p:cNvPr id="803" name="直線コネクタ 802"/>
            <p:cNvCxnSpPr/>
            <p:nvPr/>
          </p:nvCxnSpPr>
          <p:spPr>
            <a:xfrm>
              <a:off x="3508754" y="11854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4" name="直線コネクタ 803"/>
            <p:cNvCxnSpPr/>
            <p:nvPr/>
          </p:nvCxnSpPr>
          <p:spPr>
            <a:xfrm>
              <a:off x="3508754" y="13205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5" name="直線コネクタ 804"/>
            <p:cNvCxnSpPr/>
            <p:nvPr/>
          </p:nvCxnSpPr>
          <p:spPr>
            <a:xfrm>
              <a:off x="3508754" y="14555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6" name="直線コネクタ 805"/>
            <p:cNvCxnSpPr/>
            <p:nvPr/>
          </p:nvCxnSpPr>
          <p:spPr>
            <a:xfrm>
              <a:off x="3508754" y="15905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7" name="直線コネクタ 806"/>
            <p:cNvCxnSpPr/>
            <p:nvPr/>
          </p:nvCxnSpPr>
          <p:spPr>
            <a:xfrm>
              <a:off x="3508754" y="17256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8" name="直線コネクタ 807"/>
            <p:cNvCxnSpPr/>
            <p:nvPr/>
          </p:nvCxnSpPr>
          <p:spPr>
            <a:xfrm>
              <a:off x="3508754" y="18606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2" name="図形グループ 516"/>
          <p:cNvGrpSpPr/>
          <p:nvPr/>
        </p:nvGrpSpPr>
        <p:grpSpPr>
          <a:xfrm rot="5400000">
            <a:off x="3641598" y="4514435"/>
            <a:ext cx="19082" cy="715666"/>
            <a:chOff x="3661154" y="1337879"/>
            <a:chExt cx="18684" cy="675157"/>
          </a:xfrm>
        </p:grpSpPr>
        <p:cxnSp>
          <p:nvCxnSpPr>
            <p:cNvPr id="797" name="直線コネクタ 796"/>
            <p:cNvCxnSpPr/>
            <p:nvPr/>
          </p:nvCxnSpPr>
          <p:spPr>
            <a:xfrm>
              <a:off x="3661154" y="13378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8" name="直線コネクタ 797"/>
            <p:cNvCxnSpPr/>
            <p:nvPr/>
          </p:nvCxnSpPr>
          <p:spPr>
            <a:xfrm>
              <a:off x="3661154" y="14729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9" name="直線コネクタ 798"/>
            <p:cNvCxnSpPr/>
            <p:nvPr/>
          </p:nvCxnSpPr>
          <p:spPr>
            <a:xfrm>
              <a:off x="3661154" y="16079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0" name="直線コネクタ 799"/>
            <p:cNvCxnSpPr/>
            <p:nvPr/>
          </p:nvCxnSpPr>
          <p:spPr>
            <a:xfrm>
              <a:off x="3661154" y="17429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1" name="直線コネクタ 800"/>
            <p:cNvCxnSpPr/>
            <p:nvPr/>
          </p:nvCxnSpPr>
          <p:spPr>
            <a:xfrm>
              <a:off x="3661154" y="18780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2" name="直線コネクタ 801"/>
            <p:cNvCxnSpPr/>
            <p:nvPr/>
          </p:nvCxnSpPr>
          <p:spPr>
            <a:xfrm>
              <a:off x="3661154" y="20130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4" name="直線コネクタ 763"/>
          <p:cNvCxnSpPr/>
          <p:nvPr/>
        </p:nvCxnSpPr>
        <p:spPr>
          <a:xfrm>
            <a:off x="3098776" y="5934237"/>
            <a:ext cx="639404" cy="0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6" name="直線コネクタ 765"/>
          <p:cNvCxnSpPr/>
          <p:nvPr/>
        </p:nvCxnSpPr>
        <p:spPr>
          <a:xfrm>
            <a:off x="3280295" y="5149184"/>
            <a:ext cx="799529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7" name="直線コネクタ 766"/>
          <p:cNvCxnSpPr/>
          <p:nvPr/>
        </p:nvCxnSpPr>
        <p:spPr>
          <a:xfrm flipV="1">
            <a:off x="3775748" y="5045281"/>
            <a:ext cx="0" cy="733258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68" name="図形グループ 544"/>
          <p:cNvGrpSpPr/>
          <p:nvPr/>
        </p:nvGrpSpPr>
        <p:grpSpPr>
          <a:xfrm>
            <a:off x="3151067" y="5767852"/>
            <a:ext cx="1007599" cy="157164"/>
            <a:chOff x="3571600" y="1931308"/>
            <a:chExt cx="1698247" cy="153888"/>
          </a:xfrm>
        </p:grpSpPr>
        <p:sp>
          <p:nvSpPr>
            <p:cNvPr id="791" name="Text Box 65"/>
            <p:cNvSpPr txBox="1">
              <a:spLocks noChangeArrowheads="1"/>
            </p:cNvSpPr>
            <p:nvPr/>
          </p:nvSpPr>
          <p:spPr bwMode="auto">
            <a:xfrm>
              <a:off x="4062487" y="1931308"/>
              <a:ext cx="48197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2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92" name="Text Box 66"/>
            <p:cNvSpPr txBox="1">
              <a:spLocks noChangeArrowheads="1"/>
            </p:cNvSpPr>
            <p:nvPr/>
          </p:nvSpPr>
          <p:spPr bwMode="auto">
            <a:xfrm>
              <a:off x="4311112" y="1931308"/>
              <a:ext cx="47951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3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93" name="Text Box 67"/>
            <p:cNvSpPr txBox="1">
              <a:spLocks noChangeArrowheads="1"/>
            </p:cNvSpPr>
            <p:nvPr/>
          </p:nvSpPr>
          <p:spPr bwMode="auto">
            <a:xfrm>
              <a:off x="4527601" y="1931308"/>
              <a:ext cx="52994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4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94" name="Text Box 68"/>
            <p:cNvSpPr txBox="1">
              <a:spLocks noChangeArrowheads="1"/>
            </p:cNvSpPr>
            <p:nvPr/>
          </p:nvSpPr>
          <p:spPr bwMode="auto">
            <a:xfrm>
              <a:off x="4793401" y="1931308"/>
              <a:ext cx="47644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5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95" name="Text Box 65"/>
            <p:cNvSpPr txBox="1">
              <a:spLocks noChangeArrowheads="1"/>
            </p:cNvSpPr>
            <p:nvPr/>
          </p:nvSpPr>
          <p:spPr bwMode="auto">
            <a:xfrm>
              <a:off x="3804684" y="1931308"/>
              <a:ext cx="51897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1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96" name="Text Box 65"/>
            <p:cNvSpPr txBox="1">
              <a:spLocks noChangeArrowheads="1"/>
            </p:cNvSpPr>
            <p:nvPr/>
          </p:nvSpPr>
          <p:spPr bwMode="auto">
            <a:xfrm>
              <a:off x="3571600" y="1931308"/>
              <a:ext cx="47114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0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</p:grpSp>
      <p:grpSp>
        <p:nvGrpSpPr>
          <p:cNvPr id="769" name="図形グループ 545"/>
          <p:cNvGrpSpPr/>
          <p:nvPr/>
        </p:nvGrpSpPr>
        <p:grpSpPr>
          <a:xfrm>
            <a:off x="3060369" y="5027570"/>
            <a:ext cx="307918" cy="852726"/>
            <a:chOff x="3325044" y="1097627"/>
            <a:chExt cx="290489" cy="800201"/>
          </a:xfrm>
        </p:grpSpPr>
        <p:sp>
          <p:nvSpPr>
            <p:cNvPr id="785" name="Text Box 65"/>
            <p:cNvSpPr txBox="1">
              <a:spLocks noChangeArrowheads="1"/>
            </p:cNvSpPr>
            <p:nvPr/>
          </p:nvSpPr>
          <p:spPr bwMode="auto">
            <a:xfrm>
              <a:off x="3338429" y="1743940"/>
              <a:ext cx="26371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0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86" name="Text Box 65"/>
            <p:cNvSpPr txBox="1">
              <a:spLocks noChangeArrowheads="1"/>
            </p:cNvSpPr>
            <p:nvPr/>
          </p:nvSpPr>
          <p:spPr bwMode="auto">
            <a:xfrm>
              <a:off x="3325044" y="1614679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1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87" name="Text Box 65"/>
            <p:cNvSpPr txBox="1">
              <a:spLocks noChangeArrowheads="1"/>
            </p:cNvSpPr>
            <p:nvPr/>
          </p:nvSpPr>
          <p:spPr bwMode="auto">
            <a:xfrm>
              <a:off x="3325044" y="1485416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2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88" name="Text Box 65"/>
            <p:cNvSpPr txBox="1">
              <a:spLocks noChangeArrowheads="1"/>
            </p:cNvSpPr>
            <p:nvPr/>
          </p:nvSpPr>
          <p:spPr bwMode="auto">
            <a:xfrm>
              <a:off x="3325044" y="1356153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3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89" name="Text Box 65"/>
            <p:cNvSpPr txBox="1">
              <a:spLocks noChangeArrowheads="1"/>
            </p:cNvSpPr>
            <p:nvPr/>
          </p:nvSpPr>
          <p:spPr bwMode="auto">
            <a:xfrm>
              <a:off x="3325044" y="1226890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4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790" name="Text Box 65"/>
            <p:cNvSpPr txBox="1">
              <a:spLocks noChangeArrowheads="1"/>
            </p:cNvSpPr>
            <p:nvPr/>
          </p:nvSpPr>
          <p:spPr bwMode="auto">
            <a:xfrm>
              <a:off x="3325044" y="1097627"/>
              <a:ext cx="29048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5</a:t>
              </a:r>
              <a:endParaRPr lang="en-US" altLang="ja-JP" sz="4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770" name="正方形/長方形 584"/>
          <p:cNvSpPr>
            <a:spLocks noChangeArrowheads="1"/>
          </p:cNvSpPr>
          <p:nvPr/>
        </p:nvSpPr>
        <p:spPr bwMode="auto">
          <a:xfrm>
            <a:off x="3284280" y="5042593"/>
            <a:ext cx="790163" cy="746159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ja-JP" altLang="en-US" sz="1400">
              <a:solidFill>
                <a:prstClr val="black"/>
              </a:solidFill>
              <a:latin typeface="Helvetica" charset="0"/>
            </a:endParaRPr>
          </a:p>
        </p:txBody>
      </p:sp>
      <p:grpSp>
        <p:nvGrpSpPr>
          <p:cNvPr id="771" name="図形グループ 547"/>
          <p:cNvGrpSpPr/>
          <p:nvPr/>
        </p:nvGrpSpPr>
        <p:grpSpPr>
          <a:xfrm>
            <a:off x="3261832" y="5100262"/>
            <a:ext cx="19805" cy="689535"/>
            <a:chOff x="3508754" y="1185479"/>
            <a:chExt cx="18684" cy="675157"/>
          </a:xfrm>
        </p:grpSpPr>
        <p:cxnSp>
          <p:nvCxnSpPr>
            <p:cNvPr id="779" name="直線コネクタ 778"/>
            <p:cNvCxnSpPr/>
            <p:nvPr/>
          </p:nvCxnSpPr>
          <p:spPr>
            <a:xfrm>
              <a:off x="3508754" y="11854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0" name="直線コネクタ 779"/>
            <p:cNvCxnSpPr/>
            <p:nvPr/>
          </p:nvCxnSpPr>
          <p:spPr>
            <a:xfrm>
              <a:off x="3508754" y="13205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1" name="直線コネクタ 780"/>
            <p:cNvCxnSpPr/>
            <p:nvPr/>
          </p:nvCxnSpPr>
          <p:spPr>
            <a:xfrm>
              <a:off x="3508754" y="14555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2" name="直線コネクタ 781"/>
            <p:cNvCxnSpPr/>
            <p:nvPr/>
          </p:nvCxnSpPr>
          <p:spPr>
            <a:xfrm>
              <a:off x="3508754" y="15905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3" name="直線コネクタ 782"/>
            <p:cNvCxnSpPr/>
            <p:nvPr/>
          </p:nvCxnSpPr>
          <p:spPr>
            <a:xfrm>
              <a:off x="3508754" y="17256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4" name="直線コネクタ 783"/>
            <p:cNvCxnSpPr/>
            <p:nvPr/>
          </p:nvCxnSpPr>
          <p:spPr>
            <a:xfrm>
              <a:off x="3508754" y="18606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2" name="図形グループ 548"/>
          <p:cNvGrpSpPr/>
          <p:nvPr/>
        </p:nvGrpSpPr>
        <p:grpSpPr>
          <a:xfrm rot="5400000">
            <a:off x="3636004" y="5444107"/>
            <a:ext cx="19082" cy="715666"/>
            <a:chOff x="3661154" y="1337879"/>
            <a:chExt cx="18684" cy="675157"/>
          </a:xfrm>
        </p:grpSpPr>
        <p:cxnSp>
          <p:nvCxnSpPr>
            <p:cNvPr id="773" name="直線コネクタ 772"/>
            <p:cNvCxnSpPr/>
            <p:nvPr/>
          </p:nvCxnSpPr>
          <p:spPr>
            <a:xfrm>
              <a:off x="3661154" y="13378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4" name="直線コネクタ 773"/>
            <p:cNvCxnSpPr/>
            <p:nvPr/>
          </p:nvCxnSpPr>
          <p:spPr>
            <a:xfrm>
              <a:off x="3661154" y="14729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5" name="直線コネクタ 774"/>
            <p:cNvCxnSpPr/>
            <p:nvPr/>
          </p:nvCxnSpPr>
          <p:spPr>
            <a:xfrm>
              <a:off x="3661154" y="16079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6" name="直線コネクタ 775"/>
            <p:cNvCxnSpPr/>
            <p:nvPr/>
          </p:nvCxnSpPr>
          <p:spPr>
            <a:xfrm>
              <a:off x="3661154" y="17429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7" name="直線コネクタ 776"/>
            <p:cNvCxnSpPr/>
            <p:nvPr/>
          </p:nvCxnSpPr>
          <p:spPr>
            <a:xfrm>
              <a:off x="3661154" y="18780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8" name="直線コネクタ 777"/>
            <p:cNvCxnSpPr/>
            <p:nvPr/>
          </p:nvCxnSpPr>
          <p:spPr>
            <a:xfrm>
              <a:off x="3661154" y="20130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" name="テキスト ボックス 207">
            <a:extLst>
              <a:ext uri="{FF2B5EF4-FFF2-40B4-BE49-F238E27FC236}">
                <a16:creationId xmlns:a16="http://schemas.microsoft.com/office/drawing/2014/main" id="{D671B21C-8B3B-A14B-A7C3-E31A6EADA824}"/>
              </a:ext>
            </a:extLst>
          </p:cNvPr>
          <p:cNvSpPr txBox="1"/>
          <p:nvPr/>
        </p:nvSpPr>
        <p:spPr>
          <a:xfrm>
            <a:off x="3723446" y="4888249"/>
            <a:ext cx="455601" cy="210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0.18</a:t>
            </a:r>
            <a:endParaRPr kumimoji="1" lang="ja-JP" altLang="en-US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CD92673-CDF4-0946-AE8E-43C3460070A3}"/>
              </a:ext>
            </a:extLst>
          </p:cNvPr>
          <p:cNvGrpSpPr/>
          <p:nvPr/>
        </p:nvGrpSpPr>
        <p:grpSpPr>
          <a:xfrm>
            <a:off x="5020192" y="4086428"/>
            <a:ext cx="1017105" cy="909043"/>
            <a:chOff x="5020192" y="4085720"/>
            <a:chExt cx="1017105" cy="888415"/>
          </a:xfrm>
        </p:grpSpPr>
        <p:pic>
          <p:nvPicPr>
            <p:cNvPr id="201" name="図 200"/>
            <p:cNvPicPr>
              <a:picLocks noChangeAspect="1"/>
            </p:cNvPicPr>
            <p:nvPr/>
          </p:nvPicPr>
          <p:blipFill rotWithShape="1">
            <a:blip r:embed="rId16"/>
            <a:srcRect l="21079" t="4978" r="942" b="14628"/>
            <a:stretch/>
          </p:blipFill>
          <p:spPr>
            <a:xfrm>
              <a:off x="5172732" y="4110283"/>
              <a:ext cx="777066" cy="714235"/>
            </a:xfrm>
            <a:prstGeom prst="rect">
              <a:avLst/>
            </a:prstGeom>
          </p:spPr>
        </p:pic>
        <p:cxnSp>
          <p:nvCxnSpPr>
            <p:cNvPr id="826" name="直線コネクタ 825"/>
            <p:cNvCxnSpPr/>
            <p:nvPr/>
          </p:nvCxnSpPr>
          <p:spPr>
            <a:xfrm>
              <a:off x="5156852" y="4605804"/>
              <a:ext cx="80707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直線コネクタ 826"/>
            <p:cNvCxnSpPr/>
            <p:nvPr/>
          </p:nvCxnSpPr>
          <p:spPr>
            <a:xfrm flipV="1">
              <a:off x="5614485" y="4110457"/>
              <a:ext cx="0" cy="715402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1" name="図形グループ 450"/>
            <p:cNvGrpSpPr/>
            <p:nvPr/>
          </p:nvGrpSpPr>
          <p:grpSpPr>
            <a:xfrm>
              <a:off x="5020192" y="4820798"/>
              <a:ext cx="1017105" cy="153337"/>
              <a:chOff x="3571600" y="1931308"/>
              <a:chExt cx="1698247" cy="153888"/>
            </a:xfrm>
          </p:grpSpPr>
          <p:sp>
            <p:nvSpPr>
              <p:cNvPr id="884" name="Text Box 65"/>
              <p:cNvSpPr txBox="1">
                <a:spLocks noChangeArrowheads="1"/>
              </p:cNvSpPr>
              <p:nvPr/>
            </p:nvSpPr>
            <p:spPr bwMode="auto">
              <a:xfrm>
                <a:off x="4062487" y="1931308"/>
                <a:ext cx="481977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2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85" name="Text Box 66"/>
              <p:cNvSpPr txBox="1">
                <a:spLocks noChangeArrowheads="1"/>
              </p:cNvSpPr>
              <p:nvPr/>
            </p:nvSpPr>
            <p:spPr bwMode="auto">
              <a:xfrm>
                <a:off x="4311112" y="1931308"/>
                <a:ext cx="479516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3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86" name="Text Box 67"/>
              <p:cNvSpPr txBox="1">
                <a:spLocks noChangeArrowheads="1"/>
              </p:cNvSpPr>
              <p:nvPr/>
            </p:nvSpPr>
            <p:spPr bwMode="auto">
              <a:xfrm>
                <a:off x="4527601" y="1931308"/>
                <a:ext cx="529947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4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87" name="Text Box 68"/>
              <p:cNvSpPr txBox="1">
                <a:spLocks noChangeArrowheads="1"/>
              </p:cNvSpPr>
              <p:nvPr/>
            </p:nvSpPr>
            <p:spPr bwMode="auto">
              <a:xfrm>
                <a:off x="4793401" y="1931308"/>
                <a:ext cx="476446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5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88" name="Text Box 65"/>
              <p:cNvSpPr txBox="1">
                <a:spLocks noChangeArrowheads="1"/>
              </p:cNvSpPr>
              <p:nvPr/>
            </p:nvSpPr>
            <p:spPr bwMode="auto">
              <a:xfrm>
                <a:off x="3804684" y="1931308"/>
                <a:ext cx="518977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89" name="Text Box 65"/>
              <p:cNvSpPr txBox="1">
                <a:spLocks noChangeArrowheads="1"/>
              </p:cNvSpPr>
              <p:nvPr/>
            </p:nvSpPr>
            <p:spPr bwMode="auto">
              <a:xfrm>
                <a:off x="3571600" y="1931308"/>
                <a:ext cx="471149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0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</p:grpSp>
        <p:sp>
          <p:nvSpPr>
            <p:cNvPr id="863" name="正方形/長方形 584"/>
            <p:cNvSpPr>
              <a:spLocks noChangeArrowheads="1"/>
            </p:cNvSpPr>
            <p:nvPr/>
          </p:nvSpPr>
          <p:spPr bwMode="auto">
            <a:xfrm>
              <a:off x="5160502" y="4105963"/>
              <a:ext cx="797617" cy="7279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ja-JP" altLang="en-US" sz="1400">
                <a:solidFill>
                  <a:prstClr val="black"/>
                </a:solidFill>
                <a:latin typeface="Helvetica" charset="0"/>
              </a:endParaRPr>
            </a:p>
          </p:txBody>
        </p:sp>
        <p:grpSp>
          <p:nvGrpSpPr>
            <p:cNvPr id="864" name="図形グループ 453"/>
            <p:cNvGrpSpPr/>
            <p:nvPr/>
          </p:nvGrpSpPr>
          <p:grpSpPr>
            <a:xfrm>
              <a:off x="5134308" y="4158811"/>
              <a:ext cx="19992" cy="672743"/>
              <a:chOff x="3508754" y="1185479"/>
              <a:chExt cx="18684" cy="675157"/>
            </a:xfrm>
          </p:grpSpPr>
          <p:cxnSp>
            <p:nvCxnSpPr>
              <p:cNvPr id="872" name="直線コネクタ 871"/>
              <p:cNvCxnSpPr/>
              <p:nvPr/>
            </p:nvCxnSpPr>
            <p:spPr>
              <a:xfrm>
                <a:off x="3508754" y="1185479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直線コネクタ 872"/>
              <p:cNvCxnSpPr/>
              <p:nvPr/>
            </p:nvCxnSpPr>
            <p:spPr>
              <a:xfrm>
                <a:off x="3508754" y="1320510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直線コネクタ 873"/>
              <p:cNvCxnSpPr/>
              <p:nvPr/>
            </p:nvCxnSpPr>
            <p:spPr>
              <a:xfrm>
                <a:off x="3508754" y="1455541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直線コネクタ 874"/>
              <p:cNvCxnSpPr/>
              <p:nvPr/>
            </p:nvCxnSpPr>
            <p:spPr>
              <a:xfrm>
                <a:off x="3508754" y="1590572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直線コネクタ 875"/>
              <p:cNvCxnSpPr/>
              <p:nvPr/>
            </p:nvCxnSpPr>
            <p:spPr>
              <a:xfrm>
                <a:off x="3508754" y="1725603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直線コネクタ 876"/>
              <p:cNvCxnSpPr/>
              <p:nvPr/>
            </p:nvCxnSpPr>
            <p:spPr>
              <a:xfrm>
                <a:off x="3508754" y="1860636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5" name="図形グループ 454"/>
            <p:cNvGrpSpPr/>
            <p:nvPr/>
          </p:nvGrpSpPr>
          <p:grpSpPr>
            <a:xfrm rot="5400000">
              <a:off x="5515867" y="4487724"/>
              <a:ext cx="18617" cy="722418"/>
              <a:chOff x="3661154" y="1337879"/>
              <a:chExt cx="18684" cy="675157"/>
            </a:xfrm>
          </p:grpSpPr>
          <p:cxnSp>
            <p:nvCxnSpPr>
              <p:cNvPr id="866" name="直線コネクタ 865"/>
              <p:cNvCxnSpPr/>
              <p:nvPr/>
            </p:nvCxnSpPr>
            <p:spPr>
              <a:xfrm>
                <a:off x="3661154" y="1337879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直線コネクタ 866"/>
              <p:cNvCxnSpPr/>
              <p:nvPr/>
            </p:nvCxnSpPr>
            <p:spPr>
              <a:xfrm>
                <a:off x="3661154" y="1472910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直線コネクタ 867"/>
              <p:cNvCxnSpPr/>
              <p:nvPr/>
            </p:nvCxnSpPr>
            <p:spPr>
              <a:xfrm>
                <a:off x="3661154" y="1607941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直線コネクタ 868"/>
              <p:cNvCxnSpPr/>
              <p:nvPr/>
            </p:nvCxnSpPr>
            <p:spPr>
              <a:xfrm>
                <a:off x="3661154" y="1742972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直線コネクタ 869"/>
              <p:cNvCxnSpPr/>
              <p:nvPr/>
            </p:nvCxnSpPr>
            <p:spPr>
              <a:xfrm>
                <a:off x="3661154" y="1878003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直線コネクタ 870"/>
              <p:cNvCxnSpPr/>
              <p:nvPr/>
            </p:nvCxnSpPr>
            <p:spPr>
              <a:xfrm>
                <a:off x="3661154" y="2013036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9" name="テキスト ボックス 208">
              <a:extLst>
                <a:ext uri="{FF2B5EF4-FFF2-40B4-BE49-F238E27FC236}">
                  <a16:creationId xmlns:a16="http://schemas.microsoft.com/office/drawing/2014/main" id="{8A057A25-7E52-FB4B-AE34-8B6CD8328041}"/>
                </a:ext>
              </a:extLst>
            </p:cNvPr>
            <p:cNvSpPr txBox="1"/>
            <p:nvPr/>
          </p:nvSpPr>
          <p:spPr>
            <a:xfrm>
              <a:off x="5083178" y="4085720"/>
              <a:ext cx="455601" cy="222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75.8</a:t>
              </a:r>
              <a:endParaRPr kumimoji="1" lang="ja-JP" altLang="en-US" sz="8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A1E0628-053B-1A42-9329-B5021D1CFBA9}"/>
              </a:ext>
            </a:extLst>
          </p:cNvPr>
          <p:cNvGrpSpPr/>
          <p:nvPr/>
        </p:nvGrpSpPr>
        <p:grpSpPr>
          <a:xfrm>
            <a:off x="4927655" y="5004978"/>
            <a:ext cx="1157109" cy="1052776"/>
            <a:chOff x="4927655" y="5030808"/>
            <a:chExt cx="1157109" cy="1028888"/>
          </a:xfrm>
        </p:grpSpPr>
        <p:sp>
          <p:nvSpPr>
            <p:cNvPr id="892" name="テキスト ボックス 891"/>
            <p:cNvSpPr txBox="1"/>
            <p:nvPr/>
          </p:nvSpPr>
          <p:spPr>
            <a:xfrm>
              <a:off x="5494538" y="5813475"/>
              <a:ext cx="5902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solidFill>
                    <a:prstClr val="black"/>
                  </a:solidFill>
                  <a:latin typeface="Helvetica"/>
                  <a:cs typeface="Helvetica"/>
                </a:rPr>
                <a:t>CD62L</a:t>
              </a:r>
              <a:endParaRPr lang="ja-JP" altLang="en-US" sz="10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pic>
          <p:nvPicPr>
            <p:cNvPr id="204" name="図 203"/>
            <p:cNvPicPr>
              <a:picLocks noChangeAspect="1"/>
            </p:cNvPicPr>
            <p:nvPr/>
          </p:nvPicPr>
          <p:blipFill rotWithShape="1">
            <a:blip r:embed="rId17"/>
            <a:srcRect l="21099" t="4698" r="1087" b="15394"/>
            <a:stretch/>
          </p:blipFill>
          <p:spPr>
            <a:xfrm>
              <a:off x="5177268" y="5069308"/>
              <a:ext cx="766387" cy="698709"/>
            </a:xfrm>
            <a:prstGeom prst="rect">
              <a:avLst/>
            </a:prstGeom>
          </p:spPr>
        </p:pic>
        <p:cxnSp>
          <p:nvCxnSpPr>
            <p:cNvPr id="828" name="直線コネクタ 827"/>
            <p:cNvCxnSpPr/>
            <p:nvPr/>
          </p:nvCxnSpPr>
          <p:spPr>
            <a:xfrm>
              <a:off x="5143217" y="5556846"/>
              <a:ext cx="80707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直線コネクタ 828"/>
            <p:cNvCxnSpPr/>
            <p:nvPr/>
          </p:nvCxnSpPr>
          <p:spPr>
            <a:xfrm flipV="1">
              <a:off x="5613495" y="5049392"/>
              <a:ext cx="0" cy="715402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2" name="図形グループ 480"/>
            <p:cNvGrpSpPr/>
            <p:nvPr/>
          </p:nvGrpSpPr>
          <p:grpSpPr>
            <a:xfrm>
              <a:off x="5021924" y="5761962"/>
              <a:ext cx="1017105" cy="153337"/>
              <a:chOff x="3571600" y="1931308"/>
              <a:chExt cx="1698247" cy="153888"/>
            </a:xfrm>
          </p:grpSpPr>
          <p:sp>
            <p:nvSpPr>
              <p:cNvPr id="855" name="Text Box 65"/>
              <p:cNvSpPr txBox="1">
                <a:spLocks noChangeArrowheads="1"/>
              </p:cNvSpPr>
              <p:nvPr/>
            </p:nvSpPr>
            <p:spPr bwMode="auto">
              <a:xfrm>
                <a:off x="4062487" y="1931308"/>
                <a:ext cx="481977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2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6" name="Text Box 66"/>
              <p:cNvSpPr txBox="1">
                <a:spLocks noChangeArrowheads="1"/>
              </p:cNvSpPr>
              <p:nvPr/>
            </p:nvSpPr>
            <p:spPr bwMode="auto">
              <a:xfrm>
                <a:off x="4311112" y="1931308"/>
                <a:ext cx="479516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3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7" name="Text Box 67"/>
              <p:cNvSpPr txBox="1">
                <a:spLocks noChangeArrowheads="1"/>
              </p:cNvSpPr>
              <p:nvPr/>
            </p:nvSpPr>
            <p:spPr bwMode="auto">
              <a:xfrm>
                <a:off x="4527601" y="1931308"/>
                <a:ext cx="529947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4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8" name="Text Box 68"/>
              <p:cNvSpPr txBox="1">
                <a:spLocks noChangeArrowheads="1"/>
              </p:cNvSpPr>
              <p:nvPr/>
            </p:nvSpPr>
            <p:spPr bwMode="auto">
              <a:xfrm>
                <a:off x="4793401" y="1931308"/>
                <a:ext cx="476446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5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9" name="Text Box 65"/>
              <p:cNvSpPr txBox="1">
                <a:spLocks noChangeArrowheads="1"/>
              </p:cNvSpPr>
              <p:nvPr/>
            </p:nvSpPr>
            <p:spPr bwMode="auto">
              <a:xfrm>
                <a:off x="3804684" y="1931308"/>
                <a:ext cx="518977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60" name="Text Box 65"/>
              <p:cNvSpPr txBox="1">
                <a:spLocks noChangeArrowheads="1"/>
              </p:cNvSpPr>
              <p:nvPr/>
            </p:nvSpPr>
            <p:spPr bwMode="auto">
              <a:xfrm>
                <a:off x="3571600" y="1931308"/>
                <a:ext cx="471149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0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</p:grpSp>
        <p:grpSp>
          <p:nvGrpSpPr>
            <p:cNvPr id="833" name="図形グループ 481"/>
            <p:cNvGrpSpPr/>
            <p:nvPr/>
          </p:nvGrpSpPr>
          <p:grpSpPr>
            <a:xfrm>
              <a:off x="4927655" y="5041582"/>
              <a:ext cx="310823" cy="828856"/>
              <a:chOff x="3325044" y="1097627"/>
              <a:chExt cx="290489" cy="797215"/>
            </a:xfrm>
          </p:grpSpPr>
          <p:sp>
            <p:nvSpPr>
              <p:cNvPr id="849" name="Text Box 65"/>
              <p:cNvSpPr txBox="1">
                <a:spLocks noChangeArrowheads="1"/>
              </p:cNvSpPr>
              <p:nvPr/>
            </p:nvSpPr>
            <p:spPr bwMode="auto">
              <a:xfrm>
                <a:off x="3341503" y="1740954"/>
                <a:ext cx="263718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0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0" name="Text Box 65"/>
              <p:cNvSpPr txBox="1">
                <a:spLocks noChangeArrowheads="1"/>
              </p:cNvSpPr>
              <p:nvPr/>
            </p:nvSpPr>
            <p:spPr bwMode="auto">
              <a:xfrm>
                <a:off x="3325044" y="1614679"/>
                <a:ext cx="290489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1" name="Text Box 65"/>
              <p:cNvSpPr txBox="1">
                <a:spLocks noChangeArrowheads="1"/>
              </p:cNvSpPr>
              <p:nvPr/>
            </p:nvSpPr>
            <p:spPr bwMode="auto">
              <a:xfrm>
                <a:off x="3325044" y="1485416"/>
                <a:ext cx="290489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2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2" name="Text Box 65"/>
              <p:cNvSpPr txBox="1">
                <a:spLocks noChangeArrowheads="1"/>
              </p:cNvSpPr>
              <p:nvPr/>
            </p:nvSpPr>
            <p:spPr bwMode="auto">
              <a:xfrm>
                <a:off x="3325044" y="1356153"/>
                <a:ext cx="290489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3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3" name="Text Box 65"/>
              <p:cNvSpPr txBox="1">
                <a:spLocks noChangeArrowheads="1"/>
              </p:cNvSpPr>
              <p:nvPr/>
            </p:nvSpPr>
            <p:spPr bwMode="auto">
              <a:xfrm>
                <a:off x="3325044" y="1226890"/>
                <a:ext cx="290489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4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54" name="Text Box 65"/>
              <p:cNvSpPr txBox="1">
                <a:spLocks noChangeArrowheads="1"/>
              </p:cNvSpPr>
              <p:nvPr/>
            </p:nvSpPr>
            <p:spPr bwMode="auto">
              <a:xfrm>
                <a:off x="3325044" y="1097627"/>
                <a:ext cx="290489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400" b="1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10</a:t>
                </a:r>
                <a:r>
                  <a:rPr lang="en-US" altLang="ja-JP" sz="400" b="1" baseline="30000" dirty="0">
                    <a:solidFill>
                      <a:prstClr val="black"/>
                    </a:solidFill>
                    <a:latin typeface="Helvetica"/>
                    <a:cs typeface="Helvetica"/>
                  </a:rPr>
                  <a:t>5</a:t>
                </a:r>
                <a:endParaRPr lang="en-US" altLang="ja-JP" sz="400" b="1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</p:grpSp>
        <p:sp>
          <p:nvSpPr>
            <p:cNvPr id="834" name="正方形/長方形 584"/>
            <p:cNvSpPr>
              <a:spLocks noChangeArrowheads="1"/>
            </p:cNvSpPr>
            <p:nvPr/>
          </p:nvSpPr>
          <p:spPr bwMode="auto">
            <a:xfrm>
              <a:off x="5160502" y="5056648"/>
              <a:ext cx="797617" cy="7279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ja-JP" altLang="en-US" sz="1400">
                <a:solidFill>
                  <a:prstClr val="black"/>
                </a:solidFill>
                <a:latin typeface="Helvetica" charset="0"/>
              </a:endParaRPr>
            </a:p>
          </p:txBody>
        </p:sp>
        <p:grpSp>
          <p:nvGrpSpPr>
            <p:cNvPr id="835" name="図形グループ 483"/>
            <p:cNvGrpSpPr/>
            <p:nvPr/>
          </p:nvGrpSpPr>
          <p:grpSpPr>
            <a:xfrm>
              <a:off x="5137843" y="5109496"/>
              <a:ext cx="19992" cy="672743"/>
              <a:chOff x="3508754" y="1185479"/>
              <a:chExt cx="18684" cy="675157"/>
            </a:xfrm>
          </p:grpSpPr>
          <p:cxnSp>
            <p:nvCxnSpPr>
              <p:cNvPr id="843" name="直線コネクタ 842"/>
              <p:cNvCxnSpPr/>
              <p:nvPr/>
            </p:nvCxnSpPr>
            <p:spPr>
              <a:xfrm>
                <a:off x="3508754" y="1185479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4" name="直線コネクタ 843"/>
              <p:cNvCxnSpPr/>
              <p:nvPr/>
            </p:nvCxnSpPr>
            <p:spPr>
              <a:xfrm>
                <a:off x="3508754" y="1320510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5" name="直線コネクタ 844"/>
              <p:cNvCxnSpPr/>
              <p:nvPr/>
            </p:nvCxnSpPr>
            <p:spPr>
              <a:xfrm>
                <a:off x="3508754" y="1455541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6" name="直線コネクタ 845"/>
              <p:cNvCxnSpPr/>
              <p:nvPr/>
            </p:nvCxnSpPr>
            <p:spPr>
              <a:xfrm>
                <a:off x="3508754" y="1590572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7" name="直線コネクタ 846"/>
              <p:cNvCxnSpPr/>
              <p:nvPr/>
            </p:nvCxnSpPr>
            <p:spPr>
              <a:xfrm>
                <a:off x="3508754" y="1725603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8" name="直線コネクタ 847"/>
              <p:cNvCxnSpPr/>
              <p:nvPr/>
            </p:nvCxnSpPr>
            <p:spPr>
              <a:xfrm>
                <a:off x="3508754" y="1860636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6" name="図形グループ 484"/>
            <p:cNvGrpSpPr/>
            <p:nvPr/>
          </p:nvGrpSpPr>
          <p:grpSpPr>
            <a:xfrm rot="5400000">
              <a:off x="5515867" y="5432877"/>
              <a:ext cx="18617" cy="722418"/>
              <a:chOff x="3661154" y="1337879"/>
              <a:chExt cx="18684" cy="675157"/>
            </a:xfrm>
          </p:grpSpPr>
          <p:cxnSp>
            <p:nvCxnSpPr>
              <p:cNvPr id="837" name="直線コネクタ 836"/>
              <p:cNvCxnSpPr/>
              <p:nvPr/>
            </p:nvCxnSpPr>
            <p:spPr>
              <a:xfrm>
                <a:off x="3661154" y="1337879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8" name="直線コネクタ 837"/>
              <p:cNvCxnSpPr/>
              <p:nvPr/>
            </p:nvCxnSpPr>
            <p:spPr>
              <a:xfrm>
                <a:off x="3661154" y="1472910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9" name="直線コネクタ 838"/>
              <p:cNvCxnSpPr/>
              <p:nvPr/>
            </p:nvCxnSpPr>
            <p:spPr>
              <a:xfrm>
                <a:off x="3661154" y="1607941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0" name="直線コネクタ 839"/>
              <p:cNvCxnSpPr/>
              <p:nvPr/>
            </p:nvCxnSpPr>
            <p:spPr>
              <a:xfrm>
                <a:off x="3661154" y="1742972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1" name="直線コネクタ 840"/>
              <p:cNvCxnSpPr/>
              <p:nvPr/>
            </p:nvCxnSpPr>
            <p:spPr>
              <a:xfrm>
                <a:off x="3661154" y="1878003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2" name="直線コネクタ 841"/>
              <p:cNvCxnSpPr/>
              <p:nvPr/>
            </p:nvCxnSpPr>
            <p:spPr>
              <a:xfrm>
                <a:off x="3661154" y="2013036"/>
                <a:ext cx="1868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0" name="テキスト ボックス 209">
              <a:extLst>
                <a:ext uri="{FF2B5EF4-FFF2-40B4-BE49-F238E27FC236}">
                  <a16:creationId xmlns:a16="http://schemas.microsoft.com/office/drawing/2014/main" id="{CDB3F4B0-ADC2-654A-A0AA-0A935FFC114C}"/>
                </a:ext>
              </a:extLst>
            </p:cNvPr>
            <p:cNvSpPr txBox="1"/>
            <p:nvPr/>
          </p:nvSpPr>
          <p:spPr>
            <a:xfrm>
              <a:off x="5069024" y="5030808"/>
              <a:ext cx="4556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78.5</a:t>
              </a:r>
              <a:endParaRPr kumimoji="1" lang="ja-JP" altLang="en-US" sz="8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cxnSp>
        <p:nvCxnSpPr>
          <p:cNvPr id="211" name="直線コネクタ 210">
            <a:extLst>
              <a:ext uri="{FF2B5EF4-FFF2-40B4-BE49-F238E27FC236}">
                <a16:creationId xmlns:a16="http://schemas.microsoft.com/office/drawing/2014/main" id="{A95C6958-EB73-4849-B7C3-03A8E1233B98}"/>
              </a:ext>
            </a:extLst>
          </p:cNvPr>
          <p:cNvCxnSpPr/>
          <p:nvPr/>
        </p:nvCxnSpPr>
        <p:spPr>
          <a:xfrm>
            <a:off x="1502825" y="4857538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直線コネクタ 211">
            <a:extLst>
              <a:ext uri="{FF2B5EF4-FFF2-40B4-BE49-F238E27FC236}">
                <a16:creationId xmlns:a16="http://schemas.microsoft.com/office/drawing/2014/main" id="{B4E2A685-73C0-4745-95B0-8032E6BD9EB5}"/>
              </a:ext>
            </a:extLst>
          </p:cNvPr>
          <p:cNvCxnSpPr/>
          <p:nvPr/>
        </p:nvCxnSpPr>
        <p:spPr>
          <a:xfrm>
            <a:off x="2648696" y="4857622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3" name="直線コネクタ 212">
            <a:extLst>
              <a:ext uri="{FF2B5EF4-FFF2-40B4-BE49-F238E27FC236}">
                <a16:creationId xmlns:a16="http://schemas.microsoft.com/office/drawing/2014/main" id="{45CF1AFB-B027-405A-92C6-7A2A691D33A2}"/>
              </a:ext>
            </a:extLst>
          </p:cNvPr>
          <p:cNvCxnSpPr/>
          <p:nvPr/>
        </p:nvCxnSpPr>
        <p:spPr>
          <a:xfrm>
            <a:off x="1502825" y="5718296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直線コネクタ 213">
            <a:extLst>
              <a:ext uri="{FF2B5EF4-FFF2-40B4-BE49-F238E27FC236}">
                <a16:creationId xmlns:a16="http://schemas.microsoft.com/office/drawing/2014/main" id="{AD4BFB46-8F0D-4DD3-9D2D-2D18BFEA77F4}"/>
              </a:ext>
            </a:extLst>
          </p:cNvPr>
          <p:cNvCxnSpPr/>
          <p:nvPr/>
        </p:nvCxnSpPr>
        <p:spPr>
          <a:xfrm>
            <a:off x="2648696" y="5718296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5" name="直線コネクタ 214">
            <a:extLst>
              <a:ext uri="{FF2B5EF4-FFF2-40B4-BE49-F238E27FC236}">
                <a16:creationId xmlns:a16="http://schemas.microsoft.com/office/drawing/2014/main" id="{63568698-B61B-4B8C-A43B-836450D0362F}"/>
              </a:ext>
            </a:extLst>
          </p:cNvPr>
          <p:cNvCxnSpPr/>
          <p:nvPr/>
        </p:nvCxnSpPr>
        <p:spPr>
          <a:xfrm>
            <a:off x="1527108" y="2301996"/>
            <a:ext cx="262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6" name="直線コネクタ 215">
            <a:extLst>
              <a:ext uri="{FF2B5EF4-FFF2-40B4-BE49-F238E27FC236}">
                <a16:creationId xmlns:a16="http://schemas.microsoft.com/office/drawing/2014/main" id="{7E250EA6-CFE4-4B97-8A0A-123EF6C3D284}"/>
              </a:ext>
            </a:extLst>
          </p:cNvPr>
          <p:cNvCxnSpPr/>
          <p:nvPr/>
        </p:nvCxnSpPr>
        <p:spPr>
          <a:xfrm>
            <a:off x="1527108" y="3191006"/>
            <a:ext cx="262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0112F4F2-9687-4B86-A422-6D2A6F04B37F}"/>
              </a:ext>
            </a:extLst>
          </p:cNvPr>
          <p:cNvSpPr/>
          <p:nvPr/>
        </p:nvSpPr>
        <p:spPr>
          <a:xfrm>
            <a:off x="843091" y="1560779"/>
            <a:ext cx="332012" cy="219576"/>
          </a:xfrm>
          <a:custGeom>
            <a:avLst/>
            <a:gdLst>
              <a:gd name="connsiteX0" fmla="*/ 142429 w 332012"/>
              <a:gd name="connsiteY0" fmla="*/ 189281 h 219576"/>
              <a:gd name="connsiteX1" fmla="*/ 68769 w 332012"/>
              <a:gd name="connsiteY1" fmla="*/ 179121 h 219576"/>
              <a:gd name="connsiteX2" fmla="*/ 7809 w 332012"/>
              <a:gd name="connsiteY2" fmla="*/ 113081 h 219576"/>
              <a:gd name="connsiteX3" fmla="*/ 2729 w 332012"/>
              <a:gd name="connsiteY3" fmla="*/ 64821 h 219576"/>
              <a:gd name="connsiteX4" fmla="*/ 25589 w 332012"/>
              <a:gd name="connsiteY4" fmla="*/ 24181 h 219576"/>
              <a:gd name="connsiteX5" fmla="*/ 50989 w 332012"/>
              <a:gd name="connsiteY5" fmla="*/ 3861 h 219576"/>
              <a:gd name="connsiteX6" fmla="*/ 142429 w 332012"/>
              <a:gd name="connsiteY6" fmla="*/ 1321 h 219576"/>
              <a:gd name="connsiteX7" fmla="*/ 213549 w 332012"/>
              <a:gd name="connsiteY7" fmla="*/ 19101 h 219576"/>
              <a:gd name="connsiteX8" fmla="*/ 302449 w 332012"/>
              <a:gd name="connsiteY8" fmla="*/ 44501 h 219576"/>
              <a:gd name="connsiteX9" fmla="*/ 330389 w 332012"/>
              <a:gd name="connsiteY9" fmla="*/ 69901 h 219576"/>
              <a:gd name="connsiteX10" fmla="*/ 325309 w 332012"/>
              <a:gd name="connsiteY10" fmla="*/ 163881 h 219576"/>
              <a:gd name="connsiteX11" fmla="*/ 297369 w 332012"/>
              <a:gd name="connsiteY11" fmla="*/ 217221 h 219576"/>
              <a:gd name="connsiteX12" fmla="*/ 190689 w 332012"/>
              <a:gd name="connsiteY12" fmla="*/ 207061 h 219576"/>
              <a:gd name="connsiteX13" fmla="*/ 142429 w 332012"/>
              <a:gd name="connsiteY13" fmla="*/ 189281 h 21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2012" h="219576">
                <a:moveTo>
                  <a:pt x="142429" y="189281"/>
                </a:moveTo>
                <a:cubicBezTo>
                  <a:pt x="122109" y="184624"/>
                  <a:pt x="91206" y="191821"/>
                  <a:pt x="68769" y="179121"/>
                </a:cubicBezTo>
                <a:cubicBezTo>
                  <a:pt x="46332" y="166421"/>
                  <a:pt x="18816" y="132131"/>
                  <a:pt x="7809" y="113081"/>
                </a:cubicBezTo>
                <a:cubicBezTo>
                  <a:pt x="-3198" y="94031"/>
                  <a:pt x="-234" y="79638"/>
                  <a:pt x="2729" y="64821"/>
                </a:cubicBezTo>
                <a:cubicBezTo>
                  <a:pt x="5692" y="50004"/>
                  <a:pt x="17546" y="34341"/>
                  <a:pt x="25589" y="24181"/>
                </a:cubicBezTo>
                <a:cubicBezTo>
                  <a:pt x="33632" y="14021"/>
                  <a:pt x="31516" y="7671"/>
                  <a:pt x="50989" y="3861"/>
                </a:cubicBezTo>
                <a:cubicBezTo>
                  <a:pt x="70462" y="51"/>
                  <a:pt x="115336" y="-1219"/>
                  <a:pt x="142429" y="1321"/>
                </a:cubicBezTo>
                <a:cubicBezTo>
                  <a:pt x="169522" y="3861"/>
                  <a:pt x="186879" y="11904"/>
                  <a:pt x="213549" y="19101"/>
                </a:cubicBezTo>
                <a:cubicBezTo>
                  <a:pt x="240219" y="26298"/>
                  <a:pt x="282976" y="36034"/>
                  <a:pt x="302449" y="44501"/>
                </a:cubicBezTo>
                <a:cubicBezTo>
                  <a:pt x="321922" y="52968"/>
                  <a:pt x="326579" y="50004"/>
                  <a:pt x="330389" y="69901"/>
                </a:cubicBezTo>
                <a:cubicBezTo>
                  <a:pt x="334199" y="89798"/>
                  <a:pt x="330812" y="139328"/>
                  <a:pt x="325309" y="163881"/>
                </a:cubicBezTo>
                <a:cubicBezTo>
                  <a:pt x="319806" y="188434"/>
                  <a:pt x="319806" y="210024"/>
                  <a:pt x="297369" y="217221"/>
                </a:cubicBezTo>
                <a:cubicBezTo>
                  <a:pt x="274932" y="224418"/>
                  <a:pt x="216089" y="213411"/>
                  <a:pt x="190689" y="207061"/>
                </a:cubicBezTo>
                <a:cubicBezTo>
                  <a:pt x="165289" y="200711"/>
                  <a:pt x="162749" y="193938"/>
                  <a:pt x="142429" y="189281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フリーフォーム: 図形 4">
            <a:extLst>
              <a:ext uri="{FF2B5EF4-FFF2-40B4-BE49-F238E27FC236}">
                <a16:creationId xmlns:a16="http://schemas.microsoft.com/office/drawing/2014/main" id="{1F301F9F-3F78-4439-A7A2-059D62918D7C}"/>
              </a:ext>
            </a:extLst>
          </p:cNvPr>
          <p:cNvSpPr/>
          <p:nvPr/>
        </p:nvSpPr>
        <p:spPr>
          <a:xfrm>
            <a:off x="994165" y="1942536"/>
            <a:ext cx="179411" cy="168439"/>
          </a:xfrm>
          <a:custGeom>
            <a:avLst/>
            <a:gdLst>
              <a:gd name="connsiteX0" fmla="*/ 87875 w 179411"/>
              <a:gd name="connsiteY0" fmla="*/ 168204 h 168439"/>
              <a:gd name="connsiteX1" fmla="*/ 11675 w 179411"/>
              <a:gd name="connsiteY1" fmla="*/ 127564 h 168439"/>
              <a:gd name="connsiteX2" fmla="*/ 1515 w 179411"/>
              <a:gd name="connsiteY2" fmla="*/ 64064 h 168439"/>
              <a:gd name="connsiteX3" fmla="*/ 24375 w 179411"/>
              <a:gd name="connsiteY3" fmla="*/ 10724 h 168439"/>
              <a:gd name="connsiteX4" fmla="*/ 143755 w 179411"/>
              <a:gd name="connsiteY4" fmla="*/ 3104 h 168439"/>
              <a:gd name="connsiteX5" fmla="*/ 179315 w 179411"/>
              <a:gd name="connsiteY5" fmla="*/ 48824 h 168439"/>
              <a:gd name="connsiteX6" fmla="*/ 153915 w 179411"/>
              <a:gd name="connsiteY6" fmla="*/ 109784 h 168439"/>
              <a:gd name="connsiteX7" fmla="*/ 143755 w 179411"/>
              <a:gd name="connsiteY7" fmla="*/ 142804 h 168439"/>
              <a:gd name="connsiteX8" fmla="*/ 87875 w 179411"/>
              <a:gd name="connsiteY8" fmla="*/ 168204 h 16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411" h="168439">
                <a:moveTo>
                  <a:pt x="87875" y="168204"/>
                </a:moveTo>
                <a:cubicBezTo>
                  <a:pt x="65862" y="165664"/>
                  <a:pt x="26068" y="144921"/>
                  <a:pt x="11675" y="127564"/>
                </a:cubicBezTo>
                <a:cubicBezTo>
                  <a:pt x="-2718" y="110207"/>
                  <a:pt x="-602" y="83537"/>
                  <a:pt x="1515" y="64064"/>
                </a:cubicBezTo>
                <a:cubicBezTo>
                  <a:pt x="3632" y="44591"/>
                  <a:pt x="668" y="20884"/>
                  <a:pt x="24375" y="10724"/>
                </a:cubicBezTo>
                <a:cubicBezTo>
                  <a:pt x="48082" y="564"/>
                  <a:pt x="117932" y="-3246"/>
                  <a:pt x="143755" y="3104"/>
                </a:cubicBezTo>
                <a:cubicBezTo>
                  <a:pt x="169578" y="9454"/>
                  <a:pt x="177622" y="31044"/>
                  <a:pt x="179315" y="48824"/>
                </a:cubicBezTo>
                <a:cubicBezTo>
                  <a:pt x="181008" y="66604"/>
                  <a:pt x="159842" y="94121"/>
                  <a:pt x="153915" y="109784"/>
                </a:cubicBezTo>
                <a:cubicBezTo>
                  <a:pt x="147988" y="125447"/>
                  <a:pt x="156455" y="133491"/>
                  <a:pt x="143755" y="142804"/>
                </a:cubicBezTo>
                <a:cubicBezTo>
                  <a:pt x="131055" y="152117"/>
                  <a:pt x="109888" y="170744"/>
                  <a:pt x="87875" y="16820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6FF8326B-46E2-40A9-82B3-3FCC7D8AB9A5}"/>
              </a:ext>
            </a:extLst>
          </p:cNvPr>
          <p:cNvSpPr/>
          <p:nvPr/>
        </p:nvSpPr>
        <p:spPr>
          <a:xfrm>
            <a:off x="1236865" y="1901649"/>
            <a:ext cx="181375" cy="150676"/>
          </a:xfrm>
          <a:custGeom>
            <a:avLst/>
            <a:gdLst>
              <a:gd name="connsiteX0" fmla="*/ 119495 w 181375"/>
              <a:gd name="connsiteY0" fmla="*/ 150671 h 150676"/>
              <a:gd name="connsiteX1" fmla="*/ 58535 w 181375"/>
              <a:gd name="connsiteY1" fmla="*/ 112571 h 150676"/>
              <a:gd name="connsiteX2" fmla="*/ 115 w 181375"/>
              <a:gd name="connsiteY2" fmla="*/ 66851 h 150676"/>
              <a:gd name="connsiteX3" fmla="*/ 45835 w 181375"/>
              <a:gd name="connsiteY3" fmla="*/ 16051 h 150676"/>
              <a:gd name="connsiteX4" fmla="*/ 122035 w 181375"/>
              <a:gd name="connsiteY4" fmla="*/ 811 h 150676"/>
              <a:gd name="connsiteX5" fmla="*/ 147435 w 181375"/>
              <a:gd name="connsiteY5" fmla="*/ 36371 h 150676"/>
              <a:gd name="connsiteX6" fmla="*/ 180455 w 181375"/>
              <a:gd name="connsiteY6" fmla="*/ 79551 h 150676"/>
              <a:gd name="connsiteX7" fmla="*/ 167755 w 181375"/>
              <a:gd name="connsiteY7" fmla="*/ 115111 h 150676"/>
              <a:gd name="connsiteX8" fmla="*/ 119495 w 181375"/>
              <a:gd name="connsiteY8" fmla="*/ 150671 h 15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375" h="150676">
                <a:moveTo>
                  <a:pt x="119495" y="150671"/>
                </a:moveTo>
                <a:cubicBezTo>
                  <a:pt x="101292" y="150248"/>
                  <a:pt x="78432" y="126541"/>
                  <a:pt x="58535" y="112571"/>
                </a:cubicBezTo>
                <a:cubicBezTo>
                  <a:pt x="38638" y="98601"/>
                  <a:pt x="2232" y="82938"/>
                  <a:pt x="115" y="66851"/>
                </a:cubicBezTo>
                <a:cubicBezTo>
                  <a:pt x="-2002" y="50764"/>
                  <a:pt x="25515" y="27058"/>
                  <a:pt x="45835" y="16051"/>
                </a:cubicBezTo>
                <a:cubicBezTo>
                  <a:pt x="66155" y="5044"/>
                  <a:pt x="105102" y="-2576"/>
                  <a:pt x="122035" y="811"/>
                </a:cubicBezTo>
                <a:cubicBezTo>
                  <a:pt x="138968" y="4198"/>
                  <a:pt x="137698" y="23248"/>
                  <a:pt x="147435" y="36371"/>
                </a:cubicBezTo>
                <a:cubicBezTo>
                  <a:pt x="157172" y="49494"/>
                  <a:pt x="177068" y="66428"/>
                  <a:pt x="180455" y="79551"/>
                </a:cubicBezTo>
                <a:cubicBezTo>
                  <a:pt x="183842" y="92674"/>
                  <a:pt x="177492" y="104104"/>
                  <a:pt x="167755" y="115111"/>
                </a:cubicBezTo>
                <a:cubicBezTo>
                  <a:pt x="158018" y="126118"/>
                  <a:pt x="137698" y="151094"/>
                  <a:pt x="119495" y="150671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07C2B34B-B7C5-4C6C-BDCC-F648159643C8}"/>
              </a:ext>
            </a:extLst>
          </p:cNvPr>
          <p:cNvSpPr/>
          <p:nvPr/>
        </p:nvSpPr>
        <p:spPr>
          <a:xfrm>
            <a:off x="1126808" y="2064957"/>
            <a:ext cx="206759" cy="175830"/>
          </a:xfrm>
          <a:custGeom>
            <a:avLst/>
            <a:gdLst>
              <a:gd name="connsiteX0" fmla="*/ 69532 w 206759"/>
              <a:gd name="connsiteY0" fmla="*/ 175323 h 175830"/>
              <a:gd name="connsiteX1" fmla="*/ 18732 w 206759"/>
              <a:gd name="connsiteY1" fmla="*/ 129603 h 175830"/>
              <a:gd name="connsiteX2" fmla="*/ 952 w 206759"/>
              <a:gd name="connsiteY2" fmla="*/ 50863 h 175830"/>
              <a:gd name="connsiteX3" fmla="*/ 44132 w 206759"/>
              <a:gd name="connsiteY3" fmla="*/ 25463 h 175830"/>
              <a:gd name="connsiteX4" fmla="*/ 112712 w 206759"/>
              <a:gd name="connsiteY4" fmla="*/ 63 h 175830"/>
              <a:gd name="connsiteX5" fmla="*/ 178752 w 206759"/>
              <a:gd name="connsiteY5" fmla="*/ 33083 h 175830"/>
              <a:gd name="connsiteX6" fmla="*/ 206692 w 206759"/>
              <a:gd name="connsiteY6" fmla="*/ 53403 h 175830"/>
              <a:gd name="connsiteX7" fmla="*/ 186372 w 206759"/>
              <a:gd name="connsiteY7" fmla="*/ 94043 h 175830"/>
              <a:gd name="connsiteX8" fmla="*/ 178752 w 206759"/>
              <a:gd name="connsiteY8" fmla="*/ 121983 h 175830"/>
              <a:gd name="connsiteX9" fmla="*/ 166052 w 206759"/>
              <a:gd name="connsiteY9" fmla="*/ 152463 h 175830"/>
              <a:gd name="connsiteX10" fmla="*/ 69532 w 206759"/>
              <a:gd name="connsiteY10" fmla="*/ 175323 h 175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6759" h="175830">
                <a:moveTo>
                  <a:pt x="69532" y="175323"/>
                </a:moveTo>
                <a:cubicBezTo>
                  <a:pt x="44979" y="171513"/>
                  <a:pt x="30162" y="150346"/>
                  <a:pt x="18732" y="129603"/>
                </a:cubicBezTo>
                <a:cubicBezTo>
                  <a:pt x="7302" y="108860"/>
                  <a:pt x="-3281" y="68220"/>
                  <a:pt x="952" y="50863"/>
                </a:cubicBezTo>
                <a:cubicBezTo>
                  <a:pt x="5185" y="33506"/>
                  <a:pt x="25505" y="33930"/>
                  <a:pt x="44132" y="25463"/>
                </a:cubicBezTo>
                <a:cubicBezTo>
                  <a:pt x="62759" y="16996"/>
                  <a:pt x="90275" y="-1207"/>
                  <a:pt x="112712" y="63"/>
                </a:cubicBezTo>
                <a:cubicBezTo>
                  <a:pt x="135149" y="1333"/>
                  <a:pt x="163089" y="24193"/>
                  <a:pt x="178752" y="33083"/>
                </a:cubicBezTo>
                <a:cubicBezTo>
                  <a:pt x="194415" y="41973"/>
                  <a:pt x="205422" y="43243"/>
                  <a:pt x="206692" y="53403"/>
                </a:cubicBezTo>
                <a:cubicBezTo>
                  <a:pt x="207962" y="63563"/>
                  <a:pt x="191029" y="82613"/>
                  <a:pt x="186372" y="94043"/>
                </a:cubicBezTo>
                <a:cubicBezTo>
                  <a:pt x="181715" y="105473"/>
                  <a:pt x="182139" y="112246"/>
                  <a:pt x="178752" y="121983"/>
                </a:cubicBezTo>
                <a:cubicBezTo>
                  <a:pt x="175365" y="131720"/>
                  <a:pt x="176635" y="144420"/>
                  <a:pt x="166052" y="152463"/>
                </a:cubicBezTo>
                <a:cubicBezTo>
                  <a:pt x="155469" y="160506"/>
                  <a:pt x="94085" y="179133"/>
                  <a:pt x="69532" y="175323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41621288-707D-4C1A-906D-653E69D17324}"/>
              </a:ext>
            </a:extLst>
          </p:cNvPr>
          <p:cNvSpPr/>
          <p:nvPr/>
        </p:nvSpPr>
        <p:spPr>
          <a:xfrm>
            <a:off x="1358891" y="2114925"/>
            <a:ext cx="241925" cy="139327"/>
          </a:xfrm>
          <a:custGeom>
            <a:avLst/>
            <a:gdLst>
              <a:gd name="connsiteX0" fmla="*/ 9 w 241925"/>
              <a:gd name="connsiteY0" fmla="*/ 138055 h 139327"/>
              <a:gd name="connsiteX1" fmla="*/ 71129 w 241925"/>
              <a:gd name="connsiteY1" fmla="*/ 87255 h 139327"/>
              <a:gd name="connsiteX2" fmla="*/ 109229 w 241925"/>
              <a:gd name="connsiteY2" fmla="*/ 94875 h 139327"/>
              <a:gd name="connsiteX3" fmla="*/ 106689 w 241925"/>
              <a:gd name="connsiteY3" fmla="*/ 64395 h 139327"/>
              <a:gd name="connsiteX4" fmla="*/ 106689 w 241925"/>
              <a:gd name="connsiteY4" fmla="*/ 23755 h 139327"/>
              <a:gd name="connsiteX5" fmla="*/ 213369 w 241925"/>
              <a:gd name="connsiteY5" fmla="*/ 895 h 139327"/>
              <a:gd name="connsiteX6" fmla="*/ 231149 w 241925"/>
              <a:gd name="connsiteY6" fmla="*/ 8515 h 139327"/>
              <a:gd name="connsiteX7" fmla="*/ 238769 w 241925"/>
              <a:gd name="connsiteY7" fmla="*/ 44075 h 139327"/>
              <a:gd name="connsiteX8" fmla="*/ 177809 w 241925"/>
              <a:gd name="connsiteY8" fmla="*/ 74555 h 139327"/>
              <a:gd name="connsiteX9" fmla="*/ 137169 w 241925"/>
              <a:gd name="connsiteY9" fmla="*/ 79635 h 139327"/>
              <a:gd name="connsiteX10" fmla="*/ 101609 w 241925"/>
              <a:gd name="connsiteY10" fmla="*/ 89795 h 139327"/>
              <a:gd name="connsiteX11" fmla="*/ 76209 w 241925"/>
              <a:gd name="connsiteY11" fmla="*/ 120275 h 139327"/>
              <a:gd name="connsiteX12" fmla="*/ 9 w 241925"/>
              <a:gd name="connsiteY12" fmla="*/ 138055 h 13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1925" h="139327">
                <a:moveTo>
                  <a:pt x="9" y="138055"/>
                </a:moveTo>
                <a:cubicBezTo>
                  <a:pt x="-838" y="132552"/>
                  <a:pt x="52926" y="94452"/>
                  <a:pt x="71129" y="87255"/>
                </a:cubicBezTo>
                <a:cubicBezTo>
                  <a:pt x="89332" y="80058"/>
                  <a:pt x="103302" y="98685"/>
                  <a:pt x="109229" y="94875"/>
                </a:cubicBezTo>
                <a:cubicBezTo>
                  <a:pt x="115156" y="91065"/>
                  <a:pt x="107112" y="76248"/>
                  <a:pt x="106689" y="64395"/>
                </a:cubicBezTo>
                <a:cubicBezTo>
                  <a:pt x="106266" y="52542"/>
                  <a:pt x="88909" y="34338"/>
                  <a:pt x="106689" y="23755"/>
                </a:cubicBezTo>
                <a:cubicBezTo>
                  <a:pt x="124469" y="13172"/>
                  <a:pt x="192626" y="3435"/>
                  <a:pt x="213369" y="895"/>
                </a:cubicBezTo>
                <a:cubicBezTo>
                  <a:pt x="234112" y="-1645"/>
                  <a:pt x="226916" y="1318"/>
                  <a:pt x="231149" y="8515"/>
                </a:cubicBezTo>
                <a:cubicBezTo>
                  <a:pt x="235382" y="15712"/>
                  <a:pt x="247659" y="33068"/>
                  <a:pt x="238769" y="44075"/>
                </a:cubicBezTo>
                <a:cubicBezTo>
                  <a:pt x="229879" y="55082"/>
                  <a:pt x="194742" y="68628"/>
                  <a:pt x="177809" y="74555"/>
                </a:cubicBezTo>
                <a:cubicBezTo>
                  <a:pt x="160876" y="80482"/>
                  <a:pt x="149869" y="77095"/>
                  <a:pt x="137169" y="79635"/>
                </a:cubicBezTo>
                <a:cubicBezTo>
                  <a:pt x="124469" y="82175"/>
                  <a:pt x="111769" y="83022"/>
                  <a:pt x="101609" y="89795"/>
                </a:cubicBezTo>
                <a:cubicBezTo>
                  <a:pt x="91449" y="96568"/>
                  <a:pt x="89332" y="110538"/>
                  <a:pt x="76209" y="120275"/>
                </a:cubicBezTo>
                <a:cubicBezTo>
                  <a:pt x="63086" y="130012"/>
                  <a:pt x="856" y="143558"/>
                  <a:pt x="9" y="138055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65CCC03B-F527-48B7-8C2D-0515F578B466}"/>
              </a:ext>
            </a:extLst>
          </p:cNvPr>
          <p:cNvSpPr/>
          <p:nvPr/>
        </p:nvSpPr>
        <p:spPr>
          <a:xfrm>
            <a:off x="1608981" y="2072275"/>
            <a:ext cx="181871" cy="160615"/>
          </a:xfrm>
          <a:custGeom>
            <a:avLst/>
            <a:gdLst>
              <a:gd name="connsiteX0" fmla="*/ 1379 w 181871"/>
              <a:gd name="connsiteY0" fmla="*/ 101965 h 160615"/>
              <a:gd name="connsiteX1" fmla="*/ 34399 w 181871"/>
              <a:gd name="connsiteY1" fmla="*/ 35925 h 160615"/>
              <a:gd name="connsiteX2" fmla="*/ 108059 w 181871"/>
              <a:gd name="connsiteY2" fmla="*/ 2905 h 160615"/>
              <a:gd name="connsiteX3" fmla="*/ 143619 w 181871"/>
              <a:gd name="connsiteY3" fmla="*/ 7985 h 160615"/>
              <a:gd name="connsiteX4" fmla="*/ 158859 w 181871"/>
              <a:gd name="connsiteY4" fmla="*/ 58785 h 160615"/>
              <a:gd name="connsiteX5" fmla="*/ 181719 w 181871"/>
              <a:gd name="connsiteY5" fmla="*/ 101965 h 160615"/>
              <a:gd name="connsiteX6" fmla="*/ 166479 w 181871"/>
              <a:gd name="connsiteY6" fmla="*/ 155305 h 160615"/>
              <a:gd name="connsiteX7" fmla="*/ 123299 w 181871"/>
              <a:gd name="connsiteY7" fmla="*/ 157845 h 160615"/>
              <a:gd name="connsiteX8" fmla="*/ 77579 w 181871"/>
              <a:gd name="connsiteY8" fmla="*/ 147685 h 160615"/>
              <a:gd name="connsiteX9" fmla="*/ 1379 w 181871"/>
              <a:gd name="connsiteY9" fmla="*/ 101965 h 160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1871" h="160615">
                <a:moveTo>
                  <a:pt x="1379" y="101965"/>
                </a:moveTo>
                <a:cubicBezTo>
                  <a:pt x="-5818" y="83338"/>
                  <a:pt x="16619" y="52435"/>
                  <a:pt x="34399" y="35925"/>
                </a:cubicBezTo>
                <a:cubicBezTo>
                  <a:pt x="52179" y="19415"/>
                  <a:pt x="89856" y="7562"/>
                  <a:pt x="108059" y="2905"/>
                </a:cubicBezTo>
                <a:cubicBezTo>
                  <a:pt x="126262" y="-1752"/>
                  <a:pt x="135152" y="-1328"/>
                  <a:pt x="143619" y="7985"/>
                </a:cubicBezTo>
                <a:cubicBezTo>
                  <a:pt x="152086" y="17298"/>
                  <a:pt x="152509" y="43122"/>
                  <a:pt x="158859" y="58785"/>
                </a:cubicBezTo>
                <a:cubicBezTo>
                  <a:pt x="165209" y="74448"/>
                  <a:pt x="180449" y="85878"/>
                  <a:pt x="181719" y="101965"/>
                </a:cubicBezTo>
                <a:cubicBezTo>
                  <a:pt x="182989" y="118052"/>
                  <a:pt x="176216" y="145992"/>
                  <a:pt x="166479" y="155305"/>
                </a:cubicBezTo>
                <a:cubicBezTo>
                  <a:pt x="156742" y="164618"/>
                  <a:pt x="138116" y="159115"/>
                  <a:pt x="123299" y="157845"/>
                </a:cubicBezTo>
                <a:cubicBezTo>
                  <a:pt x="108482" y="156575"/>
                  <a:pt x="93242" y="153188"/>
                  <a:pt x="77579" y="147685"/>
                </a:cubicBezTo>
                <a:cubicBezTo>
                  <a:pt x="61916" y="142182"/>
                  <a:pt x="8576" y="120592"/>
                  <a:pt x="1379" y="101965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9B6FA1F2-8403-4F6D-9DBE-FD2E03369CB0}"/>
              </a:ext>
            </a:extLst>
          </p:cNvPr>
          <p:cNvSpPr/>
          <p:nvPr/>
        </p:nvSpPr>
        <p:spPr>
          <a:xfrm>
            <a:off x="725782" y="2417361"/>
            <a:ext cx="277818" cy="292353"/>
          </a:xfrm>
          <a:custGeom>
            <a:avLst/>
            <a:gdLst>
              <a:gd name="connsiteX0" fmla="*/ 20978 w 277818"/>
              <a:gd name="connsiteY0" fmla="*/ 287739 h 292353"/>
              <a:gd name="connsiteX1" fmla="*/ 112418 w 277818"/>
              <a:gd name="connsiteY1" fmla="*/ 280119 h 292353"/>
              <a:gd name="connsiteX2" fmla="*/ 188618 w 277818"/>
              <a:gd name="connsiteY2" fmla="*/ 231859 h 292353"/>
              <a:gd name="connsiteX3" fmla="*/ 257198 w 277818"/>
              <a:gd name="connsiteY3" fmla="*/ 191219 h 292353"/>
              <a:gd name="connsiteX4" fmla="*/ 272438 w 277818"/>
              <a:gd name="connsiteY4" fmla="*/ 109939 h 292353"/>
              <a:gd name="connsiteX5" fmla="*/ 277518 w 277818"/>
              <a:gd name="connsiteY5" fmla="*/ 74379 h 292353"/>
              <a:gd name="connsiteX6" fmla="*/ 264818 w 277818"/>
              <a:gd name="connsiteY6" fmla="*/ 43899 h 292353"/>
              <a:gd name="connsiteX7" fmla="*/ 188618 w 277818"/>
              <a:gd name="connsiteY7" fmla="*/ 23579 h 292353"/>
              <a:gd name="connsiteX8" fmla="*/ 137818 w 277818"/>
              <a:gd name="connsiteY8" fmla="*/ 5799 h 292353"/>
              <a:gd name="connsiteX9" fmla="*/ 46378 w 277818"/>
              <a:gd name="connsiteY9" fmla="*/ 5799 h 292353"/>
              <a:gd name="connsiteX10" fmla="*/ 3198 w 277818"/>
              <a:gd name="connsiteY10" fmla="*/ 10879 h 292353"/>
              <a:gd name="connsiteX11" fmla="*/ 3198 w 277818"/>
              <a:gd name="connsiteY11" fmla="*/ 135339 h 292353"/>
              <a:gd name="connsiteX12" fmla="*/ 3198 w 277818"/>
              <a:gd name="connsiteY12" fmla="*/ 219159 h 292353"/>
              <a:gd name="connsiteX13" fmla="*/ 20978 w 277818"/>
              <a:gd name="connsiteY13" fmla="*/ 287739 h 29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7818" h="292353">
                <a:moveTo>
                  <a:pt x="20978" y="287739"/>
                </a:moveTo>
                <a:cubicBezTo>
                  <a:pt x="39181" y="297899"/>
                  <a:pt x="84478" y="289432"/>
                  <a:pt x="112418" y="280119"/>
                </a:cubicBezTo>
                <a:cubicBezTo>
                  <a:pt x="140358" y="270806"/>
                  <a:pt x="164488" y="246676"/>
                  <a:pt x="188618" y="231859"/>
                </a:cubicBezTo>
                <a:cubicBezTo>
                  <a:pt x="212748" y="217042"/>
                  <a:pt x="243228" y="211539"/>
                  <a:pt x="257198" y="191219"/>
                </a:cubicBezTo>
                <a:cubicBezTo>
                  <a:pt x="271168" y="170899"/>
                  <a:pt x="269051" y="129412"/>
                  <a:pt x="272438" y="109939"/>
                </a:cubicBezTo>
                <a:cubicBezTo>
                  <a:pt x="275825" y="90466"/>
                  <a:pt x="278788" y="85386"/>
                  <a:pt x="277518" y="74379"/>
                </a:cubicBezTo>
                <a:cubicBezTo>
                  <a:pt x="276248" y="63372"/>
                  <a:pt x="279635" y="52366"/>
                  <a:pt x="264818" y="43899"/>
                </a:cubicBezTo>
                <a:cubicBezTo>
                  <a:pt x="250001" y="35432"/>
                  <a:pt x="209785" y="29929"/>
                  <a:pt x="188618" y="23579"/>
                </a:cubicBezTo>
                <a:cubicBezTo>
                  <a:pt x="167451" y="17229"/>
                  <a:pt x="161525" y="8762"/>
                  <a:pt x="137818" y="5799"/>
                </a:cubicBezTo>
                <a:cubicBezTo>
                  <a:pt x="114111" y="2836"/>
                  <a:pt x="68815" y="4952"/>
                  <a:pt x="46378" y="5799"/>
                </a:cubicBezTo>
                <a:cubicBezTo>
                  <a:pt x="23941" y="6646"/>
                  <a:pt x="10395" y="-10711"/>
                  <a:pt x="3198" y="10879"/>
                </a:cubicBezTo>
                <a:cubicBezTo>
                  <a:pt x="-3999" y="32469"/>
                  <a:pt x="3198" y="135339"/>
                  <a:pt x="3198" y="135339"/>
                </a:cubicBezTo>
                <a:cubicBezTo>
                  <a:pt x="3198" y="170052"/>
                  <a:pt x="2351" y="196722"/>
                  <a:pt x="3198" y="219159"/>
                </a:cubicBezTo>
                <a:cubicBezTo>
                  <a:pt x="4045" y="241596"/>
                  <a:pt x="2775" y="277579"/>
                  <a:pt x="20978" y="28773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CDDBF63B-C167-4B30-913A-9B4B76A6C05E}"/>
              </a:ext>
            </a:extLst>
          </p:cNvPr>
          <p:cNvSpPr/>
          <p:nvPr/>
        </p:nvSpPr>
        <p:spPr>
          <a:xfrm>
            <a:off x="1371128" y="2514591"/>
            <a:ext cx="346671" cy="239333"/>
          </a:xfrm>
          <a:custGeom>
            <a:avLst/>
            <a:gdLst>
              <a:gd name="connsiteX0" fmla="*/ 43652 w 346671"/>
              <a:gd name="connsiteY0" fmla="*/ 30489 h 239333"/>
              <a:gd name="connsiteX1" fmla="*/ 3012 w 346671"/>
              <a:gd name="connsiteY1" fmla="*/ 106689 h 239333"/>
              <a:gd name="connsiteX2" fmla="*/ 5552 w 346671"/>
              <a:gd name="connsiteY2" fmla="*/ 198129 h 239333"/>
              <a:gd name="connsiteX3" fmla="*/ 25872 w 346671"/>
              <a:gd name="connsiteY3" fmla="*/ 233689 h 239333"/>
              <a:gd name="connsiteX4" fmla="*/ 135092 w 346671"/>
              <a:gd name="connsiteY4" fmla="*/ 238769 h 239333"/>
              <a:gd name="connsiteX5" fmla="*/ 175732 w 346671"/>
              <a:gd name="connsiteY5" fmla="*/ 228609 h 239333"/>
              <a:gd name="connsiteX6" fmla="*/ 251932 w 346671"/>
              <a:gd name="connsiteY6" fmla="*/ 226069 h 239333"/>
              <a:gd name="connsiteX7" fmla="*/ 284952 w 346671"/>
              <a:gd name="connsiteY7" fmla="*/ 193049 h 239333"/>
              <a:gd name="connsiteX8" fmla="*/ 325592 w 346671"/>
              <a:gd name="connsiteY8" fmla="*/ 157489 h 239333"/>
              <a:gd name="connsiteX9" fmla="*/ 345912 w 346671"/>
              <a:gd name="connsiteY9" fmla="*/ 83829 h 239333"/>
              <a:gd name="connsiteX10" fmla="*/ 300192 w 346671"/>
              <a:gd name="connsiteY10" fmla="*/ 40649 h 239333"/>
              <a:gd name="connsiteX11" fmla="*/ 226532 w 346671"/>
              <a:gd name="connsiteY11" fmla="*/ 12709 h 239333"/>
              <a:gd name="connsiteX12" fmla="*/ 122392 w 346671"/>
              <a:gd name="connsiteY12" fmla="*/ 9 h 239333"/>
              <a:gd name="connsiteX13" fmla="*/ 43652 w 346671"/>
              <a:gd name="connsiteY13" fmla="*/ 30489 h 23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6671" h="239333">
                <a:moveTo>
                  <a:pt x="43652" y="30489"/>
                </a:moveTo>
                <a:cubicBezTo>
                  <a:pt x="23755" y="48269"/>
                  <a:pt x="9362" y="78749"/>
                  <a:pt x="3012" y="106689"/>
                </a:cubicBezTo>
                <a:cubicBezTo>
                  <a:pt x="-3338" y="134629"/>
                  <a:pt x="1742" y="176962"/>
                  <a:pt x="5552" y="198129"/>
                </a:cubicBezTo>
                <a:cubicBezTo>
                  <a:pt x="9362" y="219296"/>
                  <a:pt x="4282" y="226916"/>
                  <a:pt x="25872" y="233689"/>
                </a:cubicBezTo>
                <a:cubicBezTo>
                  <a:pt x="47462" y="240462"/>
                  <a:pt x="110115" y="239616"/>
                  <a:pt x="135092" y="238769"/>
                </a:cubicBezTo>
                <a:cubicBezTo>
                  <a:pt x="160069" y="237922"/>
                  <a:pt x="156259" y="230726"/>
                  <a:pt x="175732" y="228609"/>
                </a:cubicBezTo>
                <a:cubicBezTo>
                  <a:pt x="195205" y="226492"/>
                  <a:pt x="233729" y="231996"/>
                  <a:pt x="251932" y="226069"/>
                </a:cubicBezTo>
                <a:cubicBezTo>
                  <a:pt x="270135" y="220142"/>
                  <a:pt x="272675" y="204479"/>
                  <a:pt x="284952" y="193049"/>
                </a:cubicBezTo>
                <a:cubicBezTo>
                  <a:pt x="297229" y="181619"/>
                  <a:pt x="315432" y="175692"/>
                  <a:pt x="325592" y="157489"/>
                </a:cubicBezTo>
                <a:cubicBezTo>
                  <a:pt x="335752" y="139286"/>
                  <a:pt x="350145" y="103302"/>
                  <a:pt x="345912" y="83829"/>
                </a:cubicBezTo>
                <a:cubicBezTo>
                  <a:pt x="341679" y="64356"/>
                  <a:pt x="320089" y="52502"/>
                  <a:pt x="300192" y="40649"/>
                </a:cubicBezTo>
                <a:cubicBezTo>
                  <a:pt x="280295" y="28796"/>
                  <a:pt x="256165" y="19482"/>
                  <a:pt x="226532" y="12709"/>
                </a:cubicBezTo>
                <a:cubicBezTo>
                  <a:pt x="196899" y="5936"/>
                  <a:pt x="149909" y="432"/>
                  <a:pt x="122392" y="9"/>
                </a:cubicBezTo>
                <a:cubicBezTo>
                  <a:pt x="94875" y="-414"/>
                  <a:pt x="63549" y="12709"/>
                  <a:pt x="43652" y="3048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フリーフォーム: 図形 20">
            <a:extLst>
              <a:ext uri="{FF2B5EF4-FFF2-40B4-BE49-F238E27FC236}">
                <a16:creationId xmlns:a16="http://schemas.microsoft.com/office/drawing/2014/main" id="{32A1B73A-1EE5-489A-9D19-9318ECEC2560}"/>
              </a:ext>
            </a:extLst>
          </p:cNvPr>
          <p:cNvSpPr/>
          <p:nvPr/>
        </p:nvSpPr>
        <p:spPr>
          <a:xfrm>
            <a:off x="1671246" y="2653081"/>
            <a:ext cx="193282" cy="159696"/>
          </a:xfrm>
          <a:custGeom>
            <a:avLst/>
            <a:gdLst>
              <a:gd name="connsiteX0" fmla="*/ 33094 w 193282"/>
              <a:gd name="connsiteY0" fmla="*/ 156159 h 159696"/>
              <a:gd name="connsiteX1" fmla="*/ 74 w 193282"/>
              <a:gd name="connsiteY1" fmla="*/ 115519 h 159696"/>
              <a:gd name="connsiteX2" fmla="*/ 40714 w 193282"/>
              <a:gd name="connsiteY2" fmla="*/ 62179 h 159696"/>
              <a:gd name="connsiteX3" fmla="*/ 114374 w 193282"/>
              <a:gd name="connsiteY3" fmla="*/ 8839 h 159696"/>
              <a:gd name="connsiteX4" fmla="*/ 175334 w 193282"/>
              <a:gd name="connsiteY4" fmla="*/ 3759 h 159696"/>
              <a:gd name="connsiteX5" fmla="*/ 193114 w 193282"/>
              <a:gd name="connsiteY5" fmla="*/ 46939 h 159696"/>
              <a:gd name="connsiteX6" fmla="*/ 167714 w 193282"/>
              <a:gd name="connsiteY6" fmla="*/ 100279 h 159696"/>
              <a:gd name="connsiteX7" fmla="*/ 142314 w 193282"/>
              <a:gd name="connsiteY7" fmla="*/ 140919 h 159696"/>
              <a:gd name="connsiteX8" fmla="*/ 114374 w 193282"/>
              <a:gd name="connsiteY8" fmla="*/ 156159 h 159696"/>
              <a:gd name="connsiteX9" fmla="*/ 33094 w 193282"/>
              <a:gd name="connsiteY9" fmla="*/ 156159 h 15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3282" h="159696">
                <a:moveTo>
                  <a:pt x="33094" y="156159"/>
                </a:moveTo>
                <a:cubicBezTo>
                  <a:pt x="14044" y="149386"/>
                  <a:pt x="-1196" y="131182"/>
                  <a:pt x="74" y="115519"/>
                </a:cubicBezTo>
                <a:cubicBezTo>
                  <a:pt x="1344" y="99856"/>
                  <a:pt x="21664" y="79959"/>
                  <a:pt x="40714" y="62179"/>
                </a:cubicBezTo>
                <a:cubicBezTo>
                  <a:pt x="59764" y="44399"/>
                  <a:pt x="91937" y="18576"/>
                  <a:pt x="114374" y="8839"/>
                </a:cubicBezTo>
                <a:cubicBezTo>
                  <a:pt x="136811" y="-898"/>
                  <a:pt x="162211" y="-2591"/>
                  <a:pt x="175334" y="3759"/>
                </a:cubicBezTo>
                <a:cubicBezTo>
                  <a:pt x="188457" y="10109"/>
                  <a:pt x="194384" y="30852"/>
                  <a:pt x="193114" y="46939"/>
                </a:cubicBezTo>
                <a:cubicBezTo>
                  <a:pt x="191844" y="63026"/>
                  <a:pt x="176181" y="84616"/>
                  <a:pt x="167714" y="100279"/>
                </a:cubicBezTo>
                <a:cubicBezTo>
                  <a:pt x="159247" y="115942"/>
                  <a:pt x="151204" y="131606"/>
                  <a:pt x="142314" y="140919"/>
                </a:cubicBezTo>
                <a:cubicBezTo>
                  <a:pt x="133424" y="150232"/>
                  <a:pt x="128344" y="154042"/>
                  <a:pt x="114374" y="156159"/>
                </a:cubicBezTo>
                <a:cubicBezTo>
                  <a:pt x="100404" y="158276"/>
                  <a:pt x="52144" y="162932"/>
                  <a:pt x="33094" y="15615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7FF06A0E-D792-4935-AF47-92A4BE67017B}"/>
              </a:ext>
            </a:extLst>
          </p:cNvPr>
          <p:cNvSpPr/>
          <p:nvPr/>
        </p:nvSpPr>
        <p:spPr>
          <a:xfrm>
            <a:off x="944577" y="3077524"/>
            <a:ext cx="180992" cy="135580"/>
          </a:xfrm>
          <a:custGeom>
            <a:avLst/>
            <a:gdLst>
              <a:gd name="connsiteX0" fmla="*/ 51103 w 180992"/>
              <a:gd name="connsiteY0" fmla="*/ 135576 h 135580"/>
              <a:gd name="connsiteX1" fmla="*/ 303 w 180992"/>
              <a:gd name="connsiteY1" fmla="*/ 92396 h 135580"/>
              <a:gd name="connsiteX2" fmla="*/ 35863 w 180992"/>
              <a:gd name="connsiteY2" fmla="*/ 33976 h 135580"/>
              <a:gd name="connsiteX3" fmla="*/ 147623 w 180992"/>
              <a:gd name="connsiteY3" fmla="*/ 956 h 135580"/>
              <a:gd name="connsiteX4" fmla="*/ 180643 w 180992"/>
              <a:gd name="connsiteY4" fmla="*/ 13656 h 135580"/>
              <a:gd name="connsiteX5" fmla="*/ 162863 w 180992"/>
              <a:gd name="connsiteY5" fmla="*/ 61916 h 135580"/>
              <a:gd name="connsiteX6" fmla="*/ 129843 w 180992"/>
              <a:gd name="connsiteY6" fmla="*/ 89856 h 135580"/>
              <a:gd name="connsiteX7" fmla="*/ 51103 w 180992"/>
              <a:gd name="connsiteY7" fmla="*/ 135576 h 13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992" h="135580">
                <a:moveTo>
                  <a:pt x="51103" y="135576"/>
                </a:moveTo>
                <a:cubicBezTo>
                  <a:pt x="29513" y="135999"/>
                  <a:pt x="2843" y="109329"/>
                  <a:pt x="303" y="92396"/>
                </a:cubicBezTo>
                <a:cubicBezTo>
                  <a:pt x="-2237" y="75463"/>
                  <a:pt x="11310" y="49216"/>
                  <a:pt x="35863" y="33976"/>
                </a:cubicBezTo>
                <a:cubicBezTo>
                  <a:pt x="60416" y="18736"/>
                  <a:pt x="123493" y="4343"/>
                  <a:pt x="147623" y="956"/>
                </a:cubicBezTo>
                <a:cubicBezTo>
                  <a:pt x="171753" y="-2431"/>
                  <a:pt x="178103" y="3496"/>
                  <a:pt x="180643" y="13656"/>
                </a:cubicBezTo>
                <a:cubicBezTo>
                  <a:pt x="183183" y="23816"/>
                  <a:pt x="171330" y="49216"/>
                  <a:pt x="162863" y="61916"/>
                </a:cubicBezTo>
                <a:cubicBezTo>
                  <a:pt x="154396" y="74616"/>
                  <a:pt x="141273" y="79696"/>
                  <a:pt x="129843" y="89856"/>
                </a:cubicBezTo>
                <a:cubicBezTo>
                  <a:pt x="118413" y="100016"/>
                  <a:pt x="72693" y="135153"/>
                  <a:pt x="51103" y="135576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45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グループ化 245">
            <a:extLst>
              <a:ext uri="{FF2B5EF4-FFF2-40B4-BE49-F238E27FC236}">
                <a16:creationId xmlns:a16="http://schemas.microsoft.com/office/drawing/2014/main" id="{0447751F-6C98-6C4A-B9A8-D5103DE447E8}"/>
              </a:ext>
            </a:extLst>
          </p:cNvPr>
          <p:cNvGrpSpPr/>
          <p:nvPr/>
        </p:nvGrpSpPr>
        <p:grpSpPr>
          <a:xfrm>
            <a:off x="4071329" y="6139199"/>
            <a:ext cx="2518535" cy="2041817"/>
            <a:chOff x="2963522" y="879425"/>
            <a:chExt cx="2603505" cy="2284230"/>
          </a:xfrm>
        </p:grpSpPr>
        <p:sp>
          <p:nvSpPr>
            <p:cNvPr id="257" name="Line 5">
              <a:extLst>
                <a:ext uri="{FF2B5EF4-FFF2-40B4-BE49-F238E27FC236}">
                  <a16:creationId xmlns:a16="http://schemas.microsoft.com/office/drawing/2014/main" id="{7ED78855-5EEF-2744-B178-D1004B6D8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2734" y="3119205"/>
              <a:ext cx="2211388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8" name="Line 6">
              <a:extLst>
                <a:ext uri="{FF2B5EF4-FFF2-40B4-BE49-F238E27FC236}">
                  <a16:creationId xmlns:a16="http://schemas.microsoft.com/office/drawing/2014/main" id="{ACEE5519-7420-F64D-B9AE-8532F00BC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2734" y="3119205"/>
              <a:ext cx="0" cy="4445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9" name="Line 7">
              <a:extLst>
                <a:ext uri="{FF2B5EF4-FFF2-40B4-BE49-F238E27FC236}">
                  <a16:creationId xmlns:a16="http://schemas.microsoft.com/office/drawing/2014/main" id="{A0DC1028-C65F-CE42-B232-A35724C96D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3596" y="3119205"/>
              <a:ext cx="0" cy="4445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0" name="Line 8">
              <a:extLst>
                <a:ext uri="{FF2B5EF4-FFF2-40B4-BE49-F238E27FC236}">
                  <a16:creationId xmlns:a16="http://schemas.microsoft.com/office/drawing/2014/main" id="{27945AFE-1346-7742-9602-AEB18D058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9222" y="3119205"/>
              <a:ext cx="0" cy="4445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1" name="Line 9">
              <a:extLst>
                <a:ext uri="{FF2B5EF4-FFF2-40B4-BE49-F238E27FC236}">
                  <a16:creationId xmlns:a16="http://schemas.microsoft.com/office/drawing/2014/main" id="{C23F5B68-4D17-664C-B4DC-8BA9C81972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8497" y="3119205"/>
              <a:ext cx="0" cy="4445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2" name="Line 10">
              <a:extLst>
                <a:ext uri="{FF2B5EF4-FFF2-40B4-BE49-F238E27FC236}">
                  <a16:creationId xmlns:a16="http://schemas.microsoft.com/office/drawing/2014/main" id="{612BECA2-005E-C640-8D40-B05EF35180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4122" y="3119204"/>
              <a:ext cx="0" cy="4445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3" name="Line 16">
              <a:extLst>
                <a:ext uri="{FF2B5EF4-FFF2-40B4-BE49-F238E27FC236}">
                  <a16:creationId xmlns:a16="http://schemas.microsoft.com/office/drawing/2014/main" id="{147A55D1-66D2-8141-AEB9-3FEF554C5D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2734" y="1050125"/>
              <a:ext cx="0" cy="2070099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4" name="Line 17">
              <a:extLst>
                <a:ext uri="{FF2B5EF4-FFF2-40B4-BE49-F238E27FC236}">
                  <a16:creationId xmlns:a16="http://schemas.microsoft.com/office/drawing/2014/main" id="{32EE63CA-4E26-F944-AAC2-9DC56B120A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3522" y="3120226"/>
              <a:ext cx="49213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5" name="Line 18">
              <a:extLst>
                <a:ext uri="{FF2B5EF4-FFF2-40B4-BE49-F238E27FC236}">
                  <a16:creationId xmlns:a16="http://schemas.microsoft.com/office/drawing/2014/main" id="{BC906C52-D7BA-BC42-91A5-9A9213360A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3522" y="2705887"/>
              <a:ext cx="49213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6" name="Line 19">
              <a:extLst>
                <a:ext uri="{FF2B5EF4-FFF2-40B4-BE49-F238E27FC236}">
                  <a16:creationId xmlns:a16="http://schemas.microsoft.com/office/drawing/2014/main" id="{2357467C-132B-8048-A1AE-982E86F6DA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3522" y="2291551"/>
              <a:ext cx="49213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7" name="Line 20">
              <a:extLst>
                <a:ext uri="{FF2B5EF4-FFF2-40B4-BE49-F238E27FC236}">
                  <a16:creationId xmlns:a16="http://schemas.microsoft.com/office/drawing/2014/main" id="{28CD2E79-F923-2E4A-922A-8A2053D8D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3522" y="1878801"/>
              <a:ext cx="49213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8" name="Line 21">
              <a:extLst>
                <a:ext uri="{FF2B5EF4-FFF2-40B4-BE49-F238E27FC236}">
                  <a16:creationId xmlns:a16="http://schemas.microsoft.com/office/drawing/2014/main" id="{59D90E04-418B-C943-A189-9D0A86772C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3522" y="1464463"/>
              <a:ext cx="49213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9" name="Line 22">
              <a:extLst>
                <a:ext uri="{FF2B5EF4-FFF2-40B4-BE49-F238E27FC236}">
                  <a16:creationId xmlns:a16="http://schemas.microsoft.com/office/drawing/2014/main" id="{012C98FF-0198-F84C-8290-C21374AFFB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3522" y="1050125"/>
              <a:ext cx="49213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0" name="Freeform 29">
              <a:extLst>
                <a:ext uri="{FF2B5EF4-FFF2-40B4-BE49-F238E27FC236}">
                  <a16:creationId xmlns:a16="http://schemas.microsoft.com/office/drawing/2014/main" id="{C98C3405-3CA4-EA4F-B719-9F9C2BFAB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734" y="880830"/>
              <a:ext cx="2554288" cy="2238374"/>
            </a:xfrm>
            <a:custGeom>
              <a:avLst/>
              <a:gdLst>
                <a:gd name="T0" fmla="*/ 0 w 515"/>
                <a:gd name="T1" fmla="*/ 0 h 449"/>
                <a:gd name="T2" fmla="*/ 0 w 515"/>
                <a:gd name="T3" fmla="*/ 449 h 449"/>
                <a:gd name="T4" fmla="*/ 515 w 515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5" h="449">
                  <a:moveTo>
                    <a:pt x="0" y="0"/>
                  </a:moveTo>
                  <a:lnTo>
                    <a:pt x="0" y="449"/>
                  </a:lnTo>
                  <a:lnTo>
                    <a:pt x="515" y="449"/>
                  </a:lnTo>
                </a:path>
              </a:pathLst>
            </a:cu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1" name="Freeform 32">
              <a:extLst>
                <a:ext uri="{FF2B5EF4-FFF2-40B4-BE49-F238E27FC236}">
                  <a16:creationId xmlns:a16="http://schemas.microsoft.com/office/drawing/2014/main" id="{F7784FA4-DF6C-C249-8582-A89E76B99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734" y="1045644"/>
              <a:ext cx="2260601" cy="1765299"/>
            </a:xfrm>
            <a:custGeom>
              <a:avLst/>
              <a:gdLst>
                <a:gd name="T0" fmla="*/ 0 w 456"/>
                <a:gd name="T1" fmla="*/ 0 h 354"/>
                <a:gd name="T2" fmla="*/ 18 w 456"/>
                <a:gd name="T3" fmla="*/ 0 h 354"/>
                <a:gd name="T4" fmla="*/ 18 w 456"/>
                <a:gd name="T5" fmla="*/ 14 h 354"/>
                <a:gd name="T6" fmla="*/ 20 w 456"/>
                <a:gd name="T7" fmla="*/ 14 h 354"/>
                <a:gd name="T8" fmla="*/ 20 w 456"/>
                <a:gd name="T9" fmla="*/ 28 h 354"/>
                <a:gd name="T10" fmla="*/ 21 w 456"/>
                <a:gd name="T11" fmla="*/ 28 h 354"/>
                <a:gd name="T12" fmla="*/ 21 w 456"/>
                <a:gd name="T13" fmla="*/ 43 h 354"/>
                <a:gd name="T14" fmla="*/ 25 w 456"/>
                <a:gd name="T15" fmla="*/ 43 h 354"/>
                <a:gd name="T16" fmla="*/ 25 w 456"/>
                <a:gd name="T17" fmla="*/ 57 h 354"/>
                <a:gd name="T18" fmla="*/ 26 w 456"/>
                <a:gd name="T19" fmla="*/ 57 h 354"/>
                <a:gd name="T20" fmla="*/ 26 w 456"/>
                <a:gd name="T21" fmla="*/ 71 h 354"/>
                <a:gd name="T22" fmla="*/ 29 w 456"/>
                <a:gd name="T23" fmla="*/ 71 h 354"/>
                <a:gd name="T24" fmla="*/ 29 w 456"/>
                <a:gd name="T25" fmla="*/ 86 h 354"/>
                <a:gd name="T26" fmla="*/ 29 w 456"/>
                <a:gd name="T27" fmla="*/ 86 h 354"/>
                <a:gd name="T28" fmla="*/ 29 w 456"/>
                <a:gd name="T29" fmla="*/ 100 h 354"/>
                <a:gd name="T30" fmla="*/ 30 w 456"/>
                <a:gd name="T31" fmla="*/ 100 h 354"/>
                <a:gd name="T32" fmla="*/ 30 w 456"/>
                <a:gd name="T33" fmla="*/ 114 h 354"/>
                <a:gd name="T34" fmla="*/ 32 w 456"/>
                <a:gd name="T35" fmla="*/ 114 h 354"/>
                <a:gd name="T36" fmla="*/ 32 w 456"/>
                <a:gd name="T37" fmla="*/ 129 h 354"/>
                <a:gd name="T38" fmla="*/ 34 w 456"/>
                <a:gd name="T39" fmla="*/ 129 h 354"/>
                <a:gd name="T40" fmla="*/ 34 w 456"/>
                <a:gd name="T41" fmla="*/ 143 h 354"/>
                <a:gd name="T42" fmla="*/ 35 w 456"/>
                <a:gd name="T43" fmla="*/ 143 h 354"/>
                <a:gd name="T44" fmla="*/ 35 w 456"/>
                <a:gd name="T45" fmla="*/ 157 h 354"/>
                <a:gd name="T46" fmla="*/ 47 w 456"/>
                <a:gd name="T47" fmla="*/ 157 h 354"/>
                <a:gd name="T48" fmla="*/ 47 w 456"/>
                <a:gd name="T49" fmla="*/ 172 h 354"/>
                <a:gd name="T50" fmla="*/ 49 w 456"/>
                <a:gd name="T51" fmla="*/ 172 h 354"/>
                <a:gd name="T52" fmla="*/ 49 w 456"/>
                <a:gd name="T53" fmla="*/ 186 h 354"/>
                <a:gd name="T54" fmla="*/ 62 w 456"/>
                <a:gd name="T55" fmla="*/ 186 h 354"/>
                <a:gd name="T56" fmla="*/ 62 w 456"/>
                <a:gd name="T57" fmla="*/ 200 h 354"/>
                <a:gd name="T58" fmla="*/ 64 w 456"/>
                <a:gd name="T59" fmla="*/ 200 h 354"/>
                <a:gd name="T60" fmla="*/ 64 w 456"/>
                <a:gd name="T61" fmla="*/ 215 h 354"/>
                <a:gd name="T62" fmla="*/ 94 w 456"/>
                <a:gd name="T63" fmla="*/ 215 h 354"/>
                <a:gd name="T64" fmla="*/ 94 w 456"/>
                <a:gd name="T65" fmla="*/ 229 h 354"/>
                <a:gd name="T66" fmla="*/ 144 w 456"/>
                <a:gd name="T67" fmla="*/ 229 h 354"/>
                <a:gd name="T68" fmla="*/ 144 w 456"/>
                <a:gd name="T69" fmla="*/ 243 h 354"/>
                <a:gd name="T70" fmla="*/ 145 w 456"/>
                <a:gd name="T71" fmla="*/ 243 h 354"/>
                <a:gd name="T72" fmla="*/ 145 w 456"/>
                <a:gd name="T73" fmla="*/ 258 h 354"/>
                <a:gd name="T74" fmla="*/ 154 w 456"/>
                <a:gd name="T75" fmla="*/ 258 h 354"/>
                <a:gd name="T76" fmla="*/ 154 w 456"/>
                <a:gd name="T77" fmla="*/ 272 h 354"/>
                <a:gd name="T78" fmla="*/ 252 w 456"/>
                <a:gd name="T79" fmla="*/ 272 h 354"/>
                <a:gd name="T80" fmla="*/ 252 w 456"/>
                <a:gd name="T81" fmla="*/ 292 h 354"/>
                <a:gd name="T82" fmla="*/ 260 w 456"/>
                <a:gd name="T83" fmla="*/ 292 h 354"/>
                <a:gd name="T84" fmla="*/ 260 w 456"/>
                <a:gd name="T85" fmla="*/ 313 h 354"/>
                <a:gd name="T86" fmla="*/ 282 w 456"/>
                <a:gd name="T87" fmla="*/ 313 h 354"/>
                <a:gd name="T88" fmla="*/ 282 w 456"/>
                <a:gd name="T89" fmla="*/ 333 h 354"/>
                <a:gd name="T90" fmla="*/ 354 w 456"/>
                <a:gd name="T91" fmla="*/ 333 h 354"/>
                <a:gd name="T92" fmla="*/ 354 w 456"/>
                <a:gd name="T93" fmla="*/ 354 h 354"/>
                <a:gd name="T94" fmla="*/ 456 w 456"/>
                <a:gd name="T95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6" h="354">
                  <a:moveTo>
                    <a:pt x="0" y="0"/>
                  </a:moveTo>
                  <a:lnTo>
                    <a:pt x="18" y="0"/>
                  </a:lnTo>
                  <a:lnTo>
                    <a:pt x="18" y="14"/>
                  </a:lnTo>
                  <a:lnTo>
                    <a:pt x="20" y="14"/>
                  </a:lnTo>
                  <a:lnTo>
                    <a:pt x="20" y="28"/>
                  </a:lnTo>
                  <a:lnTo>
                    <a:pt x="21" y="28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5" y="57"/>
                  </a:lnTo>
                  <a:lnTo>
                    <a:pt x="26" y="57"/>
                  </a:lnTo>
                  <a:lnTo>
                    <a:pt x="26" y="71"/>
                  </a:lnTo>
                  <a:lnTo>
                    <a:pt x="29" y="71"/>
                  </a:lnTo>
                  <a:lnTo>
                    <a:pt x="29" y="86"/>
                  </a:lnTo>
                  <a:lnTo>
                    <a:pt x="29" y="86"/>
                  </a:lnTo>
                  <a:lnTo>
                    <a:pt x="29" y="100"/>
                  </a:lnTo>
                  <a:lnTo>
                    <a:pt x="30" y="100"/>
                  </a:lnTo>
                  <a:lnTo>
                    <a:pt x="30" y="114"/>
                  </a:lnTo>
                  <a:lnTo>
                    <a:pt x="32" y="114"/>
                  </a:lnTo>
                  <a:lnTo>
                    <a:pt x="32" y="129"/>
                  </a:lnTo>
                  <a:lnTo>
                    <a:pt x="34" y="129"/>
                  </a:lnTo>
                  <a:lnTo>
                    <a:pt x="34" y="143"/>
                  </a:lnTo>
                  <a:lnTo>
                    <a:pt x="35" y="143"/>
                  </a:lnTo>
                  <a:lnTo>
                    <a:pt x="35" y="157"/>
                  </a:lnTo>
                  <a:lnTo>
                    <a:pt x="47" y="157"/>
                  </a:lnTo>
                  <a:lnTo>
                    <a:pt x="47" y="172"/>
                  </a:lnTo>
                  <a:lnTo>
                    <a:pt x="49" y="172"/>
                  </a:lnTo>
                  <a:lnTo>
                    <a:pt x="49" y="186"/>
                  </a:lnTo>
                  <a:lnTo>
                    <a:pt x="62" y="186"/>
                  </a:lnTo>
                  <a:lnTo>
                    <a:pt x="62" y="200"/>
                  </a:lnTo>
                  <a:lnTo>
                    <a:pt x="64" y="200"/>
                  </a:lnTo>
                  <a:lnTo>
                    <a:pt x="64" y="215"/>
                  </a:lnTo>
                  <a:lnTo>
                    <a:pt x="94" y="215"/>
                  </a:lnTo>
                  <a:lnTo>
                    <a:pt x="94" y="229"/>
                  </a:lnTo>
                  <a:lnTo>
                    <a:pt x="144" y="229"/>
                  </a:lnTo>
                  <a:lnTo>
                    <a:pt x="144" y="243"/>
                  </a:lnTo>
                  <a:lnTo>
                    <a:pt x="145" y="243"/>
                  </a:lnTo>
                  <a:lnTo>
                    <a:pt x="145" y="258"/>
                  </a:lnTo>
                  <a:lnTo>
                    <a:pt x="154" y="258"/>
                  </a:lnTo>
                  <a:lnTo>
                    <a:pt x="154" y="272"/>
                  </a:lnTo>
                  <a:lnTo>
                    <a:pt x="252" y="272"/>
                  </a:lnTo>
                  <a:lnTo>
                    <a:pt x="252" y="292"/>
                  </a:lnTo>
                  <a:lnTo>
                    <a:pt x="260" y="292"/>
                  </a:lnTo>
                  <a:lnTo>
                    <a:pt x="260" y="313"/>
                  </a:lnTo>
                  <a:lnTo>
                    <a:pt x="282" y="313"/>
                  </a:lnTo>
                  <a:lnTo>
                    <a:pt x="282" y="333"/>
                  </a:lnTo>
                  <a:lnTo>
                    <a:pt x="354" y="333"/>
                  </a:lnTo>
                  <a:lnTo>
                    <a:pt x="354" y="354"/>
                  </a:lnTo>
                  <a:lnTo>
                    <a:pt x="456" y="354"/>
                  </a:lnTo>
                </a:path>
              </a:pathLst>
            </a:custGeom>
            <a:noFill/>
            <a:ln w="2857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2" name="Freeform 33">
              <a:extLst>
                <a:ext uri="{FF2B5EF4-FFF2-40B4-BE49-F238E27FC236}">
                  <a16:creationId xmlns:a16="http://schemas.microsoft.com/office/drawing/2014/main" id="{E3313B8A-2A64-7844-B132-6E2BC8303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734" y="1045644"/>
              <a:ext cx="2454276" cy="1671638"/>
            </a:xfrm>
            <a:custGeom>
              <a:avLst/>
              <a:gdLst>
                <a:gd name="T0" fmla="*/ 0 w 495"/>
                <a:gd name="T1" fmla="*/ 0 h 335"/>
                <a:gd name="T2" fmla="*/ 5 w 495"/>
                <a:gd name="T3" fmla="*/ 0 h 335"/>
                <a:gd name="T4" fmla="*/ 5 w 495"/>
                <a:gd name="T5" fmla="*/ 16 h 335"/>
                <a:gd name="T6" fmla="*/ 13 w 495"/>
                <a:gd name="T7" fmla="*/ 16 h 335"/>
                <a:gd name="T8" fmla="*/ 13 w 495"/>
                <a:gd name="T9" fmla="*/ 32 h 335"/>
                <a:gd name="T10" fmla="*/ 14 w 495"/>
                <a:gd name="T11" fmla="*/ 32 h 335"/>
                <a:gd name="T12" fmla="*/ 14 w 495"/>
                <a:gd name="T13" fmla="*/ 48 h 335"/>
                <a:gd name="T14" fmla="*/ 18 w 495"/>
                <a:gd name="T15" fmla="*/ 48 h 335"/>
                <a:gd name="T16" fmla="*/ 18 w 495"/>
                <a:gd name="T17" fmla="*/ 64 h 335"/>
                <a:gd name="T18" fmla="*/ 19 w 495"/>
                <a:gd name="T19" fmla="*/ 64 h 335"/>
                <a:gd name="T20" fmla="*/ 19 w 495"/>
                <a:gd name="T21" fmla="*/ 96 h 335"/>
                <a:gd name="T22" fmla="*/ 26 w 495"/>
                <a:gd name="T23" fmla="*/ 96 h 335"/>
                <a:gd name="T24" fmla="*/ 26 w 495"/>
                <a:gd name="T25" fmla="*/ 112 h 335"/>
                <a:gd name="T26" fmla="*/ 37 w 495"/>
                <a:gd name="T27" fmla="*/ 112 h 335"/>
                <a:gd name="T28" fmla="*/ 37 w 495"/>
                <a:gd name="T29" fmla="*/ 128 h 335"/>
                <a:gd name="T30" fmla="*/ 39 w 495"/>
                <a:gd name="T31" fmla="*/ 128 h 335"/>
                <a:gd name="T32" fmla="*/ 39 w 495"/>
                <a:gd name="T33" fmla="*/ 144 h 335"/>
                <a:gd name="T34" fmla="*/ 44 w 495"/>
                <a:gd name="T35" fmla="*/ 144 h 335"/>
                <a:gd name="T36" fmla="*/ 44 w 495"/>
                <a:gd name="T37" fmla="*/ 159 h 335"/>
                <a:gd name="T38" fmla="*/ 45 w 495"/>
                <a:gd name="T39" fmla="*/ 159 h 335"/>
                <a:gd name="T40" fmla="*/ 45 w 495"/>
                <a:gd name="T41" fmla="*/ 175 h 335"/>
                <a:gd name="T42" fmla="*/ 47 w 495"/>
                <a:gd name="T43" fmla="*/ 175 h 335"/>
                <a:gd name="T44" fmla="*/ 47 w 495"/>
                <a:gd name="T45" fmla="*/ 191 h 335"/>
                <a:gd name="T46" fmla="*/ 49 w 495"/>
                <a:gd name="T47" fmla="*/ 191 h 335"/>
                <a:gd name="T48" fmla="*/ 49 w 495"/>
                <a:gd name="T49" fmla="*/ 207 h 335"/>
                <a:gd name="T50" fmla="*/ 51 w 495"/>
                <a:gd name="T51" fmla="*/ 207 h 335"/>
                <a:gd name="T52" fmla="*/ 51 w 495"/>
                <a:gd name="T53" fmla="*/ 223 h 335"/>
                <a:gd name="T54" fmla="*/ 53 w 495"/>
                <a:gd name="T55" fmla="*/ 223 h 335"/>
                <a:gd name="T56" fmla="*/ 53 w 495"/>
                <a:gd name="T57" fmla="*/ 239 h 335"/>
                <a:gd name="T58" fmla="*/ 60 w 495"/>
                <a:gd name="T59" fmla="*/ 239 h 335"/>
                <a:gd name="T60" fmla="*/ 60 w 495"/>
                <a:gd name="T61" fmla="*/ 255 h 335"/>
                <a:gd name="T62" fmla="*/ 63 w 495"/>
                <a:gd name="T63" fmla="*/ 255 h 335"/>
                <a:gd name="T64" fmla="*/ 63 w 495"/>
                <a:gd name="T65" fmla="*/ 271 h 335"/>
                <a:gd name="T66" fmla="*/ 88 w 495"/>
                <a:gd name="T67" fmla="*/ 271 h 335"/>
                <a:gd name="T68" fmla="*/ 88 w 495"/>
                <a:gd name="T69" fmla="*/ 287 h 335"/>
                <a:gd name="T70" fmla="*/ 113 w 495"/>
                <a:gd name="T71" fmla="*/ 287 h 335"/>
                <a:gd name="T72" fmla="*/ 113 w 495"/>
                <a:gd name="T73" fmla="*/ 303 h 335"/>
                <a:gd name="T74" fmla="*/ 162 w 495"/>
                <a:gd name="T75" fmla="*/ 303 h 335"/>
                <a:gd name="T76" fmla="*/ 162 w 495"/>
                <a:gd name="T77" fmla="*/ 319 h 335"/>
                <a:gd name="T78" fmla="*/ 193 w 495"/>
                <a:gd name="T79" fmla="*/ 319 h 335"/>
                <a:gd name="T80" fmla="*/ 193 w 495"/>
                <a:gd name="T81" fmla="*/ 335 h 335"/>
                <a:gd name="T82" fmla="*/ 495 w 495"/>
                <a:gd name="T83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5" h="335">
                  <a:moveTo>
                    <a:pt x="0" y="0"/>
                  </a:moveTo>
                  <a:lnTo>
                    <a:pt x="5" y="0"/>
                  </a:lnTo>
                  <a:lnTo>
                    <a:pt x="5" y="16"/>
                  </a:lnTo>
                  <a:lnTo>
                    <a:pt x="13" y="16"/>
                  </a:lnTo>
                  <a:lnTo>
                    <a:pt x="13" y="32"/>
                  </a:lnTo>
                  <a:lnTo>
                    <a:pt x="14" y="32"/>
                  </a:lnTo>
                  <a:lnTo>
                    <a:pt x="14" y="48"/>
                  </a:lnTo>
                  <a:lnTo>
                    <a:pt x="18" y="48"/>
                  </a:lnTo>
                  <a:lnTo>
                    <a:pt x="18" y="64"/>
                  </a:lnTo>
                  <a:lnTo>
                    <a:pt x="19" y="64"/>
                  </a:lnTo>
                  <a:lnTo>
                    <a:pt x="19" y="96"/>
                  </a:lnTo>
                  <a:lnTo>
                    <a:pt x="26" y="96"/>
                  </a:lnTo>
                  <a:lnTo>
                    <a:pt x="26" y="112"/>
                  </a:lnTo>
                  <a:lnTo>
                    <a:pt x="37" y="112"/>
                  </a:lnTo>
                  <a:lnTo>
                    <a:pt x="37" y="128"/>
                  </a:lnTo>
                  <a:lnTo>
                    <a:pt x="39" y="128"/>
                  </a:lnTo>
                  <a:lnTo>
                    <a:pt x="39" y="144"/>
                  </a:lnTo>
                  <a:lnTo>
                    <a:pt x="44" y="144"/>
                  </a:lnTo>
                  <a:lnTo>
                    <a:pt x="44" y="159"/>
                  </a:lnTo>
                  <a:lnTo>
                    <a:pt x="45" y="159"/>
                  </a:lnTo>
                  <a:lnTo>
                    <a:pt x="45" y="175"/>
                  </a:lnTo>
                  <a:lnTo>
                    <a:pt x="47" y="175"/>
                  </a:lnTo>
                  <a:lnTo>
                    <a:pt x="47" y="191"/>
                  </a:lnTo>
                  <a:lnTo>
                    <a:pt x="49" y="191"/>
                  </a:lnTo>
                  <a:lnTo>
                    <a:pt x="49" y="207"/>
                  </a:lnTo>
                  <a:lnTo>
                    <a:pt x="51" y="207"/>
                  </a:lnTo>
                  <a:lnTo>
                    <a:pt x="51" y="223"/>
                  </a:lnTo>
                  <a:lnTo>
                    <a:pt x="53" y="223"/>
                  </a:lnTo>
                  <a:lnTo>
                    <a:pt x="53" y="239"/>
                  </a:lnTo>
                  <a:lnTo>
                    <a:pt x="60" y="239"/>
                  </a:lnTo>
                  <a:lnTo>
                    <a:pt x="60" y="255"/>
                  </a:lnTo>
                  <a:lnTo>
                    <a:pt x="63" y="255"/>
                  </a:lnTo>
                  <a:lnTo>
                    <a:pt x="63" y="271"/>
                  </a:lnTo>
                  <a:lnTo>
                    <a:pt x="88" y="271"/>
                  </a:lnTo>
                  <a:lnTo>
                    <a:pt x="88" y="287"/>
                  </a:lnTo>
                  <a:lnTo>
                    <a:pt x="113" y="287"/>
                  </a:lnTo>
                  <a:lnTo>
                    <a:pt x="113" y="303"/>
                  </a:lnTo>
                  <a:lnTo>
                    <a:pt x="162" y="303"/>
                  </a:lnTo>
                  <a:lnTo>
                    <a:pt x="162" y="319"/>
                  </a:lnTo>
                  <a:lnTo>
                    <a:pt x="193" y="319"/>
                  </a:lnTo>
                  <a:lnTo>
                    <a:pt x="193" y="335"/>
                  </a:lnTo>
                  <a:lnTo>
                    <a:pt x="495" y="335"/>
                  </a:lnTo>
                </a:path>
              </a:pathLst>
            </a:custGeom>
            <a:noFill/>
            <a:ln w="2857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273" name="グループ化 272">
              <a:extLst>
                <a:ext uri="{FF2B5EF4-FFF2-40B4-BE49-F238E27FC236}">
                  <a16:creationId xmlns:a16="http://schemas.microsoft.com/office/drawing/2014/main" id="{8B138D21-4ADD-9547-A80B-73D2CD1B5D81}"/>
                </a:ext>
              </a:extLst>
            </p:cNvPr>
            <p:cNvGrpSpPr/>
            <p:nvPr/>
          </p:nvGrpSpPr>
          <p:grpSpPr>
            <a:xfrm>
              <a:off x="3012735" y="879425"/>
              <a:ext cx="2554292" cy="2242980"/>
              <a:chOff x="4836530" y="1393276"/>
              <a:chExt cx="2554292" cy="2242982"/>
            </a:xfrm>
          </p:grpSpPr>
          <p:sp>
            <p:nvSpPr>
              <p:cNvPr id="274" name="Freeform 181">
                <a:extLst>
                  <a:ext uri="{FF2B5EF4-FFF2-40B4-BE49-F238E27FC236}">
                    <a16:creationId xmlns:a16="http://schemas.microsoft.com/office/drawing/2014/main" id="{E600FC29-A593-1A40-9975-E7EC6159C802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4838122" y="1397884"/>
                <a:ext cx="2552700" cy="2238374"/>
              </a:xfrm>
              <a:custGeom>
                <a:avLst/>
                <a:gdLst>
                  <a:gd name="T0" fmla="*/ 0 w 515"/>
                  <a:gd name="T1" fmla="*/ 0 h 449"/>
                  <a:gd name="T2" fmla="*/ 0 w 515"/>
                  <a:gd name="T3" fmla="*/ 449 h 449"/>
                  <a:gd name="T4" fmla="*/ 515 w 515"/>
                  <a:gd name="T5" fmla="*/ 449 h 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5" h="449">
                    <a:moveTo>
                      <a:pt x="0" y="0"/>
                    </a:moveTo>
                    <a:lnTo>
                      <a:pt x="0" y="449"/>
                    </a:lnTo>
                    <a:lnTo>
                      <a:pt x="515" y="449"/>
                    </a:lnTo>
                  </a:path>
                </a:pathLst>
              </a:custGeom>
              <a:noFill/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/>
              </a:p>
            </p:txBody>
          </p:sp>
          <p:sp>
            <p:nvSpPr>
              <p:cNvPr id="275" name="Freeform 181">
                <a:extLst>
                  <a:ext uri="{FF2B5EF4-FFF2-40B4-BE49-F238E27FC236}">
                    <a16:creationId xmlns:a16="http://schemas.microsoft.com/office/drawing/2014/main" id="{0DEC3099-F0D2-C247-8675-0F1074FB7D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6530" y="1393276"/>
                <a:ext cx="2552700" cy="2238375"/>
              </a:xfrm>
              <a:custGeom>
                <a:avLst/>
                <a:gdLst>
                  <a:gd name="T0" fmla="*/ 0 w 515"/>
                  <a:gd name="T1" fmla="*/ 0 h 449"/>
                  <a:gd name="T2" fmla="*/ 0 w 515"/>
                  <a:gd name="T3" fmla="*/ 449 h 449"/>
                  <a:gd name="T4" fmla="*/ 515 w 515"/>
                  <a:gd name="T5" fmla="*/ 449 h 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5" h="449">
                    <a:moveTo>
                      <a:pt x="0" y="0"/>
                    </a:moveTo>
                    <a:lnTo>
                      <a:pt x="0" y="449"/>
                    </a:lnTo>
                    <a:lnTo>
                      <a:pt x="515" y="449"/>
                    </a:lnTo>
                  </a:path>
                </a:pathLst>
              </a:custGeom>
              <a:noFill/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</p:grpSp>
      <p:sp>
        <p:nvSpPr>
          <p:cNvPr id="247" name="Line 172">
            <a:extLst>
              <a:ext uri="{FF2B5EF4-FFF2-40B4-BE49-F238E27FC236}">
                <a16:creationId xmlns:a16="http://schemas.microsoft.com/office/drawing/2014/main" id="{E3659A24-C9CC-DC40-9568-23045C1D12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91472" y="6489855"/>
            <a:ext cx="23148" cy="0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48" name="Line 172">
            <a:extLst>
              <a:ext uri="{FF2B5EF4-FFF2-40B4-BE49-F238E27FC236}">
                <a16:creationId xmlns:a16="http://schemas.microsoft.com/office/drawing/2014/main" id="{1E2F543B-0B17-8145-988D-426C6A7747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93338" y="6851898"/>
            <a:ext cx="23148" cy="0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49" name="Line 172">
            <a:extLst>
              <a:ext uri="{FF2B5EF4-FFF2-40B4-BE49-F238E27FC236}">
                <a16:creationId xmlns:a16="http://schemas.microsoft.com/office/drawing/2014/main" id="{35FD8E29-73DC-2D41-B544-7D97912678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91476" y="7225947"/>
            <a:ext cx="23148" cy="0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0" name="Line 172">
            <a:extLst>
              <a:ext uri="{FF2B5EF4-FFF2-40B4-BE49-F238E27FC236}">
                <a16:creationId xmlns:a16="http://schemas.microsoft.com/office/drawing/2014/main" id="{2B0E8268-0C89-F744-A452-E654C819F6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93342" y="7587987"/>
            <a:ext cx="23148" cy="0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1" name="Line 172">
            <a:extLst>
              <a:ext uri="{FF2B5EF4-FFF2-40B4-BE49-F238E27FC236}">
                <a16:creationId xmlns:a16="http://schemas.microsoft.com/office/drawing/2014/main" id="{5499860E-9145-534F-86C5-DF31790DDB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93346" y="7970422"/>
            <a:ext cx="23148" cy="0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2" name="Line 160">
            <a:extLst>
              <a:ext uri="{FF2B5EF4-FFF2-40B4-BE49-F238E27FC236}">
                <a16:creationId xmlns:a16="http://schemas.microsoft.com/office/drawing/2014/main" id="{434CBFCF-2FDE-A145-804F-2F980AEAC26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2761" y="8142208"/>
            <a:ext cx="0" cy="19181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3" name="Line 160">
            <a:extLst>
              <a:ext uri="{FF2B5EF4-FFF2-40B4-BE49-F238E27FC236}">
                <a16:creationId xmlns:a16="http://schemas.microsoft.com/office/drawing/2014/main" id="{2D2C7DEC-DE23-C54A-AFF0-48D88D46A3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868" y="8142215"/>
            <a:ext cx="0" cy="19181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4" name="Line 160">
            <a:extLst>
              <a:ext uri="{FF2B5EF4-FFF2-40B4-BE49-F238E27FC236}">
                <a16:creationId xmlns:a16="http://schemas.microsoft.com/office/drawing/2014/main" id="{945BE717-AF0A-CC4D-8916-08752956214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982" y="8142069"/>
            <a:ext cx="0" cy="19181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5" name="Line 160">
            <a:extLst>
              <a:ext uri="{FF2B5EF4-FFF2-40B4-BE49-F238E27FC236}">
                <a16:creationId xmlns:a16="http://schemas.microsoft.com/office/drawing/2014/main" id="{2BB34FA3-5DFF-7A4A-94CE-8D9FDE2BBAE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9089" y="8141983"/>
            <a:ext cx="0" cy="19181"/>
          </a:xfrm>
          <a:prstGeom prst="line">
            <a:avLst/>
          </a:prstGeom>
          <a:noFill/>
          <a:ln w="4763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135" name="グループ化 134">
            <a:extLst>
              <a:ext uri="{FF2B5EF4-FFF2-40B4-BE49-F238E27FC236}">
                <a16:creationId xmlns:a16="http://schemas.microsoft.com/office/drawing/2014/main" id="{62220553-074E-B547-AE67-2A62621ABEA7}"/>
              </a:ext>
            </a:extLst>
          </p:cNvPr>
          <p:cNvGrpSpPr/>
          <p:nvPr/>
        </p:nvGrpSpPr>
        <p:grpSpPr>
          <a:xfrm>
            <a:off x="933515" y="6138647"/>
            <a:ext cx="2521546" cy="2042375"/>
            <a:chOff x="797745" y="6555505"/>
            <a:chExt cx="2339458" cy="1921964"/>
          </a:xfrm>
        </p:grpSpPr>
        <p:grpSp>
          <p:nvGrpSpPr>
            <p:cNvPr id="136" name="グループ化 135">
              <a:extLst>
                <a:ext uri="{FF2B5EF4-FFF2-40B4-BE49-F238E27FC236}">
                  <a16:creationId xmlns:a16="http://schemas.microsoft.com/office/drawing/2014/main" id="{B3DF0064-4247-F149-AC19-24D172F0175E}"/>
                </a:ext>
              </a:extLst>
            </p:cNvPr>
            <p:cNvGrpSpPr/>
            <p:nvPr/>
          </p:nvGrpSpPr>
          <p:grpSpPr>
            <a:xfrm>
              <a:off x="797745" y="6555505"/>
              <a:ext cx="2339458" cy="1921964"/>
              <a:chOff x="2110636" y="3780239"/>
              <a:chExt cx="2339458" cy="1921964"/>
            </a:xfrm>
          </p:grpSpPr>
          <p:sp>
            <p:nvSpPr>
              <p:cNvPr id="227" name="Line 55">
                <a:extLst>
                  <a:ext uri="{FF2B5EF4-FFF2-40B4-BE49-F238E27FC236}">
                    <a16:creationId xmlns:a16="http://schemas.microsoft.com/office/drawing/2014/main" id="{14B13ED4-4B6E-F64A-8215-A800C3503B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4858" y="5664774"/>
                <a:ext cx="1987109" cy="0"/>
              </a:xfrm>
              <a:prstGeom prst="line">
                <a:avLst/>
              </a:pr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28" name="Line 57">
                <a:extLst>
                  <a:ext uri="{FF2B5EF4-FFF2-40B4-BE49-F238E27FC236}">
                    <a16:creationId xmlns:a16="http://schemas.microsoft.com/office/drawing/2014/main" id="{E512C81F-077C-0F41-A33F-88B0B6F5C3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9852" y="5664774"/>
                <a:ext cx="0" cy="37428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29" name="Line 58">
                <a:extLst>
                  <a:ext uri="{FF2B5EF4-FFF2-40B4-BE49-F238E27FC236}">
                    <a16:creationId xmlns:a16="http://schemas.microsoft.com/office/drawing/2014/main" id="{D4687EFE-1438-B040-B42C-AB17CE1CF9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7699" y="5664774"/>
                <a:ext cx="0" cy="37428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0" name="Line 59">
                <a:extLst>
                  <a:ext uri="{FF2B5EF4-FFF2-40B4-BE49-F238E27FC236}">
                    <a16:creationId xmlns:a16="http://schemas.microsoft.com/office/drawing/2014/main" id="{081F1F03-A806-F84B-BEE3-C46C90C9B1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42693" y="5664774"/>
                <a:ext cx="0" cy="37428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1" name="Line 60">
                <a:extLst>
                  <a:ext uri="{FF2B5EF4-FFF2-40B4-BE49-F238E27FC236}">
                    <a16:creationId xmlns:a16="http://schemas.microsoft.com/office/drawing/2014/main" id="{CEAAFE52-A41C-3A44-8CDB-5785632DF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1966" y="5664774"/>
                <a:ext cx="0" cy="37428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2" name="Line 66">
                <a:extLst>
                  <a:ext uri="{FF2B5EF4-FFF2-40B4-BE49-F238E27FC236}">
                    <a16:creationId xmlns:a16="http://schemas.microsoft.com/office/drawing/2014/main" id="{28702181-56BB-A546-BB68-DC2B1342AA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4858" y="3923150"/>
                <a:ext cx="0" cy="1743089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3" name="Line 67">
                <a:extLst>
                  <a:ext uri="{FF2B5EF4-FFF2-40B4-BE49-F238E27FC236}">
                    <a16:creationId xmlns:a16="http://schemas.microsoft.com/office/drawing/2014/main" id="{5E43FF31-67EC-BA42-B1E9-5BB2FB62B0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10636" y="5666239"/>
                <a:ext cx="44222" cy="0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4" name="Line 68">
                <a:extLst>
                  <a:ext uri="{FF2B5EF4-FFF2-40B4-BE49-F238E27FC236}">
                    <a16:creationId xmlns:a16="http://schemas.microsoft.com/office/drawing/2014/main" id="{C5BFCBD5-9F03-2549-8F83-72A71B8D90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10636" y="5317354"/>
                <a:ext cx="44222" cy="0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5" name="Line 69">
                <a:extLst>
                  <a:ext uri="{FF2B5EF4-FFF2-40B4-BE49-F238E27FC236}">
                    <a16:creationId xmlns:a16="http://schemas.microsoft.com/office/drawing/2014/main" id="{E68E7026-D512-7F48-AB6D-FF12E61DBC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10636" y="4968469"/>
                <a:ext cx="44222" cy="0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6" name="Line 70">
                <a:extLst>
                  <a:ext uri="{FF2B5EF4-FFF2-40B4-BE49-F238E27FC236}">
                    <a16:creationId xmlns:a16="http://schemas.microsoft.com/office/drawing/2014/main" id="{08F095FA-FC8A-AA45-99B2-44076627F3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10636" y="4620920"/>
                <a:ext cx="44222" cy="0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7" name="Line 71">
                <a:extLst>
                  <a:ext uri="{FF2B5EF4-FFF2-40B4-BE49-F238E27FC236}">
                    <a16:creationId xmlns:a16="http://schemas.microsoft.com/office/drawing/2014/main" id="{E3E01BDF-3BAE-E741-9E0B-D0CEE3D7B0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10636" y="4272036"/>
                <a:ext cx="44222" cy="0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8" name="Line 72">
                <a:extLst>
                  <a:ext uri="{FF2B5EF4-FFF2-40B4-BE49-F238E27FC236}">
                    <a16:creationId xmlns:a16="http://schemas.microsoft.com/office/drawing/2014/main" id="{47EF2E0D-AFAE-204A-886A-3C3FA2ABB9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10636" y="3923150"/>
                <a:ext cx="44222" cy="0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39" name="Freeform 82">
                <a:extLst>
                  <a:ext uri="{FF2B5EF4-FFF2-40B4-BE49-F238E27FC236}">
                    <a16:creationId xmlns:a16="http://schemas.microsoft.com/office/drawing/2014/main" id="{8C6D1703-F0E6-1F47-B00A-712C7141D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858" y="3923150"/>
                <a:ext cx="1892961" cy="1427622"/>
              </a:xfrm>
              <a:custGeom>
                <a:avLst/>
                <a:gdLst>
                  <a:gd name="T0" fmla="*/ 0 w 425"/>
                  <a:gd name="T1" fmla="*/ 0 h 340"/>
                  <a:gd name="T2" fmla="*/ 18 w 425"/>
                  <a:gd name="T3" fmla="*/ 0 h 340"/>
                  <a:gd name="T4" fmla="*/ 18 w 425"/>
                  <a:gd name="T5" fmla="*/ 21 h 340"/>
                  <a:gd name="T6" fmla="*/ 18 w 425"/>
                  <a:gd name="T7" fmla="*/ 21 h 340"/>
                  <a:gd name="T8" fmla="*/ 18 w 425"/>
                  <a:gd name="T9" fmla="*/ 41 h 340"/>
                  <a:gd name="T10" fmla="*/ 19 w 425"/>
                  <a:gd name="T11" fmla="*/ 41 h 340"/>
                  <a:gd name="T12" fmla="*/ 19 w 425"/>
                  <a:gd name="T13" fmla="*/ 62 h 340"/>
                  <a:gd name="T14" fmla="*/ 20 w 425"/>
                  <a:gd name="T15" fmla="*/ 62 h 340"/>
                  <a:gd name="T16" fmla="*/ 20 w 425"/>
                  <a:gd name="T17" fmla="*/ 83 h 340"/>
                  <a:gd name="T18" fmla="*/ 29 w 425"/>
                  <a:gd name="T19" fmla="*/ 83 h 340"/>
                  <a:gd name="T20" fmla="*/ 29 w 425"/>
                  <a:gd name="T21" fmla="*/ 104 h 340"/>
                  <a:gd name="T22" fmla="*/ 30 w 425"/>
                  <a:gd name="T23" fmla="*/ 104 h 340"/>
                  <a:gd name="T24" fmla="*/ 30 w 425"/>
                  <a:gd name="T25" fmla="*/ 124 h 340"/>
                  <a:gd name="T26" fmla="*/ 35 w 425"/>
                  <a:gd name="T27" fmla="*/ 124 h 340"/>
                  <a:gd name="T28" fmla="*/ 35 w 425"/>
                  <a:gd name="T29" fmla="*/ 145 h 340"/>
                  <a:gd name="T30" fmla="*/ 39 w 425"/>
                  <a:gd name="T31" fmla="*/ 145 h 340"/>
                  <a:gd name="T32" fmla="*/ 39 w 425"/>
                  <a:gd name="T33" fmla="*/ 166 h 340"/>
                  <a:gd name="T34" fmla="*/ 47 w 425"/>
                  <a:gd name="T35" fmla="*/ 166 h 340"/>
                  <a:gd name="T36" fmla="*/ 47 w 425"/>
                  <a:gd name="T37" fmla="*/ 187 h 340"/>
                  <a:gd name="T38" fmla="*/ 49 w 425"/>
                  <a:gd name="T39" fmla="*/ 187 h 340"/>
                  <a:gd name="T40" fmla="*/ 49 w 425"/>
                  <a:gd name="T41" fmla="*/ 207 h 340"/>
                  <a:gd name="T42" fmla="*/ 53 w 425"/>
                  <a:gd name="T43" fmla="*/ 207 h 340"/>
                  <a:gd name="T44" fmla="*/ 53 w 425"/>
                  <a:gd name="T45" fmla="*/ 228 h 340"/>
                  <a:gd name="T46" fmla="*/ 60 w 425"/>
                  <a:gd name="T47" fmla="*/ 228 h 340"/>
                  <a:gd name="T48" fmla="*/ 60 w 425"/>
                  <a:gd name="T49" fmla="*/ 249 h 340"/>
                  <a:gd name="T50" fmla="*/ 63 w 425"/>
                  <a:gd name="T51" fmla="*/ 249 h 340"/>
                  <a:gd name="T52" fmla="*/ 63 w 425"/>
                  <a:gd name="T53" fmla="*/ 270 h 340"/>
                  <a:gd name="T54" fmla="*/ 193 w 425"/>
                  <a:gd name="T55" fmla="*/ 270 h 340"/>
                  <a:gd name="T56" fmla="*/ 193 w 425"/>
                  <a:gd name="T57" fmla="*/ 290 h 340"/>
                  <a:gd name="T58" fmla="*/ 252 w 425"/>
                  <a:gd name="T59" fmla="*/ 290 h 340"/>
                  <a:gd name="T60" fmla="*/ 252 w 425"/>
                  <a:gd name="T61" fmla="*/ 315 h 340"/>
                  <a:gd name="T62" fmla="*/ 282 w 425"/>
                  <a:gd name="T63" fmla="*/ 315 h 340"/>
                  <a:gd name="T64" fmla="*/ 282 w 425"/>
                  <a:gd name="T65" fmla="*/ 340 h 340"/>
                  <a:gd name="T66" fmla="*/ 425 w 425"/>
                  <a:gd name="T67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5" h="340">
                    <a:moveTo>
                      <a:pt x="0" y="0"/>
                    </a:moveTo>
                    <a:lnTo>
                      <a:pt x="18" y="0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18" y="41"/>
                    </a:lnTo>
                    <a:lnTo>
                      <a:pt x="19" y="41"/>
                    </a:lnTo>
                    <a:lnTo>
                      <a:pt x="19" y="62"/>
                    </a:lnTo>
                    <a:lnTo>
                      <a:pt x="20" y="62"/>
                    </a:lnTo>
                    <a:lnTo>
                      <a:pt x="20" y="83"/>
                    </a:lnTo>
                    <a:lnTo>
                      <a:pt x="29" y="83"/>
                    </a:lnTo>
                    <a:lnTo>
                      <a:pt x="29" y="104"/>
                    </a:lnTo>
                    <a:lnTo>
                      <a:pt x="30" y="104"/>
                    </a:lnTo>
                    <a:lnTo>
                      <a:pt x="30" y="124"/>
                    </a:lnTo>
                    <a:lnTo>
                      <a:pt x="35" y="124"/>
                    </a:lnTo>
                    <a:lnTo>
                      <a:pt x="35" y="145"/>
                    </a:lnTo>
                    <a:lnTo>
                      <a:pt x="39" y="145"/>
                    </a:lnTo>
                    <a:lnTo>
                      <a:pt x="39" y="166"/>
                    </a:lnTo>
                    <a:lnTo>
                      <a:pt x="47" y="166"/>
                    </a:lnTo>
                    <a:lnTo>
                      <a:pt x="47" y="187"/>
                    </a:lnTo>
                    <a:lnTo>
                      <a:pt x="49" y="187"/>
                    </a:lnTo>
                    <a:lnTo>
                      <a:pt x="49" y="207"/>
                    </a:lnTo>
                    <a:lnTo>
                      <a:pt x="53" y="207"/>
                    </a:lnTo>
                    <a:lnTo>
                      <a:pt x="53" y="228"/>
                    </a:lnTo>
                    <a:lnTo>
                      <a:pt x="60" y="228"/>
                    </a:lnTo>
                    <a:lnTo>
                      <a:pt x="60" y="249"/>
                    </a:lnTo>
                    <a:lnTo>
                      <a:pt x="63" y="249"/>
                    </a:lnTo>
                    <a:lnTo>
                      <a:pt x="63" y="270"/>
                    </a:lnTo>
                    <a:lnTo>
                      <a:pt x="193" y="270"/>
                    </a:lnTo>
                    <a:lnTo>
                      <a:pt x="193" y="290"/>
                    </a:lnTo>
                    <a:lnTo>
                      <a:pt x="252" y="290"/>
                    </a:lnTo>
                    <a:lnTo>
                      <a:pt x="252" y="315"/>
                    </a:lnTo>
                    <a:lnTo>
                      <a:pt x="282" y="315"/>
                    </a:lnTo>
                    <a:lnTo>
                      <a:pt x="282" y="340"/>
                    </a:lnTo>
                    <a:lnTo>
                      <a:pt x="425" y="340"/>
                    </a:lnTo>
                  </a:path>
                </a:pathLst>
              </a:custGeom>
              <a:noFill/>
              <a:ln w="28575" cap="rnd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40" name="Freeform 83">
                <a:extLst>
                  <a:ext uri="{FF2B5EF4-FFF2-40B4-BE49-F238E27FC236}">
                    <a16:creationId xmlns:a16="http://schemas.microsoft.com/office/drawing/2014/main" id="{8FA55CA6-B804-C545-B144-27EC19672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858" y="3923150"/>
                <a:ext cx="2203937" cy="1503815"/>
              </a:xfrm>
              <a:custGeom>
                <a:avLst/>
                <a:gdLst>
                  <a:gd name="T0" fmla="*/ 0 w 495"/>
                  <a:gd name="T1" fmla="*/ 0 h 358"/>
                  <a:gd name="T2" fmla="*/ 5 w 495"/>
                  <a:gd name="T3" fmla="*/ 0 h 358"/>
                  <a:gd name="T4" fmla="*/ 5 w 495"/>
                  <a:gd name="T5" fmla="*/ 12 h 358"/>
                  <a:gd name="T6" fmla="*/ 13 w 495"/>
                  <a:gd name="T7" fmla="*/ 12 h 358"/>
                  <a:gd name="T8" fmla="*/ 13 w 495"/>
                  <a:gd name="T9" fmla="*/ 24 h 358"/>
                  <a:gd name="T10" fmla="*/ 14 w 495"/>
                  <a:gd name="T11" fmla="*/ 24 h 358"/>
                  <a:gd name="T12" fmla="*/ 14 w 495"/>
                  <a:gd name="T13" fmla="*/ 35 h 358"/>
                  <a:gd name="T14" fmla="*/ 19 w 495"/>
                  <a:gd name="T15" fmla="*/ 35 h 358"/>
                  <a:gd name="T16" fmla="*/ 19 w 495"/>
                  <a:gd name="T17" fmla="*/ 47 h 358"/>
                  <a:gd name="T18" fmla="*/ 21 w 495"/>
                  <a:gd name="T19" fmla="*/ 47 h 358"/>
                  <a:gd name="T20" fmla="*/ 21 w 495"/>
                  <a:gd name="T21" fmla="*/ 59 h 358"/>
                  <a:gd name="T22" fmla="*/ 25 w 495"/>
                  <a:gd name="T23" fmla="*/ 59 h 358"/>
                  <a:gd name="T24" fmla="*/ 25 w 495"/>
                  <a:gd name="T25" fmla="*/ 71 h 358"/>
                  <a:gd name="T26" fmla="*/ 26 w 495"/>
                  <a:gd name="T27" fmla="*/ 71 h 358"/>
                  <a:gd name="T28" fmla="*/ 26 w 495"/>
                  <a:gd name="T29" fmla="*/ 83 h 358"/>
                  <a:gd name="T30" fmla="*/ 26 w 495"/>
                  <a:gd name="T31" fmla="*/ 83 h 358"/>
                  <a:gd name="T32" fmla="*/ 26 w 495"/>
                  <a:gd name="T33" fmla="*/ 95 h 358"/>
                  <a:gd name="T34" fmla="*/ 29 w 495"/>
                  <a:gd name="T35" fmla="*/ 95 h 358"/>
                  <a:gd name="T36" fmla="*/ 29 w 495"/>
                  <a:gd name="T37" fmla="*/ 107 h 358"/>
                  <a:gd name="T38" fmla="*/ 32 w 495"/>
                  <a:gd name="T39" fmla="*/ 107 h 358"/>
                  <a:gd name="T40" fmla="*/ 32 w 495"/>
                  <a:gd name="T41" fmla="*/ 118 h 358"/>
                  <a:gd name="T42" fmla="*/ 34 w 495"/>
                  <a:gd name="T43" fmla="*/ 118 h 358"/>
                  <a:gd name="T44" fmla="*/ 34 w 495"/>
                  <a:gd name="T45" fmla="*/ 130 h 358"/>
                  <a:gd name="T46" fmla="*/ 37 w 495"/>
                  <a:gd name="T47" fmla="*/ 130 h 358"/>
                  <a:gd name="T48" fmla="*/ 37 w 495"/>
                  <a:gd name="T49" fmla="*/ 142 h 358"/>
                  <a:gd name="T50" fmla="*/ 44 w 495"/>
                  <a:gd name="T51" fmla="*/ 142 h 358"/>
                  <a:gd name="T52" fmla="*/ 44 w 495"/>
                  <a:gd name="T53" fmla="*/ 154 h 358"/>
                  <a:gd name="T54" fmla="*/ 45 w 495"/>
                  <a:gd name="T55" fmla="*/ 154 h 358"/>
                  <a:gd name="T56" fmla="*/ 45 w 495"/>
                  <a:gd name="T57" fmla="*/ 166 h 358"/>
                  <a:gd name="T58" fmla="*/ 47 w 495"/>
                  <a:gd name="T59" fmla="*/ 166 h 358"/>
                  <a:gd name="T60" fmla="*/ 47 w 495"/>
                  <a:gd name="T61" fmla="*/ 178 h 358"/>
                  <a:gd name="T62" fmla="*/ 49 w 495"/>
                  <a:gd name="T63" fmla="*/ 178 h 358"/>
                  <a:gd name="T64" fmla="*/ 49 w 495"/>
                  <a:gd name="T65" fmla="*/ 190 h 358"/>
                  <a:gd name="T66" fmla="*/ 51 w 495"/>
                  <a:gd name="T67" fmla="*/ 190 h 358"/>
                  <a:gd name="T68" fmla="*/ 51 w 495"/>
                  <a:gd name="T69" fmla="*/ 201 h 358"/>
                  <a:gd name="T70" fmla="*/ 62 w 495"/>
                  <a:gd name="T71" fmla="*/ 201 h 358"/>
                  <a:gd name="T72" fmla="*/ 62 w 495"/>
                  <a:gd name="T73" fmla="*/ 213 h 358"/>
                  <a:gd name="T74" fmla="*/ 64 w 495"/>
                  <a:gd name="T75" fmla="*/ 213 h 358"/>
                  <a:gd name="T76" fmla="*/ 64 w 495"/>
                  <a:gd name="T77" fmla="*/ 225 h 358"/>
                  <a:gd name="T78" fmla="*/ 88 w 495"/>
                  <a:gd name="T79" fmla="*/ 225 h 358"/>
                  <a:gd name="T80" fmla="*/ 88 w 495"/>
                  <a:gd name="T81" fmla="*/ 237 h 358"/>
                  <a:gd name="T82" fmla="*/ 94 w 495"/>
                  <a:gd name="T83" fmla="*/ 237 h 358"/>
                  <a:gd name="T84" fmla="*/ 94 w 495"/>
                  <a:gd name="T85" fmla="*/ 249 h 358"/>
                  <a:gd name="T86" fmla="*/ 113 w 495"/>
                  <a:gd name="T87" fmla="*/ 249 h 358"/>
                  <a:gd name="T88" fmla="*/ 113 w 495"/>
                  <a:gd name="T89" fmla="*/ 261 h 358"/>
                  <a:gd name="T90" fmla="*/ 144 w 495"/>
                  <a:gd name="T91" fmla="*/ 261 h 358"/>
                  <a:gd name="T92" fmla="*/ 144 w 495"/>
                  <a:gd name="T93" fmla="*/ 273 h 358"/>
                  <a:gd name="T94" fmla="*/ 145 w 495"/>
                  <a:gd name="T95" fmla="*/ 273 h 358"/>
                  <a:gd name="T96" fmla="*/ 145 w 495"/>
                  <a:gd name="T97" fmla="*/ 284 h 358"/>
                  <a:gd name="T98" fmla="*/ 154 w 495"/>
                  <a:gd name="T99" fmla="*/ 284 h 358"/>
                  <a:gd name="T100" fmla="*/ 154 w 495"/>
                  <a:gd name="T101" fmla="*/ 296 h 358"/>
                  <a:gd name="T102" fmla="*/ 162 w 495"/>
                  <a:gd name="T103" fmla="*/ 296 h 358"/>
                  <a:gd name="T104" fmla="*/ 162 w 495"/>
                  <a:gd name="T105" fmla="*/ 308 h 358"/>
                  <a:gd name="T106" fmla="*/ 260 w 495"/>
                  <a:gd name="T107" fmla="*/ 308 h 358"/>
                  <a:gd name="T108" fmla="*/ 260 w 495"/>
                  <a:gd name="T109" fmla="*/ 330 h 358"/>
                  <a:gd name="T110" fmla="*/ 354 w 495"/>
                  <a:gd name="T111" fmla="*/ 330 h 358"/>
                  <a:gd name="T112" fmla="*/ 354 w 495"/>
                  <a:gd name="T113" fmla="*/ 358 h 358"/>
                  <a:gd name="T114" fmla="*/ 495 w 495"/>
                  <a:gd name="T115" fmla="*/ 358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95" h="358">
                    <a:moveTo>
                      <a:pt x="0" y="0"/>
                    </a:moveTo>
                    <a:lnTo>
                      <a:pt x="5" y="0"/>
                    </a:lnTo>
                    <a:lnTo>
                      <a:pt x="5" y="12"/>
                    </a:lnTo>
                    <a:lnTo>
                      <a:pt x="13" y="12"/>
                    </a:lnTo>
                    <a:lnTo>
                      <a:pt x="13" y="24"/>
                    </a:lnTo>
                    <a:lnTo>
                      <a:pt x="14" y="24"/>
                    </a:lnTo>
                    <a:lnTo>
                      <a:pt x="14" y="35"/>
                    </a:lnTo>
                    <a:lnTo>
                      <a:pt x="19" y="35"/>
                    </a:lnTo>
                    <a:lnTo>
                      <a:pt x="19" y="47"/>
                    </a:lnTo>
                    <a:lnTo>
                      <a:pt x="21" y="47"/>
                    </a:lnTo>
                    <a:lnTo>
                      <a:pt x="21" y="59"/>
                    </a:lnTo>
                    <a:lnTo>
                      <a:pt x="25" y="59"/>
                    </a:lnTo>
                    <a:lnTo>
                      <a:pt x="25" y="71"/>
                    </a:lnTo>
                    <a:lnTo>
                      <a:pt x="26" y="71"/>
                    </a:lnTo>
                    <a:lnTo>
                      <a:pt x="26" y="83"/>
                    </a:lnTo>
                    <a:lnTo>
                      <a:pt x="26" y="83"/>
                    </a:lnTo>
                    <a:lnTo>
                      <a:pt x="26" y="95"/>
                    </a:lnTo>
                    <a:lnTo>
                      <a:pt x="29" y="95"/>
                    </a:lnTo>
                    <a:lnTo>
                      <a:pt x="29" y="107"/>
                    </a:lnTo>
                    <a:lnTo>
                      <a:pt x="32" y="107"/>
                    </a:lnTo>
                    <a:lnTo>
                      <a:pt x="32" y="118"/>
                    </a:lnTo>
                    <a:lnTo>
                      <a:pt x="34" y="118"/>
                    </a:lnTo>
                    <a:lnTo>
                      <a:pt x="34" y="130"/>
                    </a:lnTo>
                    <a:lnTo>
                      <a:pt x="37" y="130"/>
                    </a:lnTo>
                    <a:lnTo>
                      <a:pt x="37" y="142"/>
                    </a:lnTo>
                    <a:lnTo>
                      <a:pt x="44" y="142"/>
                    </a:lnTo>
                    <a:lnTo>
                      <a:pt x="44" y="154"/>
                    </a:lnTo>
                    <a:lnTo>
                      <a:pt x="45" y="154"/>
                    </a:lnTo>
                    <a:lnTo>
                      <a:pt x="45" y="166"/>
                    </a:lnTo>
                    <a:lnTo>
                      <a:pt x="47" y="166"/>
                    </a:lnTo>
                    <a:lnTo>
                      <a:pt x="47" y="178"/>
                    </a:lnTo>
                    <a:lnTo>
                      <a:pt x="49" y="178"/>
                    </a:lnTo>
                    <a:lnTo>
                      <a:pt x="49" y="190"/>
                    </a:lnTo>
                    <a:lnTo>
                      <a:pt x="51" y="190"/>
                    </a:lnTo>
                    <a:lnTo>
                      <a:pt x="51" y="201"/>
                    </a:lnTo>
                    <a:lnTo>
                      <a:pt x="62" y="201"/>
                    </a:lnTo>
                    <a:lnTo>
                      <a:pt x="62" y="213"/>
                    </a:lnTo>
                    <a:lnTo>
                      <a:pt x="64" y="213"/>
                    </a:lnTo>
                    <a:lnTo>
                      <a:pt x="64" y="225"/>
                    </a:lnTo>
                    <a:lnTo>
                      <a:pt x="88" y="225"/>
                    </a:lnTo>
                    <a:lnTo>
                      <a:pt x="88" y="237"/>
                    </a:lnTo>
                    <a:lnTo>
                      <a:pt x="94" y="237"/>
                    </a:lnTo>
                    <a:lnTo>
                      <a:pt x="94" y="249"/>
                    </a:lnTo>
                    <a:lnTo>
                      <a:pt x="113" y="249"/>
                    </a:lnTo>
                    <a:lnTo>
                      <a:pt x="113" y="261"/>
                    </a:lnTo>
                    <a:lnTo>
                      <a:pt x="144" y="261"/>
                    </a:lnTo>
                    <a:lnTo>
                      <a:pt x="144" y="273"/>
                    </a:lnTo>
                    <a:lnTo>
                      <a:pt x="145" y="273"/>
                    </a:lnTo>
                    <a:lnTo>
                      <a:pt x="145" y="284"/>
                    </a:lnTo>
                    <a:lnTo>
                      <a:pt x="154" y="284"/>
                    </a:lnTo>
                    <a:lnTo>
                      <a:pt x="154" y="296"/>
                    </a:lnTo>
                    <a:lnTo>
                      <a:pt x="162" y="296"/>
                    </a:lnTo>
                    <a:lnTo>
                      <a:pt x="162" y="308"/>
                    </a:lnTo>
                    <a:lnTo>
                      <a:pt x="260" y="308"/>
                    </a:lnTo>
                    <a:lnTo>
                      <a:pt x="260" y="330"/>
                    </a:lnTo>
                    <a:lnTo>
                      <a:pt x="354" y="330"/>
                    </a:lnTo>
                    <a:lnTo>
                      <a:pt x="354" y="358"/>
                    </a:lnTo>
                    <a:lnTo>
                      <a:pt x="495" y="358"/>
                    </a:lnTo>
                  </a:path>
                </a:pathLst>
              </a:custGeom>
              <a:noFill/>
              <a:ln w="28575" cap="rnd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grpSp>
            <p:nvGrpSpPr>
              <p:cNvPr id="241" name="グループ化 240">
                <a:extLst>
                  <a:ext uri="{FF2B5EF4-FFF2-40B4-BE49-F238E27FC236}">
                    <a16:creationId xmlns:a16="http://schemas.microsoft.com/office/drawing/2014/main" id="{CA3A7904-8126-2A47-BFCD-3F75F2FA772B}"/>
                  </a:ext>
                </a:extLst>
              </p:cNvPr>
              <p:cNvGrpSpPr/>
              <p:nvPr/>
            </p:nvGrpSpPr>
            <p:grpSpPr>
              <a:xfrm>
                <a:off x="2154858" y="3780239"/>
                <a:ext cx="2295236" cy="1886739"/>
                <a:chOff x="4836530" y="1393276"/>
                <a:chExt cx="2554292" cy="2240699"/>
              </a:xfrm>
            </p:grpSpPr>
            <p:sp>
              <p:nvSpPr>
                <p:cNvPr id="243" name="Freeform 181">
                  <a:extLst>
                    <a:ext uri="{FF2B5EF4-FFF2-40B4-BE49-F238E27FC236}">
                      <a16:creationId xmlns:a16="http://schemas.microsoft.com/office/drawing/2014/main" id="{C9F81E36-83E7-B94E-9A3C-535F051603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4838123" y="1395600"/>
                  <a:ext cx="2552699" cy="2238375"/>
                </a:xfrm>
                <a:custGeom>
                  <a:avLst/>
                  <a:gdLst>
                    <a:gd name="T0" fmla="*/ 0 w 515"/>
                    <a:gd name="T1" fmla="*/ 0 h 449"/>
                    <a:gd name="T2" fmla="*/ 0 w 515"/>
                    <a:gd name="T3" fmla="*/ 449 h 449"/>
                    <a:gd name="T4" fmla="*/ 515 w 515"/>
                    <a:gd name="T5" fmla="*/ 449 h 4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5" h="449">
                      <a:moveTo>
                        <a:pt x="0" y="0"/>
                      </a:moveTo>
                      <a:lnTo>
                        <a:pt x="0" y="449"/>
                      </a:lnTo>
                      <a:lnTo>
                        <a:pt x="515" y="449"/>
                      </a:lnTo>
                    </a:path>
                  </a:pathLst>
                </a:custGeom>
                <a:noFill/>
                <a:ln w="6350" cap="rnd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ja-JP" altLang="en-US" dirty="0"/>
                </a:p>
              </p:txBody>
            </p:sp>
            <p:sp>
              <p:nvSpPr>
                <p:cNvPr id="244" name="Freeform 181">
                  <a:extLst>
                    <a:ext uri="{FF2B5EF4-FFF2-40B4-BE49-F238E27FC236}">
                      <a16:creationId xmlns:a16="http://schemas.microsoft.com/office/drawing/2014/main" id="{085B27DD-7AE2-A84A-813F-2F99B5F2F8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6530" y="1393276"/>
                  <a:ext cx="2552700" cy="2238375"/>
                </a:xfrm>
                <a:custGeom>
                  <a:avLst/>
                  <a:gdLst>
                    <a:gd name="T0" fmla="*/ 0 w 515"/>
                    <a:gd name="T1" fmla="*/ 0 h 449"/>
                    <a:gd name="T2" fmla="*/ 0 w 515"/>
                    <a:gd name="T3" fmla="*/ 449 h 449"/>
                    <a:gd name="T4" fmla="*/ 515 w 515"/>
                    <a:gd name="T5" fmla="*/ 449 h 4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5" h="449">
                      <a:moveTo>
                        <a:pt x="0" y="0"/>
                      </a:moveTo>
                      <a:lnTo>
                        <a:pt x="0" y="449"/>
                      </a:lnTo>
                      <a:lnTo>
                        <a:pt x="515" y="449"/>
                      </a:lnTo>
                    </a:path>
                  </a:pathLst>
                </a:custGeom>
                <a:noFill/>
                <a:ln w="4763" cap="rnd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ja-JP" altLang="en-US"/>
                </a:p>
              </p:txBody>
            </p:sp>
          </p:grpSp>
          <p:sp>
            <p:nvSpPr>
              <p:cNvPr id="242" name="Line 57">
                <a:extLst>
                  <a:ext uri="{FF2B5EF4-FFF2-40B4-BE49-F238E27FC236}">
                    <a16:creationId xmlns:a16="http://schemas.microsoft.com/office/drawing/2014/main" id="{55B3C17A-9AD8-1E49-85AB-F0246397C7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6791" y="5664775"/>
                <a:ext cx="0" cy="37428"/>
              </a:xfrm>
              <a:prstGeom prst="line">
                <a:avLst/>
              </a:prstGeom>
              <a:noFill/>
              <a:ln w="4763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sp>
          <p:nvSpPr>
            <p:cNvPr id="137" name="Line 172">
              <a:extLst>
                <a:ext uri="{FF2B5EF4-FFF2-40B4-BE49-F238E27FC236}">
                  <a16:creationId xmlns:a16="http://schemas.microsoft.com/office/drawing/2014/main" id="{95215323-354A-2647-98ED-B6C1B1F5C9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7784" y="6879466"/>
              <a:ext cx="21600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8" name="Line 172">
              <a:extLst>
                <a:ext uri="{FF2B5EF4-FFF2-40B4-BE49-F238E27FC236}">
                  <a16:creationId xmlns:a16="http://schemas.microsoft.com/office/drawing/2014/main" id="{9F1638A0-BEBB-E949-93D1-EFB3AD36BB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9525" y="7219191"/>
              <a:ext cx="21600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9" name="Line 172">
              <a:extLst>
                <a:ext uri="{FF2B5EF4-FFF2-40B4-BE49-F238E27FC236}">
                  <a16:creationId xmlns:a16="http://schemas.microsoft.com/office/drawing/2014/main" id="{D358C619-1FF6-FF4A-9E4F-4B6CE46FB8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7788" y="7570184"/>
              <a:ext cx="21600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0" name="Line 172">
              <a:extLst>
                <a:ext uri="{FF2B5EF4-FFF2-40B4-BE49-F238E27FC236}">
                  <a16:creationId xmlns:a16="http://schemas.microsoft.com/office/drawing/2014/main" id="{C7248D14-F354-4448-952A-CE808CA85F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9529" y="7909909"/>
              <a:ext cx="21600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1" name="Line 172">
              <a:extLst>
                <a:ext uri="{FF2B5EF4-FFF2-40B4-BE49-F238E27FC236}">
                  <a16:creationId xmlns:a16="http://schemas.microsoft.com/office/drawing/2014/main" id="{A3F3F16B-4559-F343-8E0F-5BEEFA6C2A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9533" y="8268783"/>
              <a:ext cx="21600" cy="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2" name="Line 160">
              <a:extLst>
                <a:ext uri="{FF2B5EF4-FFF2-40B4-BE49-F238E27FC236}">
                  <a16:creationId xmlns:a16="http://schemas.microsoft.com/office/drawing/2014/main" id="{E707AE14-9019-BB46-83EF-2611D732E7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9593" y="8442270"/>
              <a:ext cx="0" cy="1800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4" name="Line 160">
              <a:extLst>
                <a:ext uri="{FF2B5EF4-FFF2-40B4-BE49-F238E27FC236}">
                  <a16:creationId xmlns:a16="http://schemas.microsoft.com/office/drawing/2014/main" id="{0F330CC2-3605-F547-BB2F-F4AC9861B1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6120" y="8442274"/>
              <a:ext cx="0" cy="1800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5" name="Line 160">
              <a:extLst>
                <a:ext uri="{FF2B5EF4-FFF2-40B4-BE49-F238E27FC236}">
                  <a16:creationId xmlns:a16="http://schemas.microsoft.com/office/drawing/2014/main" id="{9983CEC6-8800-DD45-B238-EE52004041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653" y="8442274"/>
              <a:ext cx="0" cy="1800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6" name="Line 160">
              <a:extLst>
                <a:ext uri="{FF2B5EF4-FFF2-40B4-BE49-F238E27FC236}">
                  <a16:creationId xmlns:a16="http://schemas.microsoft.com/office/drawing/2014/main" id="{8724E315-5F39-C24A-BFFE-07A80AA3F9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9180" y="8442278"/>
              <a:ext cx="0" cy="18000"/>
            </a:xfrm>
            <a:prstGeom prst="line">
              <a:avLst/>
            </a:prstGeom>
            <a:noFill/>
            <a:ln w="4763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73" name="図 72">
            <a:extLst>
              <a:ext uri="{FF2B5EF4-FFF2-40B4-BE49-F238E27FC236}">
                <a16:creationId xmlns:a16="http://schemas.microsoft.com/office/drawing/2014/main" id="{AC7CC7BD-0686-DB40-A217-456425FD3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0856" y="1849655"/>
            <a:ext cx="2494509" cy="1868850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12701346-71EE-6645-9975-79DDF9DF1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0895" y="12451"/>
            <a:ext cx="46853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Figure S9. Toyoshima et al.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36B32A7-51AF-0B44-A8DF-CFA5E2D67A6A}"/>
              </a:ext>
            </a:extLst>
          </p:cNvPr>
          <p:cNvSpPr/>
          <p:nvPr/>
        </p:nvSpPr>
        <p:spPr>
          <a:xfrm>
            <a:off x="374349" y="2616132"/>
            <a:ext cx="5501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600" b="1" dirty="0">
                <a:latin typeface="Helvetica" pitchFamily="34" charset="0"/>
              </a:rPr>
              <a:t>IL-6</a:t>
            </a:r>
            <a:endParaRPr lang="ja-JP" altLang="en-US" sz="1600" b="1" dirty="0">
              <a:latin typeface="Helvetica" pitchFamily="34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8C980E-5F93-3D4C-8341-D7F0B71B0F75}"/>
              </a:ext>
            </a:extLst>
          </p:cNvPr>
          <p:cNvSpPr/>
          <p:nvPr/>
        </p:nvSpPr>
        <p:spPr>
          <a:xfrm>
            <a:off x="239361" y="4521245"/>
            <a:ext cx="7761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600" b="1" dirty="0">
                <a:latin typeface="Helvetica" pitchFamily="34" charset="0"/>
              </a:rPr>
              <a:t>PD-L1</a:t>
            </a:r>
            <a:endParaRPr lang="ja-JP" altLang="en-US" sz="1600" b="1" dirty="0">
              <a:latin typeface="Helvetica" pitchFamily="34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6CCD1995-5FCD-D14F-8375-71E190A72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4" y="1409633"/>
            <a:ext cx="5110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A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15ED174-4236-304E-936F-FDD32B08E253}"/>
              </a:ext>
            </a:extLst>
          </p:cNvPr>
          <p:cNvSpPr/>
          <p:nvPr/>
        </p:nvSpPr>
        <p:spPr>
          <a:xfrm>
            <a:off x="1038697" y="1583766"/>
            <a:ext cx="24722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400" b="1" dirty="0">
                <a:latin typeface="Helvetica" pitchFamily="34" charset="0"/>
              </a:rPr>
              <a:t>Negative</a:t>
            </a:r>
            <a:endParaRPr lang="ja-JP" altLang="en-US" sz="1400" b="1" dirty="0">
              <a:latin typeface="Helvetica" pitchFamily="34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0600B12-56DF-1E4A-8CFE-FD1BDB9FB938}"/>
              </a:ext>
            </a:extLst>
          </p:cNvPr>
          <p:cNvSpPr/>
          <p:nvPr/>
        </p:nvSpPr>
        <p:spPr>
          <a:xfrm>
            <a:off x="3560705" y="1583766"/>
            <a:ext cx="2489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400" b="1" dirty="0">
                <a:latin typeface="Helvetica" pitchFamily="34" charset="0"/>
              </a:rPr>
              <a:t>Positive</a:t>
            </a:r>
            <a:endParaRPr lang="ja-JP" altLang="en-US" sz="1400" b="1" dirty="0">
              <a:latin typeface="Helvetica" pitchFamily="34" charset="0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B27E7C07-56D0-FA4D-837F-D4FAD3755B1C}"/>
              </a:ext>
            </a:extLst>
          </p:cNvPr>
          <p:cNvSpPr/>
          <p:nvPr/>
        </p:nvSpPr>
        <p:spPr>
          <a:xfrm>
            <a:off x="4317777" y="2477940"/>
            <a:ext cx="252054" cy="204159"/>
          </a:xfrm>
          <a:prstGeom prst="rect">
            <a:avLst/>
          </a:prstGeom>
          <a:noFill/>
          <a:ln w="31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</a:endParaRPr>
          </a:p>
        </p:txBody>
      </p:sp>
      <p:pic>
        <p:nvPicPr>
          <p:cNvPr id="74" name="図 73">
            <a:extLst>
              <a:ext uri="{FF2B5EF4-FFF2-40B4-BE49-F238E27FC236}">
                <a16:creationId xmlns:a16="http://schemas.microsoft.com/office/drawing/2014/main" id="{47B4C4C3-B610-6B4A-89E1-3F0E1FF1C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15802" y="1859303"/>
            <a:ext cx="736950" cy="60295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852AB8EF-3189-314D-9125-A91A7D68C5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8313" y="1863673"/>
            <a:ext cx="2478104" cy="185656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CB18E87-574C-7A43-A932-D51674301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0706" y="3776375"/>
            <a:ext cx="2489434" cy="1865048"/>
          </a:xfrm>
          <a:prstGeom prst="rect">
            <a:avLst/>
          </a:prstGeom>
        </p:spPr>
      </p:pic>
      <p:sp>
        <p:nvSpPr>
          <p:cNvPr id="148" name="正方形/長方形 147">
            <a:extLst>
              <a:ext uri="{FF2B5EF4-FFF2-40B4-BE49-F238E27FC236}">
                <a16:creationId xmlns:a16="http://schemas.microsoft.com/office/drawing/2014/main" id="{0FD791E5-A74F-B042-A65B-BDAA9088D067}"/>
              </a:ext>
            </a:extLst>
          </p:cNvPr>
          <p:cNvSpPr/>
          <p:nvPr/>
        </p:nvSpPr>
        <p:spPr>
          <a:xfrm>
            <a:off x="5006971" y="4639765"/>
            <a:ext cx="252054" cy="204159"/>
          </a:xfrm>
          <a:prstGeom prst="rect">
            <a:avLst/>
          </a:prstGeom>
          <a:noFill/>
          <a:ln w="31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34BC8F7-D2B9-EC45-A099-2ABDCDC274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2725" y="3785321"/>
            <a:ext cx="757414" cy="6292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950AFA07-A55B-1044-A418-1ED8AC4086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0267" y="3778836"/>
            <a:ext cx="2486150" cy="1862588"/>
          </a:xfrm>
          <a:prstGeom prst="rect">
            <a:avLst/>
          </a:prstGeom>
        </p:spPr>
      </p:pic>
      <p:sp>
        <p:nvSpPr>
          <p:cNvPr id="143" name="Text Box 2">
            <a:extLst>
              <a:ext uri="{FF2B5EF4-FFF2-40B4-BE49-F238E27FC236}">
                <a16:creationId xmlns:a16="http://schemas.microsoft.com/office/drawing/2014/main" id="{BB7F2C0F-D497-1449-8E9A-00ACF6485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84" y="5773650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 err="1">
                <a:latin typeface="Helvetica"/>
                <a:cs typeface="Helvetica"/>
              </a:rPr>
              <a:t>B</a:t>
            </a:r>
            <a:endParaRPr lang="en-US" altLang="ja-JP" sz="2000" dirty="0">
              <a:latin typeface="Helvetica"/>
              <a:cs typeface="Helvetica"/>
            </a:endParaRPr>
          </a:p>
        </p:txBody>
      </p:sp>
      <p:sp>
        <p:nvSpPr>
          <p:cNvPr id="144" name="正方形/長方形 143">
            <a:extLst>
              <a:ext uri="{FF2B5EF4-FFF2-40B4-BE49-F238E27FC236}">
                <a16:creationId xmlns:a16="http://schemas.microsoft.com/office/drawing/2014/main" id="{A0295098-EF58-7341-AC5F-5847FE5844F7}"/>
              </a:ext>
            </a:extLst>
          </p:cNvPr>
          <p:cNvSpPr/>
          <p:nvPr/>
        </p:nvSpPr>
        <p:spPr>
          <a:xfrm>
            <a:off x="993998" y="8369755"/>
            <a:ext cx="2461538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Helvetica" charset="0"/>
                <a:ea typeface="Helvetica" charset="0"/>
                <a:cs typeface="Helvetica" charset="0"/>
              </a:rPr>
              <a:t>Time (days)</a:t>
            </a:r>
            <a:endParaRPr lang="ja-JP" altLang="en-US" sz="1200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145" name="図形グループ 561">
            <a:extLst>
              <a:ext uri="{FF2B5EF4-FFF2-40B4-BE49-F238E27FC236}">
                <a16:creationId xmlns:a16="http://schemas.microsoft.com/office/drawing/2014/main" id="{126F0E98-AD37-8742-AD84-A559066F3190}"/>
              </a:ext>
            </a:extLst>
          </p:cNvPr>
          <p:cNvGrpSpPr/>
          <p:nvPr/>
        </p:nvGrpSpPr>
        <p:grpSpPr>
          <a:xfrm>
            <a:off x="693931" y="8159675"/>
            <a:ext cx="2672385" cy="234126"/>
            <a:chOff x="326608" y="3813147"/>
            <a:chExt cx="1317676" cy="253085"/>
          </a:xfrm>
        </p:grpSpPr>
        <p:sp>
          <p:nvSpPr>
            <p:cNvPr id="146" name="正方形/長方形 145">
              <a:extLst>
                <a:ext uri="{FF2B5EF4-FFF2-40B4-BE49-F238E27FC236}">
                  <a16:creationId xmlns:a16="http://schemas.microsoft.com/office/drawing/2014/main" id="{2DDCDA10-A91E-A24E-9E8F-6F5BD97F22C1}"/>
                </a:ext>
              </a:extLst>
            </p:cNvPr>
            <p:cNvSpPr/>
            <p:nvPr/>
          </p:nvSpPr>
          <p:spPr>
            <a:xfrm>
              <a:off x="326608" y="3813147"/>
              <a:ext cx="318948" cy="24622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47" name="正方形/長方形 146">
              <a:extLst>
                <a:ext uri="{FF2B5EF4-FFF2-40B4-BE49-F238E27FC236}">
                  <a16:creationId xmlns:a16="http://schemas.microsoft.com/office/drawing/2014/main" id="{74BC1F59-F897-4C4B-BF8C-C58B59A3474F}"/>
                </a:ext>
              </a:extLst>
            </p:cNvPr>
            <p:cNvSpPr/>
            <p:nvPr/>
          </p:nvSpPr>
          <p:spPr>
            <a:xfrm>
              <a:off x="1410222" y="3820011"/>
              <a:ext cx="234062" cy="246221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4000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49" name="正方形/長方形 148">
              <a:extLst>
                <a:ext uri="{FF2B5EF4-FFF2-40B4-BE49-F238E27FC236}">
                  <a16:creationId xmlns:a16="http://schemas.microsoft.com/office/drawing/2014/main" id="{08D67AB2-EF1E-F144-A734-8ABE56330029}"/>
                </a:ext>
              </a:extLst>
            </p:cNvPr>
            <p:cNvSpPr/>
            <p:nvPr/>
          </p:nvSpPr>
          <p:spPr>
            <a:xfrm>
              <a:off x="865449" y="3820011"/>
              <a:ext cx="280085" cy="24622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2000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0" name="正方形/長方形 149">
              <a:extLst>
                <a:ext uri="{FF2B5EF4-FFF2-40B4-BE49-F238E27FC236}">
                  <a16:creationId xmlns:a16="http://schemas.microsoft.com/office/drawing/2014/main" id="{C1BC73CA-376A-B44D-970F-A930DE3E9E66}"/>
                </a:ext>
              </a:extLst>
            </p:cNvPr>
            <p:cNvSpPr/>
            <p:nvPr/>
          </p:nvSpPr>
          <p:spPr>
            <a:xfrm>
              <a:off x="1151841" y="3820011"/>
              <a:ext cx="234062" cy="246221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3000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1" name="正方形/長方形 150">
              <a:extLst>
                <a:ext uri="{FF2B5EF4-FFF2-40B4-BE49-F238E27FC236}">
                  <a16:creationId xmlns:a16="http://schemas.microsoft.com/office/drawing/2014/main" id="{AC06E415-3E22-C349-A96D-D90501EFBC3B}"/>
                </a:ext>
              </a:extLst>
            </p:cNvPr>
            <p:cNvSpPr/>
            <p:nvPr/>
          </p:nvSpPr>
          <p:spPr>
            <a:xfrm>
              <a:off x="609596" y="3820011"/>
              <a:ext cx="259781" cy="24622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1000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grpSp>
        <p:nvGrpSpPr>
          <p:cNvPr id="152" name="図形グループ 568">
            <a:extLst>
              <a:ext uri="{FF2B5EF4-FFF2-40B4-BE49-F238E27FC236}">
                <a16:creationId xmlns:a16="http://schemas.microsoft.com/office/drawing/2014/main" id="{755DD914-7694-7F4C-9A36-6ABCCD7D48C2}"/>
              </a:ext>
            </a:extLst>
          </p:cNvPr>
          <p:cNvGrpSpPr/>
          <p:nvPr/>
        </p:nvGrpSpPr>
        <p:grpSpPr>
          <a:xfrm>
            <a:off x="593984" y="6169609"/>
            <a:ext cx="415140" cy="2118244"/>
            <a:chOff x="124229" y="2877837"/>
            <a:chExt cx="326659" cy="925607"/>
          </a:xfrm>
        </p:grpSpPr>
        <p:sp>
          <p:nvSpPr>
            <p:cNvPr id="153" name="正方形/長方形 152">
              <a:extLst>
                <a:ext uri="{FF2B5EF4-FFF2-40B4-BE49-F238E27FC236}">
                  <a16:creationId xmlns:a16="http://schemas.microsoft.com/office/drawing/2014/main" id="{4E41433F-8341-C045-BF28-5E20A3B12BFB}"/>
                </a:ext>
              </a:extLst>
            </p:cNvPr>
            <p:cNvSpPr/>
            <p:nvPr/>
          </p:nvSpPr>
          <p:spPr>
            <a:xfrm>
              <a:off x="124229" y="2877837"/>
              <a:ext cx="326659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100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4" name="正方形/長方形 153">
              <a:extLst>
                <a:ext uri="{FF2B5EF4-FFF2-40B4-BE49-F238E27FC236}">
                  <a16:creationId xmlns:a16="http://schemas.microsoft.com/office/drawing/2014/main" id="{39734A12-D2AB-254C-87D7-83ED746CF05B}"/>
                </a:ext>
              </a:extLst>
            </p:cNvPr>
            <p:cNvSpPr/>
            <p:nvPr/>
          </p:nvSpPr>
          <p:spPr>
            <a:xfrm>
              <a:off x="222596" y="3692699"/>
              <a:ext cx="228292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5" name="正方形/長方形 154">
              <a:extLst>
                <a:ext uri="{FF2B5EF4-FFF2-40B4-BE49-F238E27FC236}">
                  <a16:creationId xmlns:a16="http://schemas.microsoft.com/office/drawing/2014/main" id="{5639551D-0618-5D46-9BBD-E4476CAFD4F3}"/>
                </a:ext>
              </a:extLst>
            </p:cNvPr>
            <p:cNvSpPr/>
            <p:nvPr/>
          </p:nvSpPr>
          <p:spPr>
            <a:xfrm>
              <a:off x="178635" y="3043726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80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6" name="正方形/長方形 155">
              <a:extLst>
                <a:ext uri="{FF2B5EF4-FFF2-40B4-BE49-F238E27FC236}">
                  <a16:creationId xmlns:a16="http://schemas.microsoft.com/office/drawing/2014/main" id="{2C2E92F5-DE64-0C49-BF2E-2D02F86E694B}"/>
                </a:ext>
              </a:extLst>
            </p:cNvPr>
            <p:cNvSpPr/>
            <p:nvPr/>
          </p:nvSpPr>
          <p:spPr>
            <a:xfrm>
              <a:off x="178635" y="3203359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60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7" name="正方形/長方形 156">
              <a:extLst>
                <a:ext uri="{FF2B5EF4-FFF2-40B4-BE49-F238E27FC236}">
                  <a16:creationId xmlns:a16="http://schemas.microsoft.com/office/drawing/2014/main" id="{447FA17D-FB2B-6348-8963-14EAA82E0FFD}"/>
                </a:ext>
              </a:extLst>
            </p:cNvPr>
            <p:cNvSpPr/>
            <p:nvPr/>
          </p:nvSpPr>
          <p:spPr>
            <a:xfrm>
              <a:off x="178635" y="3370421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40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EB9FCFCB-0CBA-3F4B-9143-AE208E6B2016}"/>
                </a:ext>
              </a:extLst>
            </p:cNvPr>
            <p:cNvSpPr/>
            <p:nvPr/>
          </p:nvSpPr>
          <p:spPr>
            <a:xfrm>
              <a:off x="178635" y="3532791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20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sp>
        <p:nvSpPr>
          <p:cNvPr id="159" name="正方形/長方形 158">
            <a:extLst>
              <a:ext uri="{FF2B5EF4-FFF2-40B4-BE49-F238E27FC236}">
                <a16:creationId xmlns:a16="http://schemas.microsoft.com/office/drawing/2014/main" id="{D3AC49AB-503B-1947-8975-88CD6FA53DEB}"/>
              </a:ext>
            </a:extLst>
          </p:cNvPr>
          <p:cNvSpPr/>
          <p:nvPr/>
        </p:nvSpPr>
        <p:spPr>
          <a:xfrm rot="16200000">
            <a:off x="-413557" y="7014525"/>
            <a:ext cx="1985075" cy="28470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Helvetica" charset="0"/>
                <a:ea typeface="Helvetica" charset="0"/>
                <a:cs typeface="Helvetica" charset="0"/>
              </a:rPr>
              <a:t>Disease free survival (%)</a:t>
            </a:r>
            <a:endParaRPr lang="ja-JP" altLang="en-US" sz="120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60" name="正方形/長方形 159">
            <a:extLst>
              <a:ext uri="{FF2B5EF4-FFF2-40B4-BE49-F238E27FC236}">
                <a16:creationId xmlns:a16="http://schemas.microsoft.com/office/drawing/2014/main" id="{A875A3DD-6EFF-2145-AA33-5FAFB7C67FD8}"/>
              </a:ext>
            </a:extLst>
          </p:cNvPr>
          <p:cNvSpPr/>
          <p:nvPr/>
        </p:nvSpPr>
        <p:spPr>
          <a:xfrm>
            <a:off x="1928060" y="6695057"/>
            <a:ext cx="153006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/>
                <a:cs typeface="Helvetica"/>
              </a:rPr>
              <a:t>IL-6 negative (n=22)  </a:t>
            </a:r>
            <a:endParaRPr lang="ja-JP" altLang="en-US" sz="1050" dirty="0"/>
          </a:p>
        </p:txBody>
      </p:sp>
      <p:sp>
        <p:nvSpPr>
          <p:cNvPr id="161" name="正方形/長方形 160">
            <a:extLst>
              <a:ext uri="{FF2B5EF4-FFF2-40B4-BE49-F238E27FC236}">
                <a16:creationId xmlns:a16="http://schemas.microsoft.com/office/drawing/2014/main" id="{174E2DDF-C7CC-0B44-A895-C64FA243F499}"/>
              </a:ext>
            </a:extLst>
          </p:cNvPr>
          <p:cNvSpPr/>
          <p:nvPr/>
        </p:nvSpPr>
        <p:spPr>
          <a:xfrm>
            <a:off x="1948957" y="6879343"/>
            <a:ext cx="144894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/>
                <a:cs typeface="Helvetica"/>
              </a:rPr>
              <a:t>IL-6 positive (n=35) </a:t>
            </a:r>
            <a:endParaRPr lang="ja-JP" altLang="en-US" sz="1050" b="1" baseline="300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162" name="正方形/長方形 161">
            <a:extLst>
              <a:ext uri="{FF2B5EF4-FFF2-40B4-BE49-F238E27FC236}">
                <a16:creationId xmlns:a16="http://schemas.microsoft.com/office/drawing/2014/main" id="{49B167CF-ED85-6847-B692-8BC9EF6F1B25}"/>
              </a:ext>
            </a:extLst>
          </p:cNvPr>
          <p:cNvSpPr/>
          <p:nvPr/>
        </p:nvSpPr>
        <p:spPr>
          <a:xfrm>
            <a:off x="4118943" y="8369755"/>
            <a:ext cx="2469820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Helvetica" charset="0"/>
                <a:ea typeface="Helvetica" charset="0"/>
                <a:cs typeface="Helvetica" charset="0"/>
              </a:rPr>
              <a:t>Time (days)</a:t>
            </a:r>
            <a:endParaRPr lang="ja-JP" altLang="en-US" sz="1200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163" name="図形グループ 170">
            <a:extLst>
              <a:ext uri="{FF2B5EF4-FFF2-40B4-BE49-F238E27FC236}">
                <a16:creationId xmlns:a16="http://schemas.microsoft.com/office/drawing/2014/main" id="{ADF5AEAE-00AD-1647-9D88-DB33064D21C2}"/>
              </a:ext>
            </a:extLst>
          </p:cNvPr>
          <p:cNvGrpSpPr/>
          <p:nvPr/>
        </p:nvGrpSpPr>
        <p:grpSpPr>
          <a:xfrm>
            <a:off x="3829093" y="8160310"/>
            <a:ext cx="2664440" cy="232856"/>
            <a:chOff x="303403" y="3821384"/>
            <a:chExt cx="1320508" cy="251712"/>
          </a:xfrm>
        </p:grpSpPr>
        <p:sp>
          <p:nvSpPr>
            <p:cNvPr id="164" name="正方形/長方形 163">
              <a:extLst>
                <a:ext uri="{FF2B5EF4-FFF2-40B4-BE49-F238E27FC236}">
                  <a16:creationId xmlns:a16="http://schemas.microsoft.com/office/drawing/2014/main" id="{567B5C77-45EA-BC47-8415-29EC13C05CAE}"/>
                </a:ext>
              </a:extLst>
            </p:cNvPr>
            <p:cNvSpPr/>
            <p:nvPr/>
          </p:nvSpPr>
          <p:spPr>
            <a:xfrm>
              <a:off x="303403" y="3826875"/>
              <a:ext cx="318948" cy="24622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65C674DC-46E4-8945-B9B3-3169AA010D80}"/>
                </a:ext>
              </a:extLst>
            </p:cNvPr>
            <p:cNvSpPr/>
            <p:nvPr/>
          </p:nvSpPr>
          <p:spPr>
            <a:xfrm>
              <a:off x="1389849" y="3826875"/>
              <a:ext cx="234062" cy="246221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4000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66" name="正方形/長方形 165">
              <a:extLst>
                <a:ext uri="{FF2B5EF4-FFF2-40B4-BE49-F238E27FC236}">
                  <a16:creationId xmlns:a16="http://schemas.microsoft.com/office/drawing/2014/main" id="{F3EAE999-B237-9146-BEE5-6902269F875B}"/>
                </a:ext>
              </a:extLst>
            </p:cNvPr>
            <p:cNvSpPr/>
            <p:nvPr/>
          </p:nvSpPr>
          <p:spPr>
            <a:xfrm>
              <a:off x="859643" y="3821384"/>
              <a:ext cx="258296" cy="24622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2000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67" name="正方形/長方形 166">
              <a:extLst>
                <a:ext uri="{FF2B5EF4-FFF2-40B4-BE49-F238E27FC236}">
                  <a16:creationId xmlns:a16="http://schemas.microsoft.com/office/drawing/2014/main" id="{449C2145-832B-C94C-9BEF-C8605C3A8AC2}"/>
                </a:ext>
              </a:extLst>
            </p:cNvPr>
            <p:cNvSpPr/>
            <p:nvPr/>
          </p:nvSpPr>
          <p:spPr>
            <a:xfrm>
              <a:off x="1129138" y="3826875"/>
              <a:ext cx="234062" cy="246221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3000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68" name="正方形/長方形 167">
              <a:extLst>
                <a:ext uri="{FF2B5EF4-FFF2-40B4-BE49-F238E27FC236}">
                  <a16:creationId xmlns:a16="http://schemas.microsoft.com/office/drawing/2014/main" id="{ACFC8F67-0B1E-694D-B523-8BC36ED05FCF}"/>
                </a:ext>
              </a:extLst>
            </p:cNvPr>
            <p:cNvSpPr/>
            <p:nvPr/>
          </p:nvSpPr>
          <p:spPr>
            <a:xfrm>
              <a:off x="591031" y="3826875"/>
              <a:ext cx="259781" cy="24622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1000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grpSp>
        <p:nvGrpSpPr>
          <p:cNvPr id="169" name="図形グループ 177">
            <a:extLst>
              <a:ext uri="{FF2B5EF4-FFF2-40B4-BE49-F238E27FC236}">
                <a16:creationId xmlns:a16="http://schemas.microsoft.com/office/drawing/2014/main" id="{EE81F39F-BE97-8D4F-B5FF-5C46A7FC7437}"/>
              </a:ext>
            </a:extLst>
          </p:cNvPr>
          <p:cNvGrpSpPr/>
          <p:nvPr/>
        </p:nvGrpSpPr>
        <p:grpSpPr>
          <a:xfrm>
            <a:off x="3702857" y="6182436"/>
            <a:ext cx="415140" cy="2091217"/>
            <a:chOff x="131725" y="2888785"/>
            <a:chExt cx="326659" cy="920407"/>
          </a:xfrm>
        </p:grpSpPr>
        <p:sp>
          <p:nvSpPr>
            <p:cNvPr id="170" name="正方形/長方形 169">
              <a:extLst>
                <a:ext uri="{FF2B5EF4-FFF2-40B4-BE49-F238E27FC236}">
                  <a16:creationId xmlns:a16="http://schemas.microsoft.com/office/drawing/2014/main" id="{E8F47150-D156-3A45-854B-0C7AAAEFA89C}"/>
                </a:ext>
              </a:extLst>
            </p:cNvPr>
            <p:cNvSpPr/>
            <p:nvPr/>
          </p:nvSpPr>
          <p:spPr>
            <a:xfrm>
              <a:off x="131725" y="2888785"/>
              <a:ext cx="326659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100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71" name="正方形/長方形 170">
              <a:extLst>
                <a:ext uri="{FF2B5EF4-FFF2-40B4-BE49-F238E27FC236}">
                  <a16:creationId xmlns:a16="http://schemas.microsoft.com/office/drawing/2014/main" id="{89A757FD-AF9D-3645-9CDC-9E3E1A063132}"/>
                </a:ext>
              </a:extLst>
            </p:cNvPr>
            <p:cNvSpPr/>
            <p:nvPr/>
          </p:nvSpPr>
          <p:spPr>
            <a:xfrm>
              <a:off x="222596" y="3698447"/>
              <a:ext cx="228292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72" name="正方形/長方形 171">
              <a:extLst>
                <a:ext uri="{FF2B5EF4-FFF2-40B4-BE49-F238E27FC236}">
                  <a16:creationId xmlns:a16="http://schemas.microsoft.com/office/drawing/2014/main" id="{C7B1E571-C0EB-8744-AFDB-90F93E946B1B}"/>
                </a:ext>
              </a:extLst>
            </p:cNvPr>
            <p:cNvSpPr/>
            <p:nvPr/>
          </p:nvSpPr>
          <p:spPr>
            <a:xfrm>
              <a:off x="178635" y="3051155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80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73" name="正方形/長方形 172">
              <a:extLst>
                <a:ext uri="{FF2B5EF4-FFF2-40B4-BE49-F238E27FC236}">
                  <a16:creationId xmlns:a16="http://schemas.microsoft.com/office/drawing/2014/main" id="{AD8BDC97-9159-E040-A834-2F3C98516280}"/>
                </a:ext>
              </a:extLst>
            </p:cNvPr>
            <p:cNvSpPr/>
            <p:nvPr/>
          </p:nvSpPr>
          <p:spPr>
            <a:xfrm>
              <a:off x="178635" y="3213525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60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74" name="正方形/長方形 173">
              <a:extLst>
                <a:ext uri="{FF2B5EF4-FFF2-40B4-BE49-F238E27FC236}">
                  <a16:creationId xmlns:a16="http://schemas.microsoft.com/office/drawing/2014/main" id="{A755DB7E-2F2A-4F41-ABED-3DA9FD5E0A95}"/>
                </a:ext>
              </a:extLst>
            </p:cNvPr>
            <p:cNvSpPr/>
            <p:nvPr/>
          </p:nvSpPr>
          <p:spPr>
            <a:xfrm>
              <a:off x="178635" y="3377068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40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54ED369C-E28D-334E-9B8D-1CDA5002491F}"/>
                </a:ext>
              </a:extLst>
            </p:cNvPr>
            <p:cNvSpPr/>
            <p:nvPr/>
          </p:nvSpPr>
          <p:spPr>
            <a:xfrm>
              <a:off x="178635" y="3539047"/>
              <a:ext cx="272253" cy="1107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altLang="ja-JP" sz="1000" b="1" dirty="0">
                  <a:latin typeface="Helvetica" charset="0"/>
                  <a:ea typeface="Helvetica" charset="0"/>
                  <a:cs typeface="Helvetica" charset="0"/>
                </a:rPr>
                <a:t>20</a:t>
              </a:r>
              <a:endParaRPr lang="ja-JP" altLang="en-US" sz="1000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sp>
        <p:nvSpPr>
          <p:cNvPr id="176" name="正方形/長方形 175">
            <a:extLst>
              <a:ext uri="{FF2B5EF4-FFF2-40B4-BE49-F238E27FC236}">
                <a16:creationId xmlns:a16="http://schemas.microsoft.com/office/drawing/2014/main" id="{8AD1EA10-1077-6B45-9964-FC082FA27C83}"/>
              </a:ext>
            </a:extLst>
          </p:cNvPr>
          <p:cNvSpPr/>
          <p:nvPr/>
        </p:nvSpPr>
        <p:spPr>
          <a:xfrm rot="16200000">
            <a:off x="2682231" y="7021856"/>
            <a:ext cx="2013120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Helvetica" charset="0"/>
                <a:ea typeface="Helvetica" charset="0"/>
                <a:cs typeface="Helvetica" charset="0"/>
              </a:rPr>
              <a:t>Disease free survival (%)</a:t>
            </a:r>
            <a:endParaRPr lang="ja-JP" altLang="en-US" sz="1200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77" name="直線コネクタ 176">
            <a:extLst>
              <a:ext uri="{FF2B5EF4-FFF2-40B4-BE49-F238E27FC236}">
                <a16:creationId xmlns:a16="http://schemas.microsoft.com/office/drawing/2014/main" id="{ACB91F3A-D737-264D-AFD7-E280241DDF3C}"/>
              </a:ext>
            </a:extLst>
          </p:cNvPr>
          <p:cNvCxnSpPr/>
          <p:nvPr/>
        </p:nvCxnSpPr>
        <p:spPr>
          <a:xfrm flipH="1">
            <a:off x="4784766" y="6822015"/>
            <a:ext cx="207006" cy="0"/>
          </a:xfrm>
          <a:prstGeom prst="line">
            <a:avLst/>
          </a:prstGeom>
          <a:ln w="25400" cmpd="sng">
            <a:solidFill>
              <a:srgbClr val="0000F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8" name="正方形/長方形 177">
            <a:extLst>
              <a:ext uri="{FF2B5EF4-FFF2-40B4-BE49-F238E27FC236}">
                <a16:creationId xmlns:a16="http://schemas.microsoft.com/office/drawing/2014/main" id="{D2A17A21-F1B3-BC40-8E02-DFE9A0915485}"/>
              </a:ext>
            </a:extLst>
          </p:cNvPr>
          <p:cNvSpPr/>
          <p:nvPr/>
        </p:nvSpPr>
        <p:spPr>
          <a:xfrm>
            <a:off x="4991771" y="6690236"/>
            <a:ext cx="1633023" cy="263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50" b="1" dirty="0">
                <a:solidFill>
                  <a:srgbClr val="000000"/>
                </a:solidFill>
                <a:latin typeface="Helvetica"/>
                <a:cs typeface="Helvetica"/>
              </a:rPr>
              <a:t>PD-L1 negative (n=31)  </a:t>
            </a:r>
            <a:endParaRPr lang="ja-JP" altLang="en-US" sz="1050" dirty="0"/>
          </a:p>
        </p:txBody>
      </p:sp>
      <p:cxnSp>
        <p:nvCxnSpPr>
          <p:cNvPr id="179" name="直線コネクタ 178">
            <a:extLst>
              <a:ext uri="{FF2B5EF4-FFF2-40B4-BE49-F238E27FC236}">
                <a16:creationId xmlns:a16="http://schemas.microsoft.com/office/drawing/2014/main" id="{6EB2C2A5-CCEC-D445-95BB-A46B21C3DCA0}"/>
              </a:ext>
            </a:extLst>
          </p:cNvPr>
          <p:cNvCxnSpPr/>
          <p:nvPr/>
        </p:nvCxnSpPr>
        <p:spPr>
          <a:xfrm flipH="1">
            <a:off x="4785957" y="7006301"/>
            <a:ext cx="207006" cy="0"/>
          </a:xfrm>
          <a:prstGeom prst="line">
            <a:avLst/>
          </a:prstGeom>
          <a:ln w="25400" cmpd="sng">
            <a:solidFill>
              <a:srgbClr val="FF000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0" name="正方形/長方形 179">
            <a:extLst>
              <a:ext uri="{FF2B5EF4-FFF2-40B4-BE49-F238E27FC236}">
                <a16:creationId xmlns:a16="http://schemas.microsoft.com/office/drawing/2014/main" id="{FEDADCB1-9E00-714D-A402-5C9AF5898745}"/>
              </a:ext>
            </a:extLst>
          </p:cNvPr>
          <p:cNvSpPr/>
          <p:nvPr/>
        </p:nvSpPr>
        <p:spPr>
          <a:xfrm>
            <a:off x="4991772" y="6879343"/>
            <a:ext cx="163302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50" b="1" dirty="0">
                <a:solidFill>
                  <a:srgbClr val="000000"/>
                </a:solidFill>
                <a:latin typeface="Helvetica"/>
                <a:cs typeface="Helvetica"/>
              </a:rPr>
              <a:t>PD-L1 positive (n=26) </a:t>
            </a:r>
            <a:endParaRPr lang="ja-JP" altLang="en-US" sz="1050" b="1" baseline="300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181" name="正方形/長方形 180">
            <a:extLst>
              <a:ext uri="{FF2B5EF4-FFF2-40B4-BE49-F238E27FC236}">
                <a16:creationId xmlns:a16="http://schemas.microsoft.com/office/drawing/2014/main" id="{FB7AB650-CE6F-0F41-928E-CD5E1234431F}"/>
              </a:ext>
            </a:extLst>
          </p:cNvPr>
          <p:cNvSpPr/>
          <p:nvPr/>
        </p:nvSpPr>
        <p:spPr>
          <a:xfrm>
            <a:off x="1529794" y="6158153"/>
            <a:ext cx="1917513" cy="43088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100" b="1" dirty="0">
                <a:latin typeface="Helvetica" charset="0"/>
                <a:ea typeface="Helvetica" charset="0"/>
                <a:cs typeface="Helvetica" charset="0"/>
              </a:rPr>
              <a:t>HR=1.03, 95% CI 0.55-1.91</a:t>
            </a:r>
          </a:p>
          <a:p>
            <a:pPr algn="ctr"/>
            <a:r>
              <a:rPr lang="en-US" altLang="ja-JP" sz="1100" b="1" i="1" dirty="0">
                <a:latin typeface="Helvetica" charset="0"/>
                <a:ea typeface="Helvetica" charset="0"/>
                <a:cs typeface="Helvetica" charset="0"/>
              </a:rPr>
              <a:t>P</a:t>
            </a:r>
            <a:r>
              <a:rPr lang="en-US" altLang="ja-JP" sz="1100" b="1" dirty="0">
                <a:latin typeface="Helvetica" charset="0"/>
                <a:ea typeface="Helvetica" charset="0"/>
                <a:cs typeface="Helvetica" charset="0"/>
              </a:rPr>
              <a:t>=0.929</a:t>
            </a:r>
            <a:endParaRPr lang="ja-JP" altLang="en-US" sz="1100" b="1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82" name="直線コネクタ 181">
            <a:extLst>
              <a:ext uri="{FF2B5EF4-FFF2-40B4-BE49-F238E27FC236}">
                <a16:creationId xmlns:a16="http://schemas.microsoft.com/office/drawing/2014/main" id="{05D43799-7D37-B140-AC06-BD43F55C3AB3}"/>
              </a:ext>
            </a:extLst>
          </p:cNvPr>
          <p:cNvCxnSpPr/>
          <p:nvPr/>
        </p:nvCxnSpPr>
        <p:spPr>
          <a:xfrm flipH="1">
            <a:off x="1765259" y="6822015"/>
            <a:ext cx="207006" cy="0"/>
          </a:xfrm>
          <a:prstGeom prst="line">
            <a:avLst/>
          </a:prstGeom>
          <a:ln w="25400" cmpd="sng">
            <a:solidFill>
              <a:srgbClr val="0000F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" name="直線コネクタ 182">
            <a:extLst>
              <a:ext uri="{FF2B5EF4-FFF2-40B4-BE49-F238E27FC236}">
                <a16:creationId xmlns:a16="http://schemas.microsoft.com/office/drawing/2014/main" id="{EEEA0606-FDBA-3B45-9BAC-AB33427FE8B6}"/>
              </a:ext>
            </a:extLst>
          </p:cNvPr>
          <p:cNvCxnSpPr/>
          <p:nvPr/>
        </p:nvCxnSpPr>
        <p:spPr>
          <a:xfrm flipH="1">
            <a:off x="1766450" y="7006301"/>
            <a:ext cx="207006" cy="0"/>
          </a:xfrm>
          <a:prstGeom prst="line">
            <a:avLst/>
          </a:prstGeom>
          <a:ln w="25400" cmpd="sng">
            <a:solidFill>
              <a:srgbClr val="FF000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" name="正方形/長方形 183">
            <a:extLst>
              <a:ext uri="{FF2B5EF4-FFF2-40B4-BE49-F238E27FC236}">
                <a16:creationId xmlns:a16="http://schemas.microsoft.com/office/drawing/2014/main" id="{E3B75666-23A8-6E4D-B09E-6FC7E9FA36A8}"/>
              </a:ext>
            </a:extLst>
          </p:cNvPr>
          <p:cNvSpPr/>
          <p:nvPr/>
        </p:nvSpPr>
        <p:spPr>
          <a:xfrm>
            <a:off x="4659331" y="6158153"/>
            <a:ext cx="1917513" cy="43088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100" b="1" dirty="0">
                <a:latin typeface="Helvetica" charset="0"/>
                <a:ea typeface="Helvetica" charset="0"/>
                <a:cs typeface="Helvetica" charset="0"/>
              </a:rPr>
              <a:t>HR=1.26, 95% CI 0.69-2.29</a:t>
            </a:r>
          </a:p>
          <a:p>
            <a:pPr algn="ctr"/>
            <a:r>
              <a:rPr lang="en-US" altLang="ja-JP" sz="1100" b="1" i="1" dirty="0">
                <a:latin typeface="Helvetica" charset="0"/>
                <a:ea typeface="Helvetica" charset="0"/>
                <a:cs typeface="Helvetica" charset="0"/>
              </a:rPr>
              <a:t>P</a:t>
            </a:r>
            <a:r>
              <a:rPr lang="en-US" altLang="ja-JP" sz="1100" b="1" dirty="0">
                <a:latin typeface="Helvetica" charset="0"/>
                <a:ea typeface="Helvetica" charset="0"/>
                <a:cs typeface="Helvetica" charset="0"/>
              </a:rPr>
              <a:t>=0.446</a:t>
            </a:r>
            <a:endParaRPr lang="ja-JP" altLang="en-US" sz="1100" b="1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BD3E443F-83CD-4413-B7A8-3F7857059236}"/>
              </a:ext>
            </a:extLst>
          </p:cNvPr>
          <p:cNvCxnSpPr/>
          <p:nvPr/>
        </p:nvCxnSpPr>
        <p:spPr>
          <a:xfrm>
            <a:off x="2771644" y="3589786"/>
            <a:ext cx="57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直線コネクタ 115">
            <a:extLst>
              <a:ext uri="{FF2B5EF4-FFF2-40B4-BE49-F238E27FC236}">
                <a16:creationId xmlns:a16="http://schemas.microsoft.com/office/drawing/2014/main" id="{A8E3FE13-81BF-422E-8E95-23E6E1286F17}"/>
              </a:ext>
            </a:extLst>
          </p:cNvPr>
          <p:cNvCxnSpPr/>
          <p:nvPr/>
        </p:nvCxnSpPr>
        <p:spPr>
          <a:xfrm>
            <a:off x="5325962" y="3582932"/>
            <a:ext cx="57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直線コネクタ 116">
            <a:extLst>
              <a:ext uri="{FF2B5EF4-FFF2-40B4-BE49-F238E27FC236}">
                <a16:creationId xmlns:a16="http://schemas.microsoft.com/office/drawing/2014/main" id="{A441E902-62A1-495C-97CD-0C73142F9105}"/>
              </a:ext>
            </a:extLst>
          </p:cNvPr>
          <p:cNvCxnSpPr/>
          <p:nvPr/>
        </p:nvCxnSpPr>
        <p:spPr>
          <a:xfrm>
            <a:off x="2771644" y="5507486"/>
            <a:ext cx="57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直線コネクタ 117">
            <a:extLst>
              <a:ext uri="{FF2B5EF4-FFF2-40B4-BE49-F238E27FC236}">
                <a16:creationId xmlns:a16="http://schemas.microsoft.com/office/drawing/2014/main" id="{2931E004-BF1D-45E7-A1BE-B81C8782C0E8}"/>
              </a:ext>
            </a:extLst>
          </p:cNvPr>
          <p:cNvCxnSpPr/>
          <p:nvPr/>
        </p:nvCxnSpPr>
        <p:spPr>
          <a:xfrm>
            <a:off x="5323422" y="5507486"/>
            <a:ext cx="57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053103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26737</TotalTime>
  <Words>233</Words>
  <Application>Microsoft Office PowerPoint</Application>
  <PresentationFormat>ユーザー設定</PresentationFormat>
  <Paragraphs>133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HG丸ｺﾞｼｯｸM-PRO</vt:lpstr>
      <vt:lpstr>Yu Gothic</vt:lpstr>
      <vt:lpstr>Arial</vt:lpstr>
      <vt:lpstr>Calibri</vt:lpstr>
      <vt:lpstr>Helvetica</vt:lpstr>
      <vt:lpstr>ホワイト</vt:lpstr>
      <vt:lpstr>PowerPoint プレゼンテーション</vt:lpstr>
      <vt:lpstr>PowerPoint プレゼンテーション</vt:lpstr>
    </vt:vector>
  </TitlesOfParts>
  <Company>北海道大学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北村 秀光</dc:creator>
  <cp:lastModifiedBy>Yujiro Toyoshima</cp:lastModifiedBy>
  <cp:revision>2967</cp:revision>
  <cp:lastPrinted>2019-03-26T13:32:01Z</cp:lastPrinted>
  <dcterms:created xsi:type="dcterms:W3CDTF">2014-08-11T14:11:40Z</dcterms:created>
  <dcterms:modified xsi:type="dcterms:W3CDTF">2019-09-17T06:25:16Z</dcterms:modified>
</cp:coreProperties>
</file>