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31" r:id="rId2"/>
    <p:sldId id="332" r:id="rId3"/>
  </p:sldIdLst>
  <p:sldSz cx="6858000" cy="1026001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2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CC3300"/>
    <a:srgbClr val="FF66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1" autoAdjust="0"/>
    <p:restoredTop sz="50000" autoAdjust="0"/>
  </p:normalViewPr>
  <p:slideViewPr>
    <p:cSldViewPr snapToGrid="0" snapToObjects="1">
      <p:cViewPr varScale="1">
        <p:scale>
          <a:sx n="51" d="100"/>
          <a:sy n="51" d="100"/>
        </p:scale>
        <p:origin x="2562" y="90"/>
      </p:cViewPr>
      <p:guideLst>
        <p:guide orient="horz" pos="3232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7E2FA-AF89-A44E-B575-D5856F5358B4}" type="datetimeFigureOut">
              <a:rPr kumimoji="1" lang="ja-JP" altLang="en-US" smtClean="0"/>
              <a:t>2019/10/16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BAC8-7150-9646-8EA3-6E8DA82B75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512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9E279-1BE0-1240-A41D-6BAE53ED7136}" type="datetimeFigureOut">
              <a:rPr kumimoji="1" lang="ja-JP" altLang="en-US" smtClean="0"/>
              <a:t>2019/10/16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97125" y="1143000"/>
            <a:ext cx="2063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8FC5F-B5E5-2340-977F-A56EB401D1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67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28FC5F-B5E5-2340-977F-A56EB401D1BA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0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187256"/>
            <a:ext cx="5829300" cy="219925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814007"/>
            <a:ext cx="4800600" cy="26220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6700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41373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48626"/>
            <a:ext cx="1157288" cy="1167076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6" y="548626"/>
            <a:ext cx="3357563" cy="1167076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8860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598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593009"/>
            <a:ext cx="5829300" cy="203775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4348633"/>
            <a:ext cx="5829300" cy="22443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456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7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2" y="3192005"/>
            <a:ext cx="2257425" cy="902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4339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96629"/>
            <a:ext cx="303014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253754"/>
            <a:ext cx="303014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1" y="2296629"/>
            <a:ext cx="3031331" cy="957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1" y="3253754"/>
            <a:ext cx="3031331" cy="59113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6693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2454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9897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408501"/>
            <a:ext cx="2256235" cy="173850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408502"/>
            <a:ext cx="3833813" cy="8756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2147004"/>
            <a:ext cx="2256235" cy="70181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27198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7182011"/>
            <a:ext cx="4114800" cy="8478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916751"/>
            <a:ext cx="4114800" cy="615600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8029887"/>
            <a:ext cx="4114800" cy="12041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389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410876"/>
            <a:ext cx="6172200" cy="17100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94005"/>
            <a:ext cx="6172200" cy="67711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CCC90-A78C-834C-ABE1-79BD607D55E6}" type="datetimeFigureOut">
              <a:rPr kumimoji="1" lang="ja-JP" altLang="en-US" smtClean="0"/>
              <a:t>2019/10/16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9509513"/>
            <a:ext cx="21717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509513"/>
            <a:ext cx="1600200" cy="54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BC4CF-363E-7A40-8DAF-C9000A285BF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4802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/>
        </p:nvGraphicFramePr>
        <p:xfrm>
          <a:off x="1352630" y="2757507"/>
          <a:ext cx="4114800" cy="3718560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Table S1.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Patient characteristics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</a:rPr>
                        <a:t>Number (%)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Median age, years (range)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66(25-88)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Male/female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68/40(63/37)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Primary tumor site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Right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33(30.6)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Left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75(69.4)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T status†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T1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6(5.5)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T2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11(10.2)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T3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68(63.0)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14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T4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23(21.3)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N status†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N0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56(51.9)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N1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30(27.8)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N2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22(20.3)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145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Histological type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145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Well-moderately differentiated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cs typeface="Helvetica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102(94.4)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097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Poorly differentiated and mucinous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6(5.6)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145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itchFamily="34" charset="0"/>
                          <a:cs typeface="Helvetica" panose="020B0604020202020204" pitchFamily="34" charset="0"/>
                        </a:rPr>
                        <a:t>†Union for International Cancer Control (UICC) TNM classification of malignant tumors, 8th edition.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311104" y="7261"/>
            <a:ext cx="44829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altLang="ja-JP" sz="1800" dirty="0"/>
              <a:t>Supplementary</a:t>
            </a:r>
            <a:r>
              <a:rPr lang="ja-JP" altLang="en-US" sz="1800" dirty="0"/>
              <a:t> </a:t>
            </a:r>
            <a:r>
              <a:rPr lang="en-US" altLang="ja-JP" sz="1800" dirty="0">
                <a:latin typeface="Helvetica"/>
                <a:cs typeface="Helvetica"/>
              </a:rPr>
              <a:t>Table S1. Toyoshima et al.</a:t>
            </a:r>
          </a:p>
        </p:txBody>
      </p:sp>
    </p:spTree>
    <p:extLst>
      <p:ext uri="{BB962C8B-B14F-4D97-AF65-F5344CB8AC3E}">
        <p14:creationId xmlns:p14="http://schemas.microsoft.com/office/powerpoint/2010/main" val="178947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/>
          <p:cNvGraphicFramePr>
            <a:graphicFrameLocks noGrp="1"/>
          </p:cNvGraphicFramePr>
          <p:nvPr/>
        </p:nvGraphicFramePr>
        <p:xfrm>
          <a:off x="326162" y="2698289"/>
          <a:ext cx="6172199" cy="4479177"/>
        </p:xfrm>
        <a:graphic>
          <a:graphicData uri="http://schemas.openxmlformats.org/drawingml/2006/table">
            <a:tbl>
              <a:tblPr/>
              <a:tblGrid>
                <a:gridCol w="54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353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42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0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01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76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40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280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40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280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8006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9003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408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2803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408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9003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8006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14796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Table S2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.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6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Analyses on DFS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96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Variable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Univariate analysis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Multivariate analysis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96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Hazard ratio</a:t>
                      </a:r>
                      <a:r>
                        <a:rPr lang="en-US" sz="9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(95% CI)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p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Hazard ratio (95% CI)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p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960"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Age, years (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≦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65 vs 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＞</a:t>
                      </a: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65)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1.372 (0.749-2.579)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0.310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Gender (male vs female)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0.603 (0.298-1.146)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0.134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FF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Primary site (right vs left)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0.695 (0.378-1.318)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0.246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Differentiation grade (well vs mod/por/muc)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1.468 (0.735-3.259)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0.303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1" i="0" u="none" strike="noStrike">
                        <a:solidFill>
                          <a:srgbClr val="FF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Pathological T stage‡ (pT1-3 vs pT4)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4.152 (2.136-7.765)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&lt;0.001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2.435 (1.192-4.863)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0.015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Pathological 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N stage‡ (pN0-1 vs pN2)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3.168 (1.642-5.876)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+mn-ea"/>
                        </a:rPr>
                        <a:t>&lt;0.001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1.849 (0.673-4.566)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0.223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Lymphatic invasion (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≦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mild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 vs 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≧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moderate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2.310 (1.040-4.616)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0.022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0.813 (0.261-2.515)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0.718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Venous invasion (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≦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mild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 vs 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≧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moderate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3.125 (1.711-5.790)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+mn-ea"/>
                        </a:rPr>
                        <a:t>&lt;0.001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2.304(1.171-4.577)</a:t>
                      </a:r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chemeClr val="bg1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0.016</a:t>
                      </a:r>
                      <a:endParaRPr lang="ja-JP" alt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CEA (normal vs high)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2.479 (1.292-5.065)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0.007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1.008 (0.438-2.332)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0.984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CA19-9 (normal vs high)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4.845 (2.525-9.105)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&lt;0.001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2.399 (1.088-5.359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0.030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IL-6 (negative vs positive)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2.368 (1.273-4.619)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0.006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1.958 (1.004-3.999)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0.049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47960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PD-L1 (negative vs positive)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1.806 (0.977-3.293)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0.051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Helvetica" panose="020B0604020202020204" pitchFamily="34" charset="0"/>
                        <a:ea typeface="ＭＳ Ｐゴシック" panose="020B0600070205080204" pitchFamily="50" charset="-128"/>
                      </a:endParaRP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796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47960">
                <a:tc gridSpan="18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" panose="020B0604020202020204" pitchFamily="34" charset="0"/>
                          <a:ea typeface="ＭＳ Ｐゴシック" panose="020B0600070205080204" pitchFamily="50" charset="-128"/>
                        </a:rPr>
                        <a:t>‡UICC TNM classification of malignant tumors, 8th edition</a:t>
                      </a:r>
                    </a:p>
                  </a:txBody>
                  <a:tcPr marL="7539" marR="7539" marT="7539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270760" y="7261"/>
            <a:ext cx="45761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2pPr>
            <a:lvl3pPr marL="11430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3pPr>
            <a:lvl4pPr marL="16002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4pPr>
            <a:lvl5pPr marL="2057400" indent="-228600"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Helvetica" charset="0"/>
                <a:ea typeface="ＭＳ Ｐゴシック" charset="0"/>
              </a:defRPr>
            </a:lvl9pPr>
          </a:lstStyle>
          <a:p>
            <a:pPr algn="r"/>
            <a:r>
              <a:rPr lang="en-US" altLang="ja-JP" sz="1800" dirty="0"/>
              <a:t>Supplementary </a:t>
            </a:r>
            <a:r>
              <a:rPr lang="en-US" altLang="ja-JP" sz="1800" dirty="0">
                <a:latin typeface="Helvetica"/>
                <a:cs typeface="Helvetica"/>
              </a:rPr>
              <a:t>Table S2. Toyoshima et al.</a:t>
            </a:r>
          </a:p>
        </p:txBody>
      </p:sp>
    </p:spTree>
    <p:extLst>
      <p:ext uri="{BB962C8B-B14F-4D97-AF65-F5344CB8AC3E}">
        <p14:creationId xmlns:p14="http://schemas.microsoft.com/office/powerpoint/2010/main" val="1051792890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26701</TotalTime>
  <Words>332</Words>
  <Application>Microsoft Office PowerPoint</Application>
  <PresentationFormat>Custom</PresentationFormat>
  <Paragraphs>132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ＭＳ Ｐゴシック</vt:lpstr>
      <vt:lpstr>Yu Gothic</vt:lpstr>
      <vt:lpstr>Arial</vt:lpstr>
      <vt:lpstr>Calibri</vt:lpstr>
      <vt:lpstr>Helvetica</vt:lpstr>
      <vt:lpstr>ホワイト</vt:lpstr>
      <vt:lpstr>PowerPoint Presentation</vt:lpstr>
      <vt:lpstr>PowerPoint Presentation</vt:lpstr>
    </vt:vector>
  </TitlesOfParts>
  <Company>北海道大学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北村 秀光</dc:creator>
  <cp:lastModifiedBy>Rubio, Brittany</cp:lastModifiedBy>
  <cp:revision>2975</cp:revision>
  <cp:lastPrinted>2019-03-26T13:32:01Z</cp:lastPrinted>
  <dcterms:created xsi:type="dcterms:W3CDTF">2014-08-11T14:11:40Z</dcterms:created>
  <dcterms:modified xsi:type="dcterms:W3CDTF">2019-10-16T17:03:00Z</dcterms:modified>
</cp:coreProperties>
</file>