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/>
    <p:restoredTop sz="94657"/>
  </p:normalViewPr>
  <p:slideViewPr>
    <p:cSldViewPr showGuides="1">
      <p:cViewPr varScale="1">
        <p:scale>
          <a:sx n="104" d="100"/>
          <a:sy n="104" d="100"/>
        </p:scale>
        <p:origin x="105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HD1:Users:t:Google%20&#12489;&#12521;&#12452;&#12502;:2016:&#23398;&#29983;:15&#21476;&#36032;:1510-11&#12459;&#12490;&#12464;&#12523;HFHS:151205OGTTGlc&#27604;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HD1:Users:t:Google%20&#12489;&#12521;&#12452;&#12502;:2016:&#23398;&#29983;:15&#21476;&#36032;:1510-11&#12459;&#12490;&#12464;&#12523;HFHS:151205OGTTGLP-1&#27604;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D1:Users:t:Google%20&#12489;&#12521;&#12452;&#12502;:2016:&#23398;&#29983;:15&#21476;&#36032;:1510-11&#12459;&#12490;&#12464;&#12523;HFHS:151205OGTTIns&#27604;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HD1:Users:t:Google%20&#12489;&#12521;&#12452;&#12502;:2016:&#23398;&#29983;:15&#21476;&#36032;:1510-11&#12459;&#12490;&#12464;&#12523;HFHS:151205OGTTGIP&#27604;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1898571428571401"/>
          <c:y val="4.2333333333333299E-2"/>
          <c:w val="0.70260952380952402"/>
          <c:h val="0.776958333333332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'151205 (0min) (3)'!$Q$5</c:f>
              <c:strCache>
                <c:ptCount val="1"/>
                <c:pt idx="0">
                  <c:v>Glc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  <a:effectLst/>
          </c:spPr>
          <c:marker>
            <c:symbol val="circle"/>
            <c:size val="6"/>
            <c:spPr>
              <a:solidFill>
                <a:schemeClr val="bg1"/>
              </a:solidFill>
              <a:ln w="12700" cmpd="sng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plus"/>
            <c:errValType val="cust"/>
            <c:noEndCap val="0"/>
            <c:plus>
              <c:numRef>
                <c:f>'151205 (0min) (3)'!$S$6:$AB$6</c:f>
                <c:numCache>
                  <c:formatCode>General</c:formatCode>
                  <c:ptCount val="10"/>
                  <c:pt idx="0">
                    <c:v>4.1314415158943696</c:v>
                  </c:pt>
                  <c:pt idx="1">
                    <c:v>6.059881911659466</c:v>
                  </c:pt>
                  <c:pt idx="2">
                    <c:v>7.1906437015674456</c:v>
                  </c:pt>
                  <c:pt idx="3">
                    <c:v>8.7478478814748399</c:v>
                  </c:pt>
                  <c:pt idx="4">
                    <c:v>6.9347013863570117</c:v>
                  </c:pt>
                  <c:pt idx="5">
                    <c:v>5.049969507137285</c:v>
                  </c:pt>
                  <c:pt idx="6">
                    <c:v>3.8695458474415041</c:v>
                  </c:pt>
                </c:numCache>
              </c:numRef>
            </c:plus>
            <c:minus>
              <c:numRef>
                <c:f>'151205 (0min) (3)'!$S$6:$AB$6</c:f>
                <c:numCache>
                  <c:formatCode>General</c:formatCode>
                  <c:ptCount val="10"/>
                  <c:pt idx="0">
                    <c:v>4.1314415158943696</c:v>
                  </c:pt>
                  <c:pt idx="1">
                    <c:v>6.059881911659466</c:v>
                  </c:pt>
                  <c:pt idx="2">
                    <c:v>7.1906437015674456</c:v>
                  </c:pt>
                  <c:pt idx="3">
                    <c:v>8.7478478814748399</c:v>
                  </c:pt>
                  <c:pt idx="4">
                    <c:v>6.9347013863570117</c:v>
                  </c:pt>
                  <c:pt idx="5">
                    <c:v>5.049969507137285</c:v>
                  </c:pt>
                  <c:pt idx="6">
                    <c:v>3.8695458474415041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(3)'!$S$5:$AB$5</c:f>
              <c:numCache>
                <c:formatCode>0.0</c:formatCode>
                <c:ptCount val="10"/>
                <c:pt idx="0">
                  <c:v>93.302982240481171</c:v>
                </c:pt>
                <c:pt idx="1">
                  <c:v>108.244354425794</c:v>
                </c:pt>
                <c:pt idx="2">
                  <c:v>170.97882808199009</c:v>
                </c:pt>
                <c:pt idx="3">
                  <c:v>165.4569456363231</c:v>
                </c:pt>
                <c:pt idx="4">
                  <c:v>164.0949117135018</c:v>
                </c:pt>
                <c:pt idx="5">
                  <c:v>148.01332517170741</c:v>
                </c:pt>
                <c:pt idx="6">
                  <c:v>128.38190432939149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901-4A02-A0F8-B175C069A8E8}"/>
            </c:ext>
          </c:extLst>
        </c:ser>
        <c:ser>
          <c:idx val="1"/>
          <c:order val="1"/>
          <c:tx>
            <c:strRef>
              <c:f>'151205 (0min) (3)'!$Q$7</c:f>
              <c:strCache>
                <c:ptCount val="1"/>
                <c:pt idx="0">
                  <c:v>Glc+Cana3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  <a:effectLst/>
          </c:spPr>
          <c:marker>
            <c:symbol val="triangle"/>
            <c:size val="6"/>
            <c:spPr>
              <a:solidFill>
                <a:schemeClr val="tx1"/>
              </a:solidFill>
              <a:ln w="12700" cmpd="sng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plus"/>
            <c:errValType val="cust"/>
            <c:noEndCap val="0"/>
            <c:plus>
              <c:numRef>
                <c:f>'151205 (0min) (3)'!$S$8:$AB$8</c:f>
                <c:numCache>
                  <c:formatCode>General</c:formatCode>
                  <c:ptCount val="10"/>
                  <c:pt idx="0">
                    <c:v>5.9724900069839499</c:v>
                  </c:pt>
                  <c:pt idx="1">
                    <c:v>5.2987664626426421</c:v>
                  </c:pt>
                  <c:pt idx="2">
                    <c:v>10.5861194454508</c:v>
                  </c:pt>
                  <c:pt idx="3">
                    <c:v>4.9045141925872384</c:v>
                  </c:pt>
                  <c:pt idx="4">
                    <c:v>7.5159131999582067</c:v>
                  </c:pt>
                  <c:pt idx="5">
                    <c:v>7.420996463775011</c:v>
                  </c:pt>
                  <c:pt idx="6">
                    <c:v>6.9540989652654606</c:v>
                  </c:pt>
                </c:numCache>
              </c:numRef>
            </c:plus>
            <c:minus>
              <c:numRef>
                <c:f>'151205 (0min) (3)'!$S$8:$AB$8</c:f>
                <c:numCache>
                  <c:formatCode>General</c:formatCode>
                  <c:ptCount val="10"/>
                  <c:pt idx="0">
                    <c:v>5.9724900069839499</c:v>
                  </c:pt>
                  <c:pt idx="1">
                    <c:v>5.2987664626426421</c:v>
                  </c:pt>
                  <c:pt idx="2">
                    <c:v>10.5861194454508</c:v>
                  </c:pt>
                  <c:pt idx="3">
                    <c:v>4.9045141925872384</c:v>
                  </c:pt>
                  <c:pt idx="4">
                    <c:v>7.5159131999582067</c:v>
                  </c:pt>
                  <c:pt idx="5">
                    <c:v>7.420996463775011</c:v>
                  </c:pt>
                  <c:pt idx="6">
                    <c:v>6.9540989652654606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(3)'!$S$7:$AB$7</c:f>
              <c:numCache>
                <c:formatCode>0.0</c:formatCode>
                <c:ptCount val="10"/>
                <c:pt idx="0">
                  <c:v>95.39838512618536</c:v>
                </c:pt>
                <c:pt idx="1">
                  <c:v>108.6089080008115</c:v>
                </c:pt>
                <c:pt idx="2">
                  <c:v>161.0834946459421</c:v>
                </c:pt>
                <c:pt idx="3">
                  <c:v>168.2523010075833</c:v>
                </c:pt>
                <c:pt idx="4">
                  <c:v>169.14956785696921</c:v>
                </c:pt>
                <c:pt idx="5">
                  <c:v>146.60799162629419</c:v>
                </c:pt>
                <c:pt idx="6">
                  <c:v>134.5717214868852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901-4A02-A0F8-B175C069A8E8}"/>
            </c:ext>
          </c:extLst>
        </c:ser>
        <c:ser>
          <c:idx val="2"/>
          <c:order val="2"/>
          <c:tx>
            <c:strRef>
              <c:f>'151205 (0min) (3)'!$Q$9</c:f>
              <c:strCache>
                <c:ptCount val="1"/>
                <c:pt idx="0">
                  <c:v>Glc+Cana10</c:v>
                </c:pt>
              </c:strCache>
            </c:strRef>
          </c:tx>
          <c:spPr>
            <a:ln w="19050" cmpd="sng">
              <a:solidFill>
                <a:srgbClr val="000000"/>
              </a:solidFill>
            </a:ln>
            <a:effectLst/>
          </c:spPr>
          <c:marker>
            <c:symbol val="circle"/>
            <c:size val="6"/>
            <c:spPr>
              <a:solidFill>
                <a:schemeClr val="tx1"/>
              </a:solidFill>
              <a:ln w="12700" cmpd="sng">
                <a:solidFill>
                  <a:srgbClr val="000000"/>
                </a:solidFill>
              </a:ln>
              <a:effectLst/>
            </c:spPr>
          </c:marker>
          <c:errBars>
            <c:errDir val="y"/>
            <c:errBarType val="minus"/>
            <c:errValType val="cust"/>
            <c:noEndCap val="0"/>
            <c:plus>
              <c:numRef>
                <c:f>'151205 (0min) (3)'!$S$10:$AB$10</c:f>
                <c:numCache>
                  <c:formatCode>General</c:formatCode>
                  <c:ptCount val="10"/>
                  <c:pt idx="0">
                    <c:v>4.1222774766847259</c:v>
                  </c:pt>
                  <c:pt idx="1">
                    <c:v>4.2243103477176209</c:v>
                  </c:pt>
                  <c:pt idx="2">
                    <c:v>6.117883085657164</c:v>
                  </c:pt>
                  <c:pt idx="3">
                    <c:v>7.9775890352668988</c:v>
                  </c:pt>
                  <c:pt idx="4">
                    <c:v>8.0674838694340796</c:v>
                  </c:pt>
                  <c:pt idx="5">
                    <c:v>5.5798495783489281</c:v>
                  </c:pt>
                  <c:pt idx="6">
                    <c:v>3.7942515650987931</c:v>
                  </c:pt>
                </c:numCache>
              </c:numRef>
            </c:plus>
            <c:minus>
              <c:numRef>
                <c:f>'151205 (0min) (3)'!$S$10:$AB$10</c:f>
                <c:numCache>
                  <c:formatCode>General</c:formatCode>
                  <c:ptCount val="10"/>
                  <c:pt idx="0">
                    <c:v>4.1222774766847259</c:v>
                  </c:pt>
                  <c:pt idx="1">
                    <c:v>4.2243103477176209</c:v>
                  </c:pt>
                  <c:pt idx="2">
                    <c:v>6.117883085657164</c:v>
                  </c:pt>
                  <c:pt idx="3">
                    <c:v>7.9775890352668988</c:v>
                  </c:pt>
                  <c:pt idx="4">
                    <c:v>8.0674838694340796</c:v>
                  </c:pt>
                  <c:pt idx="5">
                    <c:v>5.5798495783489281</c:v>
                  </c:pt>
                  <c:pt idx="6">
                    <c:v>3.7942515650987931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(3)'!$S$9:$AB$9</c:f>
              <c:numCache>
                <c:formatCode>0.0</c:formatCode>
                <c:ptCount val="10"/>
                <c:pt idx="0">
                  <c:v>88.661610752895839</c:v>
                </c:pt>
                <c:pt idx="1">
                  <c:v>106.9258019833289</c:v>
                </c:pt>
                <c:pt idx="2">
                  <c:v>147.91569999922291</c:v>
                </c:pt>
                <c:pt idx="3">
                  <c:v>151.37956879414671</c:v>
                </c:pt>
                <c:pt idx="4">
                  <c:v>152.99293347796569</c:v>
                </c:pt>
                <c:pt idx="5">
                  <c:v>142.43076480314051</c:v>
                </c:pt>
                <c:pt idx="6">
                  <c:v>130.9153521106787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901-4A02-A0F8-B175C069A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1861216"/>
        <c:axId val="2104470112"/>
      </c:scatterChart>
      <c:valAx>
        <c:axId val="2131861216"/>
        <c:scaling>
          <c:orientation val="minMax"/>
          <c:max val="12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(min)</a:t>
                </a:r>
                <a:endParaRPr lang="ja-JP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12700" cmpd="sng">
            <a:solidFill>
              <a:srgbClr val="000000"/>
            </a:solidFill>
          </a:ln>
        </c:spPr>
        <c:crossAx val="2104470112"/>
        <c:crosses val="autoZero"/>
        <c:crossBetween val="midCat"/>
        <c:majorUnit val="30"/>
      </c:valAx>
      <c:valAx>
        <c:axId val="2104470112"/>
        <c:scaling>
          <c:orientation val="minMax"/>
          <c:max val="180"/>
          <c:min val="6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Glucose (mg/dL)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2.4663194444444398E-3"/>
              <c:y val="0.212310069444444"/>
            </c:manualLayout>
          </c:layout>
          <c:overlay val="0"/>
        </c:title>
        <c:numFmt formatCode="#,##0_ 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2131861216"/>
        <c:crossesAt val="-30"/>
        <c:crossBetween val="midCat"/>
      </c:valAx>
      <c:spPr>
        <a:noFill/>
        <a:effectLst/>
      </c:spPr>
    </c:plotArea>
    <c:legend>
      <c:legendPos val="r"/>
      <c:layout>
        <c:manualLayout>
          <c:xMode val="edge"/>
          <c:yMode val="edge"/>
          <c:x val="0.44693849206349201"/>
          <c:y val="0.55374404761904805"/>
          <c:w val="0.45730753968254001"/>
          <c:h val="0.20117698412698401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9882698412698399"/>
          <c:y val="4.2333333333333299E-2"/>
          <c:w val="0.72276825396825395"/>
          <c:h val="0.776958333333332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'151205 (0min) (3)'!$Q$5</c:f>
              <c:strCache>
                <c:ptCount val="1"/>
                <c:pt idx="0">
                  <c:v>Glc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  <a:effectLst/>
          </c:spPr>
          <c:marker>
            <c:symbol val="circle"/>
            <c:size val="6"/>
            <c:spPr>
              <a:solidFill>
                <a:schemeClr val="bg1"/>
              </a:solidFill>
              <a:ln w="12700" cmpd="sng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FD1-4DC8-B175-FEF2721A612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D1-4DC8-B175-FEF2721A612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FD1-4DC8-B175-FEF2721A612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FD1-4DC8-B175-FEF2721A612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FD1-4DC8-B175-FEF2721A6127}"/>
                </c:ext>
              </c:extLst>
            </c:dLbl>
            <c:dLbl>
              <c:idx val="5"/>
              <c:layout>
                <c:manualLayout>
                  <c:x val="-6.5547222222222298E-2"/>
                  <c:y val="5.7956349206349199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/>
                      <a:t>+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FD1-4DC8-B175-FEF2721A612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altLang="ja-JP"/>
                      <a:t>+</a:t>
                    </a:r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DFD1-4DC8-B175-FEF2721A6127}"/>
                </c:ext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Dir val="y"/>
            <c:errBarType val="minus"/>
            <c:errValType val="cust"/>
            <c:noEndCap val="0"/>
            <c:plus>
              <c:numRef>
                <c:f>'151205 (0min) (3)'!$S$6:$AB$6</c:f>
                <c:numCache>
                  <c:formatCode>General</c:formatCode>
                  <c:ptCount val="10"/>
                  <c:pt idx="0">
                    <c:v>2.6215998474314799</c:v>
                  </c:pt>
                  <c:pt idx="1">
                    <c:v>2.7168315982494309</c:v>
                  </c:pt>
                  <c:pt idx="2">
                    <c:v>2.6897255689445112</c:v>
                  </c:pt>
                  <c:pt idx="3">
                    <c:v>3.2934682820758558</c:v>
                  </c:pt>
                  <c:pt idx="4">
                    <c:v>1.6342585420652</c:v>
                  </c:pt>
                  <c:pt idx="5">
                    <c:v>1.186880436534095</c:v>
                  </c:pt>
                  <c:pt idx="6">
                    <c:v>0.85422118400343305</c:v>
                  </c:pt>
                </c:numCache>
              </c:numRef>
            </c:plus>
            <c:minus>
              <c:numRef>
                <c:f>'151205 (0min) (3)'!$S$6:$AB$6</c:f>
                <c:numCache>
                  <c:formatCode>General</c:formatCode>
                  <c:ptCount val="10"/>
                  <c:pt idx="0">
                    <c:v>2.6215998474314799</c:v>
                  </c:pt>
                  <c:pt idx="1">
                    <c:v>2.7168315982494309</c:v>
                  </c:pt>
                  <c:pt idx="2">
                    <c:v>2.6897255689445112</c:v>
                  </c:pt>
                  <c:pt idx="3">
                    <c:v>3.2934682820758558</c:v>
                  </c:pt>
                  <c:pt idx="4">
                    <c:v>1.6342585420652</c:v>
                  </c:pt>
                  <c:pt idx="5">
                    <c:v>1.186880436534095</c:v>
                  </c:pt>
                  <c:pt idx="6">
                    <c:v>0.85422118400343305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(3)'!$S$5:$AB$5</c:f>
              <c:numCache>
                <c:formatCode>0.0</c:formatCode>
                <c:ptCount val="10"/>
                <c:pt idx="0">
                  <c:v>16.901929094846679</c:v>
                </c:pt>
                <c:pt idx="1">
                  <c:v>16.507242559488709</c:v>
                </c:pt>
                <c:pt idx="2">
                  <c:v>21.43247438617259</c:v>
                </c:pt>
                <c:pt idx="3">
                  <c:v>20.15353851597634</c:v>
                </c:pt>
                <c:pt idx="4">
                  <c:v>9.4467952862031055</c:v>
                </c:pt>
                <c:pt idx="5">
                  <c:v>6.1556113278485256</c:v>
                </c:pt>
                <c:pt idx="6">
                  <c:v>7.9592215813919296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DFD1-4DC8-B175-FEF2721A6127}"/>
            </c:ext>
          </c:extLst>
        </c:ser>
        <c:ser>
          <c:idx val="1"/>
          <c:order val="1"/>
          <c:tx>
            <c:strRef>
              <c:f>'151205 (0min) (3)'!$Q$7</c:f>
              <c:strCache>
                <c:ptCount val="1"/>
                <c:pt idx="0">
                  <c:v>Glc+Cana3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  <a:effectLst/>
          </c:spPr>
          <c:marker>
            <c:symbol val="triangle"/>
            <c:size val="6"/>
            <c:spPr>
              <a:solidFill>
                <a:schemeClr val="tx1"/>
              </a:solidFill>
              <a:ln w="12700" cmpd="sng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plus"/>
            <c:errValType val="cust"/>
            <c:noEndCap val="0"/>
            <c:plus>
              <c:numRef>
                <c:f>'151205 (0min) (3)'!$S$8:$AB$8</c:f>
                <c:numCache>
                  <c:formatCode>General</c:formatCode>
                  <c:ptCount val="10"/>
                  <c:pt idx="0">
                    <c:v>3.538839383820727</c:v>
                  </c:pt>
                  <c:pt idx="1">
                    <c:v>3.4731132054416021</c:v>
                  </c:pt>
                  <c:pt idx="2">
                    <c:v>2.413062188427614</c:v>
                  </c:pt>
                  <c:pt idx="3">
                    <c:v>1.9507926780359051</c:v>
                  </c:pt>
                  <c:pt idx="4">
                    <c:v>2.7932950192538422</c:v>
                  </c:pt>
                  <c:pt idx="5">
                    <c:v>2.6018383556146518</c:v>
                  </c:pt>
                  <c:pt idx="6">
                    <c:v>2.225196979765669</c:v>
                  </c:pt>
                </c:numCache>
              </c:numRef>
            </c:plus>
            <c:minus>
              <c:numRef>
                <c:f>'151205 (0min) (3)'!$S$8:$AB$8</c:f>
                <c:numCache>
                  <c:formatCode>General</c:formatCode>
                  <c:ptCount val="10"/>
                  <c:pt idx="0">
                    <c:v>3.538839383820727</c:v>
                  </c:pt>
                  <c:pt idx="1">
                    <c:v>3.4731132054416021</c:v>
                  </c:pt>
                  <c:pt idx="2">
                    <c:v>2.413062188427614</c:v>
                  </c:pt>
                  <c:pt idx="3">
                    <c:v>1.9507926780359051</c:v>
                  </c:pt>
                  <c:pt idx="4">
                    <c:v>2.7932950192538422</c:v>
                  </c:pt>
                  <c:pt idx="5">
                    <c:v>2.6018383556146518</c:v>
                  </c:pt>
                  <c:pt idx="6">
                    <c:v>2.225196979765669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(3)'!$S$7:$AB$7</c:f>
              <c:numCache>
                <c:formatCode>0.0</c:formatCode>
                <c:ptCount val="10"/>
                <c:pt idx="0">
                  <c:v>15.02730464304665</c:v>
                </c:pt>
                <c:pt idx="1">
                  <c:v>15.1932319412841</c:v>
                </c:pt>
                <c:pt idx="2">
                  <c:v>23.5515000038809</c:v>
                </c:pt>
                <c:pt idx="3">
                  <c:v>17.611440784709352</c:v>
                </c:pt>
                <c:pt idx="4">
                  <c:v>12.70403080504718</c:v>
                </c:pt>
                <c:pt idx="5">
                  <c:v>12.02208108359115</c:v>
                </c:pt>
                <c:pt idx="6">
                  <c:v>11.646340099189951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FD1-4DC8-B175-FEF2721A6127}"/>
            </c:ext>
          </c:extLst>
        </c:ser>
        <c:ser>
          <c:idx val="2"/>
          <c:order val="2"/>
          <c:tx>
            <c:strRef>
              <c:f>'151205 (0min) (3)'!$Q$9</c:f>
              <c:strCache>
                <c:ptCount val="1"/>
                <c:pt idx="0">
                  <c:v>Glc+Cana10</c:v>
                </c:pt>
              </c:strCache>
            </c:strRef>
          </c:tx>
          <c:spPr>
            <a:ln w="19050" cmpd="sng">
              <a:solidFill>
                <a:srgbClr val="000000"/>
              </a:solidFill>
            </a:ln>
            <a:effectLst/>
          </c:spPr>
          <c:marker>
            <c:symbol val="circle"/>
            <c:size val="6"/>
            <c:spPr>
              <a:solidFill>
                <a:schemeClr val="tx1"/>
              </a:solidFill>
              <a:ln w="12700" cmpd="sng">
                <a:solidFill>
                  <a:srgbClr val="000000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FD1-4DC8-B175-FEF2721A612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FD1-4DC8-B175-FEF2721A6127}"/>
                </c:ext>
              </c:extLst>
            </c:dLbl>
            <c:dLbl>
              <c:idx val="2"/>
              <c:layout>
                <c:manualLayout>
                  <c:x val="-0.11090436507936501"/>
                  <c:y val="-2.2678571428571399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/>
                      <a:t>+</a:t>
                    </a:r>
                    <a:endParaRPr lang="en-US" altLang="ja-JP" sz="140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DFD1-4DC8-B175-FEF2721A612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FD1-4DC8-B175-FEF2721A612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FD1-4DC8-B175-FEF2721A6127}"/>
                </c:ext>
              </c:extLst>
            </c:dLbl>
            <c:dLbl>
              <c:idx val="5"/>
              <c:layout>
                <c:manualLayout>
                  <c:x val="-7.0555555555555496E-2"/>
                  <c:y val="-0.115912698412698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+mn-lt"/>
                      </a:defRPr>
                    </a:pPr>
                    <a:r>
                      <a:rPr lang="en-US" altLang="ja-JP" sz="1400">
                        <a:latin typeface="+mn-lt"/>
                      </a:rPr>
                      <a:t>*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DFD1-4DC8-B175-FEF2721A6127}"/>
                </c:ext>
              </c:extLst>
            </c:dLbl>
            <c:dLbl>
              <c:idx val="6"/>
              <c:layout>
                <c:manualLayout>
                  <c:x val="-2.0158730158730199E-2"/>
                  <c:y val="-0.100793650793651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+mn-lt"/>
                      </a:defRPr>
                    </a:pPr>
                    <a:r>
                      <a:rPr lang="en-US" altLang="ja-JP" sz="1400">
                        <a:latin typeface="+mn-lt"/>
                      </a:rPr>
                      <a:t>*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DFD1-4DC8-B175-FEF2721A6127}"/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Dir val="y"/>
            <c:errBarType val="plus"/>
            <c:errValType val="cust"/>
            <c:noEndCap val="0"/>
            <c:plus>
              <c:numRef>
                <c:f>'151205 (0min) (3)'!$S$10:$AB$10</c:f>
                <c:numCache>
                  <c:formatCode>General</c:formatCode>
                  <c:ptCount val="10"/>
                  <c:pt idx="0">
                    <c:v>3.0143234086730901</c:v>
                  </c:pt>
                  <c:pt idx="1">
                    <c:v>2.102247580848601</c:v>
                  </c:pt>
                  <c:pt idx="2">
                    <c:v>2.95476877118496</c:v>
                  </c:pt>
                  <c:pt idx="3">
                    <c:v>3.3389343919697732</c:v>
                  </c:pt>
                  <c:pt idx="4">
                    <c:v>3.7425434131597322</c:v>
                  </c:pt>
                  <c:pt idx="5">
                    <c:v>3.0652645815317978</c:v>
                  </c:pt>
                  <c:pt idx="6">
                    <c:v>2.9398573912103041</c:v>
                  </c:pt>
                </c:numCache>
              </c:numRef>
            </c:plus>
            <c:minus>
              <c:numRef>
                <c:f>'151205 (0min) (3)'!$S$10:$AB$10</c:f>
                <c:numCache>
                  <c:formatCode>General</c:formatCode>
                  <c:ptCount val="10"/>
                  <c:pt idx="0">
                    <c:v>3.0143234086730901</c:v>
                  </c:pt>
                  <c:pt idx="1">
                    <c:v>2.102247580848601</c:v>
                  </c:pt>
                  <c:pt idx="2">
                    <c:v>2.95476877118496</c:v>
                  </c:pt>
                  <c:pt idx="3">
                    <c:v>3.3389343919697732</c:v>
                  </c:pt>
                  <c:pt idx="4">
                    <c:v>3.7425434131597322</c:v>
                  </c:pt>
                  <c:pt idx="5">
                    <c:v>3.0652645815317978</c:v>
                  </c:pt>
                  <c:pt idx="6">
                    <c:v>2.9398573912103041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(3)'!$S$9:$AB$9</c:f>
              <c:numCache>
                <c:formatCode>0.0</c:formatCode>
                <c:ptCount val="10"/>
                <c:pt idx="0">
                  <c:v>16.216661425940799</c:v>
                </c:pt>
                <c:pt idx="1">
                  <c:v>14.043188184770941</c:v>
                </c:pt>
                <c:pt idx="2">
                  <c:v>27.357240476021719</c:v>
                </c:pt>
                <c:pt idx="3">
                  <c:v>19.025842057506939</c:v>
                </c:pt>
                <c:pt idx="4">
                  <c:v>16.356561382818661</c:v>
                </c:pt>
                <c:pt idx="5">
                  <c:v>14.77671774115324</c:v>
                </c:pt>
                <c:pt idx="6">
                  <c:v>15.89351525788658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DFD1-4DC8-B175-FEF2721A61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4396016"/>
        <c:axId val="2104401376"/>
      </c:scatterChart>
      <c:valAx>
        <c:axId val="2104396016"/>
        <c:scaling>
          <c:orientation val="minMax"/>
          <c:max val="12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(min)</a:t>
                </a:r>
                <a:endParaRPr lang="ja-JP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12700" cmpd="sng">
            <a:solidFill>
              <a:srgbClr val="000000"/>
            </a:solidFill>
          </a:ln>
        </c:spPr>
        <c:crossAx val="2104401376"/>
        <c:crosses val="autoZero"/>
        <c:crossBetween val="midCat"/>
        <c:majorUnit val="30"/>
      </c:valAx>
      <c:valAx>
        <c:axId val="2104401376"/>
        <c:scaling>
          <c:orientation val="minMax"/>
          <c:max val="35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Total GLP-1 (pM)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2.4663194444444398E-3"/>
              <c:y val="0.212310069444444"/>
            </c:manualLayout>
          </c:layout>
          <c:overlay val="0"/>
        </c:title>
        <c:numFmt formatCode="#,##0_ 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2104396016"/>
        <c:crossesAt val="-30"/>
        <c:crossBetween val="midCat"/>
        <c:majorUnit val="10"/>
      </c:valAx>
      <c:spPr>
        <a:noFill/>
        <a:effectLst/>
      </c:spPr>
    </c:plotArea>
    <c:legend>
      <c:legendPos val="r"/>
      <c:layout>
        <c:manualLayout>
          <c:xMode val="edge"/>
          <c:yMode val="edge"/>
          <c:x val="0.48725595238095198"/>
          <c:y val="4.4186507936507897E-3"/>
          <c:w val="0.50770436507936501"/>
          <c:h val="0.1658992063492059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>
          <a:latin typeface="Arial"/>
          <a:cs typeface="Arial"/>
        </a:defRPr>
      </a:pPr>
      <a:endParaRPr lang="ja-JP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1394603174603199"/>
          <c:y val="4.2333333333333299E-2"/>
          <c:w val="0.70764920634920603"/>
          <c:h val="0.776958333333332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'151205 (0min) (3)'!$Q$5</c:f>
              <c:strCache>
                <c:ptCount val="1"/>
                <c:pt idx="0">
                  <c:v>Glc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  <a:effectLst/>
          </c:spPr>
          <c:marker>
            <c:symbol val="circle"/>
            <c:size val="6"/>
            <c:spPr>
              <a:solidFill>
                <a:schemeClr val="bg1"/>
              </a:solidFill>
              <a:ln w="12700" cmpd="sng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plus"/>
            <c:errValType val="cust"/>
            <c:noEndCap val="0"/>
            <c:plus>
              <c:numRef>
                <c:f>'151205 (0min) (3)'!$S$6:$AB$6</c:f>
                <c:numCache>
                  <c:formatCode>General</c:formatCode>
                  <c:ptCount val="10"/>
                  <c:pt idx="0">
                    <c:v>4.6287163424865697E-2</c:v>
                  </c:pt>
                  <c:pt idx="1">
                    <c:v>3.2542254397874303E-2</c:v>
                  </c:pt>
                  <c:pt idx="2">
                    <c:v>0.17216013285144799</c:v>
                  </c:pt>
                  <c:pt idx="3">
                    <c:v>0.13326415326567201</c:v>
                  </c:pt>
                  <c:pt idx="4">
                    <c:v>9.2950602818722597E-2</c:v>
                  </c:pt>
                  <c:pt idx="5">
                    <c:v>5.5052590879925201E-2</c:v>
                  </c:pt>
                  <c:pt idx="6">
                    <c:v>5.1253662016533801E-2</c:v>
                  </c:pt>
                </c:numCache>
              </c:numRef>
            </c:plus>
            <c:minus>
              <c:numRef>
                <c:f>'151205 (0min) (3)'!$S$6:$AB$6</c:f>
                <c:numCache>
                  <c:formatCode>General</c:formatCode>
                  <c:ptCount val="10"/>
                  <c:pt idx="0">
                    <c:v>4.6287163424865697E-2</c:v>
                  </c:pt>
                  <c:pt idx="1">
                    <c:v>3.2542254397874303E-2</c:v>
                  </c:pt>
                  <c:pt idx="2">
                    <c:v>0.17216013285144799</c:v>
                  </c:pt>
                  <c:pt idx="3">
                    <c:v>0.13326415326567201</c:v>
                  </c:pt>
                  <c:pt idx="4">
                    <c:v>9.2950602818722597E-2</c:v>
                  </c:pt>
                  <c:pt idx="5">
                    <c:v>5.5052590879925201E-2</c:v>
                  </c:pt>
                  <c:pt idx="6">
                    <c:v>5.1253662016533801E-2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(3)'!$S$5:$AB$5</c:f>
              <c:numCache>
                <c:formatCode>0.0</c:formatCode>
                <c:ptCount val="10"/>
                <c:pt idx="0">
                  <c:v>0.277616178777083</c:v>
                </c:pt>
                <c:pt idx="1">
                  <c:v>0.21858313623042699</c:v>
                </c:pt>
                <c:pt idx="2">
                  <c:v>1.2519647878449129</c:v>
                </c:pt>
                <c:pt idx="3">
                  <c:v>1.2412846840541301</c:v>
                </c:pt>
                <c:pt idx="4">
                  <c:v>0.72952381278676104</c:v>
                </c:pt>
                <c:pt idx="5">
                  <c:v>0.46277242036621402</c:v>
                </c:pt>
                <c:pt idx="6">
                  <c:v>0.38267788608283299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D95-4F6C-9D3A-B7D998E426D4}"/>
            </c:ext>
          </c:extLst>
        </c:ser>
        <c:ser>
          <c:idx val="1"/>
          <c:order val="1"/>
          <c:tx>
            <c:strRef>
              <c:f>'151205 (0min) (3)'!$Q$7</c:f>
              <c:strCache>
                <c:ptCount val="1"/>
                <c:pt idx="0">
                  <c:v>Glc+Cana3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  <a:effectLst/>
          </c:spPr>
          <c:marker>
            <c:symbol val="triangle"/>
            <c:size val="6"/>
            <c:spPr>
              <a:solidFill>
                <a:schemeClr val="tx1"/>
              </a:solidFill>
              <a:ln w="12700" cmpd="sng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plus"/>
            <c:errValType val="cust"/>
            <c:noEndCap val="0"/>
            <c:plus>
              <c:numRef>
                <c:f>'151205 (0min) (3)'!$S$8:$AB$8</c:f>
                <c:numCache>
                  <c:formatCode>General</c:formatCode>
                  <c:ptCount val="10"/>
                  <c:pt idx="0">
                    <c:v>2.4385046671198101E-2</c:v>
                  </c:pt>
                  <c:pt idx="1">
                    <c:v>7.3965131241161497E-2</c:v>
                  </c:pt>
                  <c:pt idx="2">
                    <c:v>0.12442244798395</c:v>
                  </c:pt>
                  <c:pt idx="3">
                    <c:v>0.140762778436644</c:v>
                  </c:pt>
                  <c:pt idx="4">
                    <c:v>0.109363635739955</c:v>
                  </c:pt>
                  <c:pt idx="5">
                    <c:v>5.3198423116333597E-2</c:v>
                  </c:pt>
                  <c:pt idx="6">
                    <c:v>2.8042317625595201E-2</c:v>
                  </c:pt>
                </c:numCache>
              </c:numRef>
            </c:plus>
            <c:minus>
              <c:numRef>
                <c:f>'151205 (0min) (3)'!$S$8:$AB$8</c:f>
                <c:numCache>
                  <c:formatCode>General</c:formatCode>
                  <c:ptCount val="10"/>
                  <c:pt idx="0">
                    <c:v>2.4385046671198101E-2</c:v>
                  </c:pt>
                  <c:pt idx="1">
                    <c:v>7.3965131241161497E-2</c:v>
                  </c:pt>
                  <c:pt idx="2">
                    <c:v>0.12442244798395</c:v>
                  </c:pt>
                  <c:pt idx="3">
                    <c:v>0.140762778436644</c:v>
                  </c:pt>
                  <c:pt idx="4">
                    <c:v>0.109363635739955</c:v>
                  </c:pt>
                  <c:pt idx="5">
                    <c:v>5.3198423116333597E-2</c:v>
                  </c:pt>
                  <c:pt idx="6">
                    <c:v>2.8042317625595201E-2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(3)'!$S$7:$AB$7</c:f>
              <c:numCache>
                <c:formatCode>0.0</c:formatCode>
                <c:ptCount val="10"/>
                <c:pt idx="0">
                  <c:v>0.17636934398566101</c:v>
                </c:pt>
                <c:pt idx="1">
                  <c:v>0.28780259395170898</c:v>
                </c:pt>
                <c:pt idx="2">
                  <c:v>1.0623655646721879</c:v>
                </c:pt>
                <c:pt idx="3">
                  <c:v>0.91242675636803094</c:v>
                </c:pt>
                <c:pt idx="4">
                  <c:v>0.81972859841370105</c:v>
                </c:pt>
                <c:pt idx="5">
                  <c:v>0.55593818157424302</c:v>
                </c:pt>
                <c:pt idx="6">
                  <c:v>0.27679256147801801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D95-4F6C-9D3A-B7D998E426D4}"/>
            </c:ext>
          </c:extLst>
        </c:ser>
        <c:ser>
          <c:idx val="2"/>
          <c:order val="2"/>
          <c:tx>
            <c:strRef>
              <c:f>'151205 (0min) (3)'!$Q$9</c:f>
              <c:strCache>
                <c:ptCount val="1"/>
                <c:pt idx="0">
                  <c:v>Glc+Cana10</c:v>
                </c:pt>
              </c:strCache>
            </c:strRef>
          </c:tx>
          <c:spPr>
            <a:ln w="19050" cmpd="sng">
              <a:solidFill>
                <a:sysClr val="windowText" lastClr="000000"/>
              </a:solidFill>
            </a:ln>
            <a:effectLst/>
          </c:spPr>
          <c:marker>
            <c:symbol val="circle"/>
            <c:size val="6"/>
            <c:spPr>
              <a:solidFill>
                <a:schemeClr val="tx1"/>
              </a:solidFill>
              <a:ln w="12700" cmpd="sng">
                <a:solidFill>
                  <a:sysClr val="windowText" lastClr="000000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7.05559523809524E-2"/>
                  <c:y val="9.0714285714285706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sz="1400">
                        <a:latin typeface="+mn-lt"/>
                      </a:rPr>
                      <a:t>*</a:t>
                    </a:r>
                    <a:endParaRPr lang="en-US" altLang="ja-JP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D95-4F6C-9D3A-B7D998E426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+mn-lt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Dir val="y"/>
            <c:errBarType val="minus"/>
            <c:errValType val="cust"/>
            <c:noEndCap val="0"/>
            <c:plus>
              <c:numRef>
                <c:f>'151205 (0min) (3)'!$S$10:$AB$10</c:f>
                <c:numCache>
                  <c:formatCode>General</c:formatCode>
                  <c:ptCount val="10"/>
                  <c:pt idx="0">
                    <c:v>2.30902964520096E-2</c:v>
                  </c:pt>
                  <c:pt idx="1">
                    <c:v>3.4493841814830298E-2</c:v>
                  </c:pt>
                  <c:pt idx="2">
                    <c:v>0.15541349553390801</c:v>
                  </c:pt>
                  <c:pt idx="3">
                    <c:v>8.9168176229058704E-2</c:v>
                  </c:pt>
                  <c:pt idx="4">
                    <c:v>8.8519036739547502E-2</c:v>
                  </c:pt>
                  <c:pt idx="5">
                    <c:v>6.3797019685944006E-2</c:v>
                  </c:pt>
                  <c:pt idx="6">
                    <c:v>3.7254865591662398E-2</c:v>
                  </c:pt>
                </c:numCache>
              </c:numRef>
            </c:plus>
            <c:minus>
              <c:numRef>
                <c:f>'151205 (0min) (3)'!$S$10:$AB$10</c:f>
                <c:numCache>
                  <c:formatCode>General</c:formatCode>
                  <c:ptCount val="10"/>
                  <c:pt idx="0">
                    <c:v>2.30902964520096E-2</c:v>
                  </c:pt>
                  <c:pt idx="1">
                    <c:v>3.4493841814830298E-2</c:v>
                  </c:pt>
                  <c:pt idx="2">
                    <c:v>0.15541349553390801</c:v>
                  </c:pt>
                  <c:pt idx="3">
                    <c:v>8.9168176229058704E-2</c:v>
                  </c:pt>
                  <c:pt idx="4">
                    <c:v>8.8519036739547502E-2</c:v>
                  </c:pt>
                  <c:pt idx="5">
                    <c:v>6.3797019685944006E-2</c:v>
                  </c:pt>
                  <c:pt idx="6">
                    <c:v>3.7254865591662398E-2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(3)'!$S$9:$AB$9</c:f>
              <c:numCache>
                <c:formatCode>0.0</c:formatCode>
                <c:ptCount val="10"/>
                <c:pt idx="0">
                  <c:v>0.15694630751504299</c:v>
                </c:pt>
                <c:pt idx="1">
                  <c:v>0.20185767059316501</c:v>
                </c:pt>
                <c:pt idx="2">
                  <c:v>0.90777911734635097</c:v>
                </c:pt>
                <c:pt idx="3">
                  <c:v>0.55703288971683895</c:v>
                </c:pt>
                <c:pt idx="4">
                  <c:v>0.63237528055561898</c:v>
                </c:pt>
                <c:pt idx="5">
                  <c:v>0.51796623445420498</c:v>
                </c:pt>
                <c:pt idx="6">
                  <c:v>0.33656164335558503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7D95-4F6C-9D3A-B7D998E42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5434800"/>
        <c:axId val="2104834640"/>
      </c:scatterChart>
      <c:valAx>
        <c:axId val="2105434800"/>
        <c:scaling>
          <c:orientation val="minMax"/>
          <c:max val="12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(min)</a:t>
                </a:r>
                <a:endParaRPr lang="ja-JP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12700" cmpd="sng">
            <a:solidFill>
              <a:srgbClr val="000000"/>
            </a:solidFill>
          </a:ln>
        </c:spPr>
        <c:crossAx val="2104834640"/>
        <c:crosses val="autoZero"/>
        <c:crossBetween val="midCat"/>
        <c:majorUnit val="30"/>
      </c:valAx>
      <c:valAx>
        <c:axId val="21048346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Insulin (nM)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2.4663194444444398E-3"/>
              <c:y val="0.212310069444444"/>
            </c:manualLayout>
          </c:layout>
          <c:overlay val="0"/>
        </c:title>
        <c:numFmt formatCode="#,##0.0_ 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2105434800"/>
        <c:crossesAt val="-30"/>
        <c:crossBetween val="midCat"/>
      </c:valAx>
      <c:spPr>
        <a:noFill/>
        <a:effectLst/>
      </c:spPr>
    </c:plotArea>
    <c:legend>
      <c:legendPos val="r"/>
      <c:layout>
        <c:manualLayout>
          <c:xMode val="edge"/>
          <c:yMode val="edge"/>
          <c:x val="0.48725595238095198"/>
          <c:y val="4.4186507936507897E-3"/>
          <c:w val="0.50770436507936501"/>
          <c:h val="0.1658992063492059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1394603174603199"/>
          <c:y val="4.2333333333333299E-2"/>
          <c:w val="0.70764920634920603"/>
          <c:h val="0.776958333333332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'151205 (0min) (3)'!$Q$5</c:f>
              <c:strCache>
                <c:ptCount val="1"/>
                <c:pt idx="0">
                  <c:v>Glc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  <a:effectLst/>
          </c:spPr>
          <c:marker>
            <c:symbol val="circle"/>
            <c:size val="6"/>
            <c:spPr>
              <a:solidFill>
                <a:schemeClr val="bg1"/>
              </a:solidFill>
              <a:ln w="12700" cmpd="sng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plus"/>
            <c:errValType val="cust"/>
            <c:noEndCap val="0"/>
            <c:plus>
              <c:numRef>
                <c:f>'151205 (0min) (3)'!$S$6:$AB$6</c:f>
                <c:numCache>
                  <c:formatCode>General</c:formatCode>
                  <c:ptCount val="10"/>
                  <c:pt idx="0">
                    <c:v>1.317435449674871</c:v>
                  </c:pt>
                  <c:pt idx="1">
                    <c:v>3.0019085870417039</c:v>
                  </c:pt>
                  <c:pt idx="2">
                    <c:v>8.8705956309612493</c:v>
                  </c:pt>
                  <c:pt idx="3">
                    <c:v>15.132171500889619</c:v>
                  </c:pt>
                  <c:pt idx="4">
                    <c:v>9.9341065477729575</c:v>
                  </c:pt>
                  <c:pt idx="5">
                    <c:v>8.632453048045523</c:v>
                  </c:pt>
                  <c:pt idx="6">
                    <c:v>3.773432427973002</c:v>
                  </c:pt>
                </c:numCache>
              </c:numRef>
            </c:plus>
            <c:minus>
              <c:numRef>
                <c:f>'151205 (0min) (3)'!$S$6:$AB$6</c:f>
                <c:numCache>
                  <c:formatCode>General</c:formatCode>
                  <c:ptCount val="10"/>
                  <c:pt idx="0">
                    <c:v>1.317435449674871</c:v>
                  </c:pt>
                  <c:pt idx="1">
                    <c:v>3.0019085870417039</c:v>
                  </c:pt>
                  <c:pt idx="2">
                    <c:v>8.8705956309612493</c:v>
                  </c:pt>
                  <c:pt idx="3">
                    <c:v>15.132171500889619</c:v>
                  </c:pt>
                  <c:pt idx="4">
                    <c:v>9.9341065477729575</c:v>
                  </c:pt>
                  <c:pt idx="5">
                    <c:v>8.632453048045523</c:v>
                  </c:pt>
                  <c:pt idx="6">
                    <c:v>3.773432427973002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(3)'!$S$5:$AB$5</c:f>
              <c:numCache>
                <c:formatCode>0.0</c:formatCode>
                <c:ptCount val="10"/>
                <c:pt idx="0">
                  <c:v>16.2248476130213</c:v>
                </c:pt>
                <c:pt idx="1">
                  <c:v>13.720651438456811</c:v>
                </c:pt>
                <c:pt idx="2">
                  <c:v>104.0074257114226</c:v>
                </c:pt>
                <c:pt idx="3">
                  <c:v>135.18668441556511</c:v>
                </c:pt>
                <c:pt idx="4">
                  <c:v>104.2866928728041</c:v>
                </c:pt>
                <c:pt idx="5">
                  <c:v>52.247633386625168</c:v>
                </c:pt>
                <c:pt idx="6">
                  <c:v>26.613955782401359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92F-45E0-8A7C-11E1B02E6752}"/>
            </c:ext>
          </c:extLst>
        </c:ser>
        <c:ser>
          <c:idx val="1"/>
          <c:order val="1"/>
          <c:tx>
            <c:strRef>
              <c:f>'151205 (0min) (3)'!$Q$7</c:f>
              <c:strCache>
                <c:ptCount val="1"/>
                <c:pt idx="0">
                  <c:v>Glc+Cana3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  <a:effectLst/>
          </c:spPr>
          <c:marker>
            <c:symbol val="triangle"/>
            <c:size val="6"/>
            <c:spPr>
              <a:solidFill>
                <a:schemeClr val="tx1"/>
              </a:solidFill>
              <a:ln w="12700" cmpd="sng">
                <a:solidFill>
                  <a:schemeClr val="tx1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9.5753968253968202E-2"/>
                  <c:y val="-3.0238492063492099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92F-45E0-8A7C-11E1B02E6752}"/>
                </c:ext>
              </c:extLst>
            </c:dLbl>
            <c:dLbl>
              <c:idx val="5"/>
              <c:layout>
                <c:manualLayout>
                  <c:x val="-7.5595238095238201E-2"/>
                  <c:y val="-6.0476190476190503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sz="1400">
                        <a:latin typeface="+mn-lt"/>
                      </a:rPr>
                      <a:t>*</a:t>
                    </a:r>
                    <a:endParaRPr lang="en-US" altLang="ja-JP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92F-45E0-8A7C-11E1B02E67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+mn-lt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Dir val="y"/>
            <c:errBarType val="plus"/>
            <c:errValType val="cust"/>
            <c:noEndCap val="0"/>
            <c:plus>
              <c:numRef>
                <c:f>'151205 (0min) (3)'!$S$8:$AB$8</c:f>
                <c:numCache>
                  <c:formatCode>General</c:formatCode>
                  <c:ptCount val="10"/>
                  <c:pt idx="0">
                    <c:v>1.0921894103666421</c:v>
                  </c:pt>
                  <c:pt idx="1">
                    <c:v>2.821418994199973</c:v>
                  </c:pt>
                  <c:pt idx="2">
                    <c:v>7.4769810800316501</c:v>
                  </c:pt>
                  <c:pt idx="3">
                    <c:v>13.328909092496451</c:v>
                  </c:pt>
                  <c:pt idx="4">
                    <c:v>12.7546726373076</c:v>
                  </c:pt>
                  <c:pt idx="5">
                    <c:v>7.9535266457058684</c:v>
                  </c:pt>
                  <c:pt idx="6">
                    <c:v>4.3513985987971902</c:v>
                  </c:pt>
                </c:numCache>
              </c:numRef>
            </c:plus>
            <c:minus>
              <c:numRef>
                <c:f>'151205 (0min) (3)'!$S$8:$AB$8</c:f>
                <c:numCache>
                  <c:formatCode>General</c:formatCode>
                  <c:ptCount val="10"/>
                  <c:pt idx="0">
                    <c:v>1.0921894103666421</c:v>
                  </c:pt>
                  <c:pt idx="1">
                    <c:v>2.821418994199973</c:v>
                  </c:pt>
                  <c:pt idx="2">
                    <c:v>7.4769810800316501</c:v>
                  </c:pt>
                  <c:pt idx="3">
                    <c:v>13.328909092496451</c:v>
                  </c:pt>
                  <c:pt idx="4">
                    <c:v>12.7546726373076</c:v>
                  </c:pt>
                  <c:pt idx="5">
                    <c:v>7.9535266457058684</c:v>
                  </c:pt>
                  <c:pt idx="6">
                    <c:v>4.3513985987971902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(3)'!$S$7:$AB$7</c:f>
              <c:numCache>
                <c:formatCode>0.0</c:formatCode>
                <c:ptCount val="10"/>
                <c:pt idx="0">
                  <c:v>20.390524201001629</c:v>
                </c:pt>
                <c:pt idx="1">
                  <c:v>25.727795606966851</c:v>
                </c:pt>
                <c:pt idx="2">
                  <c:v>110.634919529942</c:v>
                </c:pt>
                <c:pt idx="3">
                  <c:v>124.1894602283072</c:v>
                </c:pt>
                <c:pt idx="4">
                  <c:v>113.60083797076921</c:v>
                </c:pt>
                <c:pt idx="5">
                  <c:v>90.496793412364482</c:v>
                </c:pt>
                <c:pt idx="6">
                  <c:v>45.513799083252742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92F-45E0-8A7C-11E1B02E6752}"/>
            </c:ext>
          </c:extLst>
        </c:ser>
        <c:ser>
          <c:idx val="2"/>
          <c:order val="2"/>
          <c:tx>
            <c:strRef>
              <c:f>'151205 (0min) (3)'!$Q$9</c:f>
              <c:strCache>
                <c:ptCount val="1"/>
                <c:pt idx="0">
                  <c:v>Glc+Cana10</c:v>
                </c:pt>
              </c:strCache>
            </c:strRef>
          </c:tx>
          <c:spPr>
            <a:ln w="19050" cmpd="sng">
              <a:solidFill>
                <a:srgbClr val="000000"/>
              </a:solidFill>
            </a:ln>
            <a:effectLst/>
          </c:spPr>
          <c:marker>
            <c:symbol val="circle"/>
            <c:size val="6"/>
            <c:spPr>
              <a:solidFill>
                <a:schemeClr val="tx1"/>
              </a:solidFill>
              <a:ln w="12700" cmpd="sng">
                <a:solidFill>
                  <a:srgbClr val="000000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2F-45E0-8A7C-11E1B02E675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92F-45E0-8A7C-11E1B02E675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92F-45E0-8A7C-11E1B02E6752}"/>
                </c:ext>
              </c:extLst>
            </c:dLbl>
            <c:dLbl>
              <c:idx val="3"/>
              <c:layout>
                <c:manualLayout>
                  <c:x val="-7.0651984126984105E-2"/>
                  <c:y val="-4.7876984126984101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sz="1400">
                        <a:latin typeface="+mn-lt"/>
                      </a:rPr>
                      <a:t>*</a:t>
                    </a:r>
                    <a:endParaRPr lang="en-US" altLang="ja-JP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92F-45E0-8A7C-11E1B02E675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92F-45E0-8A7C-11E1B02E6752}"/>
                </c:ext>
              </c:extLst>
            </c:dLbl>
            <c:dLbl>
              <c:idx val="5"/>
              <c:layout>
                <c:manualLayout>
                  <c:x val="-9.2783730158730093E-2"/>
                  <c:y val="2.9734126984127002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/>
                      <a:t>*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D92F-45E0-8A7C-11E1B02E6752}"/>
                </c:ext>
              </c:extLst>
            </c:dLbl>
            <c:dLbl>
              <c:idx val="6"/>
              <c:layout>
                <c:manualLayout>
                  <c:x val="-6.8228968253968195E-2"/>
                  <c:y val="-4.7876984126984101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sz="1400">
                        <a:latin typeface="+mn-lt"/>
                      </a:rPr>
                      <a:t>*</a:t>
                    </a:r>
                    <a:endParaRPr lang="en-US" altLang="ja-JP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D92F-45E0-8A7C-11E1B02E67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+mn-lt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Dir val="y"/>
            <c:errBarType val="minus"/>
            <c:errValType val="cust"/>
            <c:noEndCap val="0"/>
            <c:plus>
              <c:numRef>
                <c:f>'151205 (0min) (3)'!$S$10:$AB$10</c:f>
                <c:numCache>
                  <c:formatCode>General</c:formatCode>
                  <c:ptCount val="10"/>
                  <c:pt idx="0">
                    <c:v>1.7935707845243121</c:v>
                  </c:pt>
                  <c:pt idx="1">
                    <c:v>3.1928838700982101</c:v>
                  </c:pt>
                  <c:pt idx="2">
                    <c:v>8.6170719161809473</c:v>
                  </c:pt>
                  <c:pt idx="3">
                    <c:v>4.7992196007006402</c:v>
                  </c:pt>
                  <c:pt idx="4">
                    <c:v>9.7110390629311549</c:v>
                  </c:pt>
                  <c:pt idx="5">
                    <c:v>6.938426810279867</c:v>
                  </c:pt>
                  <c:pt idx="6">
                    <c:v>8.0878797428635423</c:v>
                  </c:pt>
                </c:numCache>
              </c:numRef>
            </c:plus>
            <c:minus>
              <c:numRef>
                <c:f>'151205 (0min) (3)'!$S$10:$AB$10</c:f>
                <c:numCache>
                  <c:formatCode>General</c:formatCode>
                  <c:ptCount val="10"/>
                  <c:pt idx="0">
                    <c:v>1.7935707845243121</c:v>
                  </c:pt>
                  <c:pt idx="1">
                    <c:v>3.1928838700982101</c:v>
                  </c:pt>
                  <c:pt idx="2">
                    <c:v>8.6170719161809473</c:v>
                  </c:pt>
                  <c:pt idx="3">
                    <c:v>4.7992196007006402</c:v>
                  </c:pt>
                  <c:pt idx="4">
                    <c:v>9.7110390629311549</c:v>
                  </c:pt>
                  <c:pt idx="5">
                    <c:v>6.938426810279867</c:v>
                  </c:pt>
                  <c:pt idx="6">
                    <c:v>8.0878797428635423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xVal>
            <c:numRef>
              <c:f>'151205 (0min) (3)'!$S$4:$AB$4</c:f>
              <c:numCache>
                <c:formatCode>General</c:formatCode>
                <c:ptCount val="10"/>
                <c:pt idx="0">
                  <c:v>-15</c:v>
                </c:pt>
                <c:pt idx="1">
                  <c:v>0</c:v>
                </c:pt>
                <c:pt idx="2">
                  <c:v>15</c:v>
                </c:pt>
                <c:pt idx="3">
                  <c:v>30</c:v>
                </c:pt>
                <c:pt idx="4">
                  <c:v>60</c:v>
                </c:pt>
                <c:pt idx="5">
                  <c:v>90</c:v>
                </c:pt>
                <c:pt idx="6">
                  <c:v>120</c:v>
                </c:pt>
                <c:pt idx="7">
                  <c:v>210</c:v>
                </c:pt>
                <c:pt idx="8">
                  <c:v>240</c:v>
                </c:pt>
                <c:pt idx="9">
                  <c:v>0</c:v>
                </c:pt>
              </c:numCache>
            </c:numRef>
          </c:xVal>
          <c:yVal>
            <c:numRef>
              <c:f>'151205 (0min) (3)'!$S$9:$AB$9</c:f>
              <c:numCache>
                <c:formatCode>0.0</c:formatCode>
                <c:ptCount val="10"/>
                <c:pt idx="0">
                  <c:v>12.805678934409951</c:v>
                </c:pt>
                <c:pt idx="1">
                  <c:v>19.151274767199709</c:v>
                </c:pt>
                <c:pt idx="2">
                  <c:v>76.816761666878705</c:v>
                </c:pt>
                <c:pt idx="3">
                  <c:v>67.225550027670849</c:v>
                </c:pt>
                <c:pt idx="4">
                  <c:v>98.749042067498749</c:v>
                </c:pt>
                <c:pt idx="5">
                  <c:v>84.681727948899379</c:v>
                </c:pt>
                <c:pt idx="6">
                  <c:v>76.3934446859692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D92F-45E0-8A7C-11E1B02E67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4110768"/>
        <c:axId val="2104116112"/>
      </c:scatterChart>
      <c:valAx>
        <c:axId val="2104110768"/>
        <c:scaling>
          <c:orientation val="minMax"/>
          <c:max val="12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(min)</a:t>
                </a:r>
                <a:endParaRPr lang="ja-JP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12700" cmpd="sng">
            <a:solidFill>
              <a:srgbClr val="000000"/>
            </a:solidFill>
          </a:ln>
        </c:spPr>
        <c:crossAx val="2104116112"/>
        <c:crosses val="autoZero"/>
        <c:crossBetween val="midCat"/>
        <c:majorUnit val="30"/>
      </c:valAx>
      <c:valAx>
        <c:axId val="21041161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Total GIP(pM)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2.4663194444444398E-3"/>
              <c:y val="0.212310069444444"/>
            </c:manualLayout>
          </c:layout>
          <c:overlay val="0"/>
        </c:title>
        <c:numFmt formatCode="#,##0_ 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2104110768"/>
        <c:crossesAt val="-30"/>
        <c:crossBetween val="midCat"/>
        <c:majorUnit val="50"/>
      </c:valAx>
      <c:spPr>
        <a:noFill/>
        <a:effectLst/>
      </c:spPr>
    </c:plotArea>
    <c:legend>
      <c:legendPos val="r"/>
      <c:layout>
        <c:manualLayout>
          <c:xMode val="edge"/>
          <c:yMode val="edge"/>
          <c:x val="0.50237500000000002"/>
          <c:y val="4.4186507936507897E-3"/>
          <c:w val="0.49258531746031697"/>
          <c:h val="0.19613730158730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0.22175</cdr:x>
      <cdr:y>0</cdr:y>
    </cdr:from>
    <cdr:to>
      <cdr:x>0.50523</cdr:x>
      <cdr:y>0.10751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558800" y="0"/>
          <a:ext cx="714369" cy="2709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lIns="0" tIns="0" rIns="0" bIns="0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kumimoji="1" lang="en-US" altLang="ja-JP" sz="1400">
              <a:latin typeface="+mn-lt"/>
              <a:cs typeface="Arial"/>
            </a:rPr>
            <a:t>*</a:t>
          </a:r>
          <a:r>
            <a:rPr kumimoji="1" lang="en-US" altLang="ja-JP" sz="1000">
              <a:latin typeface="Arial"/>
              <a:cs typeface="Arial"/>
            </a:rPr>
            <a:t>:</a:t>
          </a:r>
          <a:r>
            <a:rPr kumimoji="1" lang="en-US" altLang="ja-JP" sz="1000" baseline="0">
              <a:latin typeface="Arial"/>
              <a:cs typeface="Arial"/>
            </a:rPr>
            <a:t> </a:t>
          </a:r>
          <a:r>
            <a:rPr kumimoji="1" lang="en-US" altLang="ja-JP" sz="1000">
              <a:latin typeface="Arial"/>
              <a:cs typeface="Arial"/>
            </a:rPr>
            <a:t>vs Glc</a:t>
          </a:r>
        </a:p>
        <a:p xmlns:a="http://schemas.openxmlformats.org/drawingml/2006/main">
          <a:pPr algn="l"/>
          <a:r>
            <a:rPr kumimoji="1" lang="en-US" altLang="ja-JP" sz="1000">
              <a:latin typeface="Arial"/>
              <a:cs typeface="Arial"/>
            </a:rPr>
            <a:t>+: vs 0 min</a:t>
          </a:r>
          <a:endParaRPr kumimoji="1" lang="ja-JP" altLang="en-US" sz="1000">
            <a:latin typeface="Arial"/>
            <a:cs typeface="Arial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C068E-3C50-44C6-B9C5-69D3A228796B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F6AA-E9F6-4C60-88B4-7318E69A58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801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67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97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80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225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41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62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61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196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642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45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88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3FA3-3A40-4859-8B42-53FAE225BE76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67535-32DB-4749-8A8D-451658C761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40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" y="0"/>
            <a:ext cx="3033203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Arial"/>
                <a:cs typeface="Arial"/>
              </a:rPr>
              <a:t>Supplementary figure 1</a:t>
            </a:r>
            <a:endParaRPr kumimoji="1" lang="ja-JP" altLang="en-US" sz="2000" b="1" dirty="0">
              <a:latin typeface="Arial"/>
              <a:cs typeface="Arial"/>
            </a:endParaRPr>
          </a:p>
        </p:txBody>
      </p:sp>
      <p:graphicFrame>
        <p:nvGraphicFramePr>
          <p:cNvPr id="27" name="グラフ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57415"/>
              </p:ext>
            </p:extLst>
          </p:nvPr>
        </p:nvGraphicFramePr>
        <p:xfrm>
          <a:off x="4803" y="1339850"/>
          <a:ext cx="2326154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9" name="グラフ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60771"/>
              </p:ext>
            </p:extLst>
          </p:nvPr>
        </p:nvGraphicFramePr>
        <p:xfrm>
          <a:off x="4546832" y="1339850"/>
          <a:ext cx="2326154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グラフ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780891"/>
              </p:ext>
            </p:extLst>
          </p:nvPr>
        </p:nvGraphicFramePr>
        <p:xfrm>
          <a:off x="2275817" y="1339850"/>
          <a:ext cx="2326154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グラフ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065114"/>
              </p:ext>
            </p:extLst>
          </p:nvPr>
        </p:nvGraphicFramePr>
        <p:xfrm>
          <a:off x="6817846" y="1339850"/>
          <a:ext cx="2326154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4" name="テキスト ボックス 33"/>
          <p:cNvSpPr txBox="1"/>
          <p:nvPr/>
        </p:nvSpPr>
        <p:spPr>
          <a:xfrm>
            <a:off x="-1056" y="1032709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Arial"/>
                <a:cs typeface="Arial"/>
              </a:rPr>
              <a:t>A</a:t>
            </a:r>
            <a:endParaRPr kumimoji="1" lang="ja-JP" altLang="en-US" sz="1400" b="1" dirty="0">
              <a:latin typeface="Arial"/>
              <a:cs typeface="Arial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234331" y="1032709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Arial"/>
                <a:cs typeface="Arial"/>
              </a:rPr>
              <a:t>B</a:t>
            </a:r>
            <a:endParaRPr kumimoji="1" lang="ja-JP" altLang="en-US" sz="1400" b="1" dirty="0">
              <a:latin typeface="Arial"/>
              <a:cs typeface="Arial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495313" y="1032709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Arial"/>
                <a:cs typeface="Arial"/>
              </a:rPr>
              <a:t>C</a:t>
            </a:r>
            <a:endParaRPr kumimoji="1" lang="ja-JP" altLang="en-US" sz="1400" b="1" dirty="0">
              <a:latin typeface="Arial"/>
              <a:cs typeface="Arial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733716" y="1032709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Arial"/>
                <a:cs typeface="Arial"/>
              </a:rPr>
              <a:t>D</a:t>
            </a:r>
            <a:endParaRPr kumimoji="1" lang="ja-JP" altLang="en-US" sz="14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0899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61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田辺三菱製薬株式会社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 sasaki</dc:creator>
  <cp:lastModifiedBy>石森 久美</cp:lastModifiedBy>
  <cp:revision>9</cp:revision>
  <dcterms:created xsi:type="dcterms:W3CDTF">2017-03-07T01:32:33Z</dcterms:created>
  <dcterms:modified xsi:type="dcterms:W3CDTF">2022-05-09T06:44:47Z</dcterms:modified>
</cp:coreProperties>
</file>