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8" r:id="rId3"/>
    <p:sldId id="269" r:id="rId4"/>
    <p:sldId id="273" r:id="rId5"/>
    <p:sldId id="266" r:id="rId6"/>
    <p:sldId id="274" r:id="rId7"/>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251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655181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290291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608513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3426573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47223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3787444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1096503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4117169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1989911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1535355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A5BEF5C-C2CF-46C7-AC47-F548FC87238D}" type="datetimeFigureOut">
              <a:rPr kumimoji="1" lang="ja-JP" altLang="en-US" smtClean="0"/>
              <a:t>2021/10/5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908273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A5BEF5C-C2CF-46C7-AC47-F548FC87238D}" type="datetimeFigureOut">
              <a:rPr kumimoji="1" lang="ja-JP" altLang="en-US" smtClean="0"/>
              <a:t>2021/10/5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427EE5D-B3FD-4FB2-BCBF-06BDD18B47BE}" type="slidenum">
              <a:rPr kumimoji="1" lang="ja-JP" altLang="en-US" smtClean="0"/>
              <a:t>‹#›</a:t>
            </a:fld>
            <a:endParaRPr kumimoji="1" lang="ja-JP" altLang="en-US"/>
          </a:p>
        </p:txBody>
      </p:sp>
    </p:spTree>
    <p:extLst>
      <p:ext uri="{BB962C8B-B14F-4D97-AF65-F5344CB8AC3E}">
        <p14:creationId xmlns:p14="http://schemas.microsoft.com/office/powerpoint/2010/main" val="2886969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31C4EC8-9DEE-4A57-BDBF-4B66A41F5DB9}"/>
              </a:ext>
            </a:extLst>
          </p:cNvPr>
          <p:cNvSpPr txBox="1"/>
          <p:nvPr/>
        </p:nvSpPr>
        <p:spPr>
          <a:xfrm>
            <a:off x="28557" y="38553"/>
            <a:ext cx="2010679" cy="338554"/>
          </a:xfrm>
          <a:prstGeom prst="rect">
            <a:avLst/>
          </a:prstGeom>
          <a:noFill/>
        </p:spPr>
        <p:txBody>
          <a:bodyPr wrap="none" rtlCol="0">
            <a:spAutoFit/>
          </a:bodyPr>
          <a:lstStyle/>
          <a:p>
            <a:r>
              <a:rPr kumimoji="1" lang="en-US" altLang="ja-JP" sz="1600" b="1" dirty="0"/>
              <a:t>supplementary Fig. 1 </a:t>
            </a:r>
            <a:endParaRPr kumimoji="1" lang="ja-JP" altLang="en-US" sz="1600" b="1" dirty="0"/>
          </a:p>
        </p:txBody>
      </p:sp>
      <p:sp>
        <p:nvSpPr>
          <p:cNvPr id="17" name="テキスト ボックス 16">
            <a:extLst>
              <a:ext uri="{FF2B5EF4-FFF2-40B4-BE49-F238E27FC236}">
                <a16:creationId xmlns:a16="http://schemas.microsoft.com/office/drawing/2014/main" id="{CF6F25E6-9446-4BFA-9885-C89DD84FB813}"/>
              </a:ext>
            </a:extLst>
          </p:cNvPr>
          <p:cNvSpPr txBox="1"/>
          <p:nvPr/>
        </p:nvSpPr>
        <p:spPr>
          <a:xfrm>
            <a:off x="1081787" y="2978744"/>
            <a:ext cx="4694426" cy="2204386"/>
          </a:xfrm>
          <a:prstGeom prst="rect">
            <a:avLst/>
          </a:prstGeom>
          <a:noFill/>
        </p:spPr>
        <p:txBody>
          <a:bodyPr wrap="square" rtlCol="0">
            <a:spAutoFit/>
          </a:bodyPr>
          <a:lstStyle/>
          <a:p>
            <a:pPr>
              <a:lnSpc>
                <a:spcPct val="200000"/>
              </a:lnSpc>
            </a:pPr>
            <a:r>
              <a:rPr kumimoji="1" lang="en-US" altLang="ja-JP" sz="1000" dirty="0">
                <a:latin typeface="Arial" panose="020B0604020202020204" pitchFamily="34" charset="0"/>
                <a:cs typeface="Arial" panose="020B0604020202020204" pitchFamily="34" charset="0"/>
              </a:rPr>
              <a:t>Supplementary Fig. 1. The effect of pretreatment of rotenone on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S-induced increases in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endParaRPr kumimoji="1" lang="en-US" altLang="ja-JP" sz="1000" dirty="0">
              <a:latin typeface="Arial" panose="020B0604020202020204" pitchFamily="34" charset="0"/>
              <a:cs typeface="Arial" panose="020B0604020202020204" pitchFamily="34" charset="0"/>
            </a:endParaRPr>
          </a:p>
          <a:p>
            <a:pPr>
              <a:lnSpc>
                <a:spcPct val="200000"/>
              </a:lnSpc>
            </a:pPr>
            <a:r>
              <a:rPr kumimoji="1" lang="en-US" altLang="ja-JP" sz="1000" dirty="0">
                <a:latin typeface="Arial" panose="020B0604020202020204" pitchFamily="34" charset="0"/>
                <a:cs typeface="Arial" panose="020B0604020202020204" pitchFamily="34" charset="0"/>
              </a:rPr>
              <a:t>Representative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response to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(150 μM) in the absence and presence of rotenone (Rot, 10 μM). Rotenone was added to cells 10 min before application of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Peak amplitudes and AUC of the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increase by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are shown on the right. n = 58−89 cells from three cultures. Data are presented as means ± S.E.M. **</a:t>
            </a:r>
            <a:r>
              <a:rPr kumimoji="1" lang="en-US" altLang="ja-JP" sz="1000" i="1" dirty="0">
                <a:latin typeface="Arial" panose="020B0604020202020204" pitchFamily="34" charset="0"/>
                <a:cs typeface="Arial" panose="020B0604020202020204" pitchFamily="34" charset="0"/>
              </a:rPr>
              <a:t>P</a:t>
            </a:r>
            <a:r>
              <a:rPr kumimoji="1" lang="en-US" altLang="ja-JP" sz="1000" dirty="0">
                <a:latin typeface="Arial" panose="020B0604020202020204" pitchFamily="34" charset="0"/>
                <a:cs typeface="Arial" panose="020B0604020202020204" pitchFamily="34" charset="0"/>
              </a:rPr>
              <a:t> &lt; 0.01 by unpaired Student’s t-test.</a:t>
            </a:r>
            <a:endParaRPr kumimoji="1" lang="ja-JP" altLang="en-US" sz="1000" dirty="0">
              <a:latin typeface="Arial" panose="020B0604020202020204" pitchFamily="34" charset="0"/>
              <a:cs typeface="Arial" panose="020B0604020202020204" pitchFamily="34" charset="0"/>
            </a:endParaRPr>
          </a:p>
        </p:txBody>
      </p:sp>
      <p:pic>
        <p:nvPicPr>
          <p:cNvPr id="5" name="図 4">
            <a:extLst>
              <a:ext uri="{FF2B5EF4-FFF2-40B4-BE49-F238E27FC236}">
                <a16:creationId xmlns:a16="http://schemas.microsoft.com/office/drawing/2014/main" id="{65F15803-E184-4F7E-872B-7538133653AE}"/>
              </a:ext>
            </a:extLst>
          </p:cNvPr>
          <p:cNvPicPr>
            <a:picLocks noChangeAspect="1"/>
          </p:cNvPicPr>
          <p:nvPr/>
        </p:nvPicPr>
        <p:blipFill>
          <a:blip r:embed="rId2"/>
          <a:stretch>
            <a:fillRect/>
          </a:stretch>
        </p:blipFill>
        <p:spPr>
          <a:xfrm>
            <a:off x="1249332" y="918117"/>
            <a:ext cx="3950550" cy="2060627"/>
          </a:xfrm>
          <a:prstGeom prst="rect">
            <a:avLst/>
          </a:prstGeom>
        </p:spPr>
      </p:pic>
    </p:spTree>
    <p:extLst>
      <p:ext uri="{BB962C8B-B14F-4D97-AF65-F5344CB8AC3E}">
        <p14:creationId xmlns:p14="http://schemas.microsoft.com/office/powerpoint/2010/main" val="87775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31C4EC8-9DEE-4A57-BDBF-4B66A41F5DB9}"/>
              </a:ext>
            </a:extLst>
          </p:cNvPr>
          <p:cNvSpPr txBox="1"/>
          <p:nvPr/>
        </p:nvSpPr>
        <p:spPr>
          <a:xfrm>
            <a:off x="28557" y="38553"/>
            <a:ext cx="2010679" cy="338554"/>
          </a:xfrm>
          <a:prstGeom prst="rect">
            <a:avLst/>
          </a:prstGeom>
          <a:noFill/>
        </p:spPr>
        <p:txBody>
          <a:bodyPr wrap="none" rtlCol="0">
            <a:spAutoFit/>
          </a:bodyPr>
          <a:lstStyle/>
          <a:p>
            <a:r>
              <a:rPr kumimoji="1" lang="en-US" altLang="ja-JP" sz="1600" b="1" dirty="0"/>
              <a:t>supplementary Fig. 2 </a:t>
            </a:r>
            <a:endParaRPr kumimoji="1" lang="ja-JP" altLang="en-US" sz="1600" b="1" dirty="0"/>
          </a:p>
        </p:txBody>
      </p:sp>
      <p:sp>
        <p:nvSpPr>
          <p:cNvPr id="17" name="テキスト ボックス 16">
            <a:extLst>
              <a:ext uri="{FF2B5EF4-FFF2-40B4-BE49-F238E27FC236}">
                <a16:creationId xmlns:a16="http://schemas.microsoft.com/office/drawing/2014/main" id="{CF6F25E6-9446-4BFA-9885-C89DD84FB813}"/>
              </a:ext>
            </a:extLst>
          </p:cNvPr>
          <p:cNvSpPr txBox="1"/>
          <p:nvPr/>
        </p:nvSpPr>
        <p:spPr>
          <a:xfrm>
            <a:off x="1081787" y="2855138"/>
            <a:ext cx="4694426" cy="1896609"/>
          </a:xfrm>
          <a:prstGeom prst="rect">
            <a:avLst/>
          </a:prstGeom>
          <a:noFill/>
        </p:spPr>
        <p:txBody>
          <a:bodyPr wrap="square" rtlCol="0">
            <a:spAutoFit/>
          </a:bodyPr>
          <a:lstStyle/>
          <a:p>
            <a:pPr>
              <a:lnSpc>
                <a:spcPct val="200000"/>
              </a:lnSpc>
            </a:pPr>
            <a:r>
              <a:rPr kumimoji="1" lang="en-US" altLang="ja-JP" sz="1000" dirty="0">
                <a:latin typeface="Arial" panose="020B0604020202020204" pitchFamily="34" charset="0"/>
                <a:cs typeface="Arial" panose="020B0604020202020204" pitchFamily="34" charset="0"/>
              </a:rPr>
              <a:t>Supplementary Fig. 2. Rotenone releases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 from the ER in spinal cord astrocytes. </a:t>
            </a:r>
          </a:p>
          <a:p>
            <a:pPr>
              <a:lnSpc>
                <a:spcPct val="200000"/>
              </a:lnSpc>
            </a:pPr>
            <a:r>
              <a:rPr kumimoji="1" lang="en-US" altLang="ja-JP" sz="1000" dirty="0">
                <a:latin typeface="Arial" panose="020B0604020202020204" pitchFamily="34" charset="0"/>
                <a:cs typeface="Arial" panose="020B0604020202020204" pitchFamily="34" charset="0"/>
              </a:rPr>
              <a:t>Representative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response to rotenone (Rot, 10 μM) in the absence and presence of thapsigargin (TG, 1 μM). Peak amplitudes of the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increase by rotenone are shown on the right. n = 76−87 cells from three cultures. Data are presented as means ± S.E.M. **</a:t>
            </a:r>
            <a:r>
              <a:rPr kumimoji="1" lang="en-US" altLang="ja-JP" sz="1000" i="1" dirty="0">
                <a:latin typeface="Arial" panose="020B0604020202020204" pitchFamily="34" charset="0"/>
                <a:cs typeface="Arial" panose="020B0604020202020204" pitchFamily="34" charset="0"/>
              </a:rPr>
              <a:t>P</a:t>
            </a:r>
            <a:r>
              <a:rPr kumimoji="1" lang="en-US" altLang="ja-JP" sz="1000" dirty="0">
                <a:latin typeface="Arial" panose="020B0604020202020204" pitchFamily="34" charset="0"/>
                <a:cs typeface="Arial" panose="020B0604020202020204" pitchFamily="34" charset="0"/>
              </a:rPr>
              <a:t> &lt; 0.01 by unpaired Student’s t-test.</a:t>
            </a:r>
            <a:endParaRPr kumimoji="1" lang="ja-JP" altLang="en-US" sz="1000" dirty="0">
              <a:latin typeface="Arial" panose="020B0604020202020204" pitchFamily="34" charset="0"/>
              <a:cs typeface="Arial" panose="020B0604020202020204" pitchFamily="34" charset="0"/>
            </a:endParaRPr>
          </a:p>
        </p:txBody>
      </p:sp>
      <p:pic>
        <p:nvPicPr>
          <p:cNvPr id="5" name="図 4">
            <a:extLst>
              <a:ext uri="{FF2B5EF4-FFF2-40B4-BE49-F238E27FC236}">
                <a16:creationId xmlns:a16="http://schemas.microsoft.com/office/drawing/2014/main" id="{57213C63-E6F8-4D01-850F-4B0CFC15BE00}"/>
              </a:ext>
            </a:extLst>
          </p:cNvPr>
          <p:cNvPicPr>
            <a:picLocks noChangeAspect="1"/>
          </p:cNvPicPr>
          <p:nvPr/>
        </p:nvPicPr>
        <p:blipFill>
          <a:blip r:embed="rId2"/>
          <a:stretch>
            <a:fillRect/>
          </a:stretch>
        </p:blipFill>
        <p:spPr>
          <a:xfrm>
            <a:off x="1323020" y="821613"/>
            <a:ext cx="3932261" cy="2109399"/>
          </a:xfrm>
          <a:prstGeom prst="rect">
            <a:avLst/>
          </a:prstGeom>
        </p:spPr>
      </p:pic>
    </p:spTree>
    <p:extLst>
      <p:ext uri="{BB962C8B-B14F-4D97-AF65-F5344CB8AC3E}">
        <p14:creationId xmlns:p14="http://schemas.microsoft.com/office/powerpoint/2010/main" val="1555917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31C4EC8-9DEE-4A57-BDBF-4B66A41F5DB9}"/>
              </a:ext>
            </a:extLst>
          </p:cNvPr>
          <p:cNvSpPr txBox="1"/>
          <p:nvPr/>
        </p:nvSpPr>
        <p:spPr>
          <a:xfrm>
            <a:off x="28557" y="38553"/>
            <a:ext cx="2010679" cy="338554"/>
          </a:xfrm>
          <a:prstGeom prst="rect">
            <a:avLst/>
          </a:prstGeom>
          <a:noFill/>
        </p:spPr>
        <p:txBody>
          <a:bodyPr wrap="none" rtlCol="0">
            <a:spAutoFit/>
          </a:bodyPr>
          <a:lstStyle/>
          <a:p>
            <a:r>
              <a:rPr kumimoji="1" lang="en-US" altLang="ja-JP" sz="1600" b="1" dirty="0"/>
              <a:t>supplementary Fig. 3 </a:t>
            </a:r>
            <a:endParaRPr kumimoji="1" lang="ja-JP" altLang="en-US" sz="1600" b="1" dirty="0"/>
          </a:p>
        </p:txBody>
      </p:sp>
      <p:sp>
        <p:nvSpPr>
          <p:cNvPr id="17" name="テキスト ボックス 16">
            <a:extLst>
              <a:ext uri="{FF2B5EF4-FFF2-40B4-BE49-F238E27FC236}">
                <a16:creationId xmlns:a16="http://schemas.microsoft.com/office/drawing/2014/main" id="{CF6F25E6-9446-4BFA-9885-C89DD84FB813}"/>
              </a:ext>
            </a:extLst>
          </p:cNvPr>
          <p:cNvSpPr txBox="1"/>
          <p:nvPr/>
        </p:nvSpPr>
        <p:spPr>
          <a:xfrm>
            <a:off x="1081787" y="3563996"/>
            <a:ext cx="4694426" cy="1583447"/>
          </a:xfrm>
          <a:prstGeom prst="rect">
            <a:avLst/>
          </a:prstGeom>
          <a:noFill/>
        </p:spPr>
        <p:txBody>
          <a:bodyPr wrap="square" rtlCol="0">
            <a:spAutoFit/>
          </a:bodyPr>
          <a:lstStyle/>
          <a:p>
            <a:pPr>
              <a:lnSpc>
                <a:spcPct val="200000"/>
              </a:lnSpc>
            </a:pPr>
            <a:r>
              <a:rPr kumimoji="1" lang="en-US" altLang="ja-JP" sz="1000" dirty="0">
                <a:latin typeface="Arial" panose="020B0604020202020204" pitchFamily="34" charset="0"/>
                <a:cs typeface="Arial" panose="020B0604020202020204" pitchFamily="34" charset="0"/>
              </a:rPr>
              <a:t>Supplementary Fig. 3. Pretreatment of FCCP decreases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S-induced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 response in spinal cord astrocytes. </a:t>
            </a:r>
          </a:p>
          <a:p>
            <a:pPr>
              <a:lnSpc>
                <a:spcPct val="200000"/>
              </a:lnSpc>
            </a:pPr>
            <a:r>
              <a:rPr kumimoji="1" lang="en-US" altLang="ja-JP" sz="1000" dirty="0">
                <a:latin typeface="Arial" panose="020B0604020202020204" pitchFamily="34" charset="0"/>
                <a:cs typeface="Arial" panose="020B0604020202020204" pitchFamily="34" charset="0"/>
              </a:rPr>
              <a:t>Peak amplitude of the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 increase by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(150 </a:t>
            </a:r>
            <a:r>
              <a:rPr kumimoji="1" lang="el-GR" altLang="ja-JP" sz="1000" dirty="0">
                <a:latin typeface="Arial" panose="020B0604020202020204" pitchFamily="34" charset="0"/>
                <a:cs typeface="Arial" panose="020B0604020202020204" pitchFamily="34" charset="0"/>
              </a:rPr>
              <a:t>μ</a:t>
            </a:r>
            <a:r>
              <a:rPr kumimoji="1" lang="en-US" altLang="ja-JP" sz="1000" dirty="0">
                <a:latin typeface="Arial" panose="020B0604020202020204" pitchFamily="34" charset="0"/>
                <a:cs typeface="Arial" panose="020B0604020202020204" pitchFamily="34" charset="0"/>
              </a:rPr>
              <a:t>M) for every 1 min after the application of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in the absence or presence of FCCP (5 </a:t>
            </a:r>
            <a:r>
              <a:rPr kumimoji="1" lang="el-GR" altLang="ja-JP" sz="1000" dirty="0">
                <a:latin typeface="Arial" panose="020B0604020202020204" pitchFamily="34" charset="0"/>
                <a:cs typeface="Arial" panose="020B0604020202020204" pitchFamily="34" charset="0"/>
              </a:rPr>
              <a:t>μ</a:t>
            </a:r>
            <a:r>
              <a:rPr kumimoji="1" lang="en-US" altLang="ja-JP" sz="1000" dirty="0">
                <a:latin typeface="Arial" panose="020B0604020202020204" pitchFamily="34" charset="0"/>
                <a:cs typeface="Arial" panose="020B0604020202020204" pitchFamily="34" charset="0"/>
              </a:rPr>
              <a:t>M). n = 90−103 cells from three cultures. *</a:t>
            </a:r>
            <a:r>
              <a:rPr kumimoji="1" lang="en-US" altLang="ja-JP" sz="1000" i="1" dirty="0">
                <a:latin typeface="Arial" panose="020B0604020202020204" pitchFamily="34" charset="0"/>
                <a:cs typeface="Arial" panose="020B0604020202020204" pitchFamily="34" charset="0"/>
              </a:rPr>
              <a:t>P</a:t>
            </a:r>
            <a:r>
              <a:rPr kumimoji="1" lang="en-US" altLang="ja-JP" sz="1000" dirty="0">
                <a:latin typeface="Arial" panose="020B0604020202020204" pitchFamily="34" charset="0"/>
                <a:cs typeface="Arial" panose="020B0604020202020204" pitchFamily="34" charset="0"/>
              </a:rPr>
              <a:t> &lt; 0.05 , **</a:t>
            </a:r>
            <a:r>
              <a:rPr kumimoji="1" lang="en-US" altLang="ja-JP" sz="1000" i="1" dirty="0">
                <a:latin typeface="Arial" panose="020B0604020202020204" pitchFamily="34" charset="0"/>
                <a:cs typeface="Arial" panose="020B0604020202020204" pitchFamily="34" charset="0"/>
              </a:rPr>
              <a:t>P</a:t>
            </a:r>
            <a:r>
              <a:rPr kumimoji="1" lang="en-US" altLang="ja-JP" sz="1000" dirty="0">
                <a:latin typeface="Arial" panose="020B0604020202020204" pitchFamily="34" charset="0"/>
                <a:cs typeface="Arial" panose="020B0604020202020204" pitchFamily="34" charset="0"/>
              </a:rPr>
              <a:t> &lt; 0.01 by unpaired Student’s t-test.</a:t>
            </a:r>
            <a:endParaRPr kumimoji="1" lang="ja-JP" altLang="en-US" sz="1000" dirty="0">
              <a:latin typeface="Arial" panose="020B0604020202020204" pitchFamily="34" charset="0"/>
              <a:cs typeface="Arial" panose="020B0604020202020204" pitchFamily="34" charset="0"/>
            </a:endParaRPr>
          </a:p>
        </p:txBody>
      </p:sp>
      <p:pic>
        <p:nvPicPr>
          <p:cNvPr id="4" name="図 3">
            <a:extLst>
              <a:ext uri="{FF2B5EF4-FFF2-40B4-BE49-F238E27FC236}">
                <a16:creationId xmlns:a16="http://schemas.microsoft.com/office/drawing/2014/main" id="{FCE96A55-DB10-420D-A50F-EE8A6067EFEC}"/>
              </a:ext>
            </a:extLst>
          </p:cNvPr>
          <p:cNvPicPr>
            <a:picLocks noChangeAspect="1"/>
          </p:cNvPicPr>
          <p:nvPr/>
        </p:nvPicPr>
        <p:blipFill>
          <a:blip r:embed="rId2"/>
          <a:stretch>
            <a:fillRect/>
          </a:stretch>
        </p:blipFill>
        <p:spPr>
          <a:xfrm>
            <a:off x="1602026" y="1335836"/>
            <a:ext cx="3395766" cy="1963082"/>
          </a:xfrm>
          <a:prstGeom prst="rect">
            <a:avLst/>
          </a:prstGeom>
        </p:spPr>
      </p:pic>
    </p:spTree>
    <p:extLst>
      <p:ext uri="{BB962C8B-B14F-4D97-AF65-F5344CB8AC3E}">
        <p14:creationId xmlns:p14="http://schemas.microsoft.com/office/powerpoint/2010/main" val="365133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31C4EC8-9DEE-4A57-BDBF-4B66A41F5DB9}"/>
              </a:ext>
            </a:extLst>
          </p:cNvPr>
          <p:cNvSpPr txBox="1"/>
          <p:nvPr/>
        </p:nvSpPr>
        <p:spPr>
          <a:xfrm>
            <a:off x="28557" y="38553"/>
            <a:ext cx="2010679" cy="338554"/>
          </a:xfrm>
          <a:prstGeom prst="rect">
            <a:avLst/>
          </a:prstGeom>
          <a:noFill/>
        </p:spPr>
        <p:txBody>
          <a:bodyPr wrap="none" rtlCol="0">
            <a:spAutoFit/>
          </a:bodyPr>
          <a:lstStyle/>
          <a:p>
            <a:r>
              <a:rPr kumimoji="1" lang="en-US" altLang="ja-JP" sz="1600" b="1" dirty="0"/>
              <a:t>supplementary Fig. 4 </a:t>
            </a:r>
            <a:endParaRPr kumimoji="1" lang="ja-JP" altLang="en-US" sz="1600" b="1" dirty="0"/>
          </a:p>
        </p:txBody>
      </p:sp>
      <p:sp>
        <p:nvSpPr>
          <p:cNvPr id="17" name="テキスト ボックス 16">
            <a:extLst>
              <a:ext uri="{FF2B5EF4-FFF2-40B4-BE49-F238E27FC236}">
                <a16:creationId xmlns:a16="http://schemas.microsoft.com/office/drawing/2014/main" id="{CF6F25E6-9446-4BFA-9885-C89DD84FB813}"/>
              </a:ext>
            </a:extLst>
          </p:cNvPr>
          <p:cNvSpPr txBox="1"/>
          <p:nvPr/>
        </p:nvSpPr>
        <p:spPr>
          <a:xfrm>
            <a:off x="973422" y="4174804"/>
            <a:ext cx="4911155" cy="1891223"/>
          </a:xfrm>
          <a:prstGeom prst="rect">
            <a:avLst/>
          </a:prstGeom>
          <a:noFill/>
        </p:spPr>
        <p:txBody>
          <a:bodyPr wrap="square" rtlCol="0">
            <a:spAutoFit/>
          </a:bodyPr>
          <a:lstStyle/>
          <a:p>
            <a:pPr>
              <a:lnSpc>
                <a:spcPct val="200000"/>
              </a:lnSpc>
            </a:pPr>
            <a:r>
              <a:rPr kumimoji="1" lang="en-US" altLang="ja-JP" sz="1000" dirty="0">
                <a:latin typeface="Arial" panose="020B0604020202020204" pitchFamily="34" charset="0"/>
                <a:cs typeface="Arial" panose="020B0604020202020204" pitchFamily="34" charset="0"/>
              </a:rPr>
              <a:t>Supplementary Fig. 4.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S-induced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increase does not depend on glycolysis in spinal cord astrocytes. </a:t>
            </a:r>
          </a:p>
          <a:p>
            <a:pPr>
              <a:lnSpc>
                <a:spcPct val="200000"/>
              </a:lnSpc>
            </a:pPr>
            <a:r>
              <a:rPr kumimoji="1" lang="en-US" altLang="ja-JP" sz="1000" dirty="0">
                <a:latin typeface="Arial" panose="020B0604020202020204" pitchFamily="34" charset="0"/>
                <a:cs typeface="Arial" panose="020B0604020202020204" pitchFamily="34" charset="0"/>
              </a:rPr>
              <a:t>Representative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response to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(150 μM) in the absence and presence of IA (1 mM). Peak amplitudes and AUC of the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increase by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are shown on the right. n = 95−103 cells from three cultures. </a:t>
            </a:r>
            <a:r>
              <a:rPr kumimoji="1" lang="en-US" altLang="ja-JP" sz="1000" dirty="0">
                <a:latin typeface="Times New Roman" panose="02020603050405020304" pitchFamily="18" charset="0"/>
                <a:cs typeface="Times New Roman" panose="02020603050405020304" pitchFamily="18" charset="0"/>
              </a:rPr>
              <a:t>**</a:t>
            </a:r>
            <a:r>
              <a:rPr kumimoji="1" lang="en-US" altLang="ja-JP" sz="1000" i="1" dirty="0">
                <a:latin typeface="Arial" panose="020B0604020202020204" pitchFamily="34" charset="0"/>
                <a:cs typeface="Arial" panose="020B0604020202020204" pitchFamily="34" charset="0"/>
              </a:rPr>
              <a:t>P</a:t>
            </a:r>
            <a:r>
              <a:rPr kumimoji="1" lang="en-US" altLang="ja-JP" sz="1000" dirty="0">
                <a:latin typeface="Arial" panose="020B0604020202020204" pitchFamily="34" charset="0"/>
                <a:cs typeface="Arial" panose="020B0604020202020204" pitchFamily="34" charset="0"/>
              </a:rPr>
              <a:t> &lt; 0.01 by unpaired Student’s t-test.</a:t>
            </a:r>
            <a:endParaRPr kumimoji="1" lang="ja-JP" altLang="en-US" sz="1000" dirty="0">
              <a:latin typeface="Arial" panose="020B0604020202020204" pitchFamily="34" charset="0"/>
              <a:cs typeface="Arial" panose="020B0604020202020204" pitchFamily="34" charset="0"/>
            </a:endParaRPr>
          </a:p>
        </p:txBody>
      </p:sp>
      <p:pic>
        <p:nvPicPr>
          <p:cNvPr id="5" name="図 4">
            <a:extLst>
              <a:ext uri="{FF2B5EF4-FFF2-40B4-BE49-F238E27FC236}">
                <a16:creationId xmlns:a16="http://schemas.microsoft.com/office/drawing/2014/main" id="{9EA8EAD2-6798-4431-AF31-146221C48613}"/>
              </a:ext>
            </a:extLst>
          </p:cNvPr>
          <p:cNvPicPr>
            <a:picLocks noChangeAspect="1"/>
          </p:cNvPicPr>
          <p:nvPr/>
        </p:nvPicPr>
        <p:blipFill>
          <a:blip r:embed="rId2"/>
          <a:stretch>
            <a:fillRect/>
          </a:stretch>
        </p:blipFill>
        <p:spPr>
          <a:xfrm>
            <a:off x="1460191" y="1964795"/>
            <a:ext cx="3657917" cy="2060627"/>
          </a:xfrm>
          <a:prstGeom prst="rect">
            <a:avLst/>
          </a:prstGeom>
        </p:spPr>
      </p:pic>
    </p:spTree>
    <p:extLst>
      <p:ext uri="{BB962C8B-B14F-4D97-AF65-F5344CB8AC3E}">
        <p14:creationId xmlns:p14="http://schemas.microsoft.com/office/powerpoint/2010/main" val="4182441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BA7C9209-688C-4B26-BED7-41F9677566C7}"/>
              </a:ext>
            </a:extLst>
          </p:cNvPr>
          <p:cNvSpPr txBox="1"/>
          <p:nvPr/>
        </p:nvSpPr>
        <p:spPr>
          <a:xfrm>
            <a:off x="28557" y="38553"/>
            <a:ext cx="1964192" cy="338554"/>
          </a:xfrm>
          <a:prstGeom prst="rect">
            <a:avLst/>
          </a:prstGeom>
          <a:noFill/>
        </p:spPr>
        <p:txBody>
          <a:bodyPr wrap="none" rtlCol="0">
            <a:spAutoFit/>
          </a:bodyPr>
          <a:lstStyle/>
          <a:p>
            <a:r>
              <a:rPr kumimoji="1" lang="en-US" altLang="ja-JP" sz="1600" b="1" dirty="0"/>
              <a:t>supplementary Fig. 5</a:t>
            </a:r>
            <a:endParaRPr kumimoji="1" lang="ja-JP" altLang="en-US" sz="1600" b="1" dirty="0"/>
          </a:p>
        </p:txBody>
      </p:sp>
      <p:sp>
        <p:nvSpPr>
          <p:cNvPr id="17" name="テキスト ボックス 16">
            <a:extLst>
              <a:ext uri="{FF2B5EF4-FFF2-40B4-BE49-F238E27FC236}">
                <a16:creationId xmlns:a16="http://schemas.microsoft.com/office/drawing/2014/main" id="{D2C0DF16-8024-47EE-BED6-E368D812618B}"/>
              </a:ext>
            </a:extLst>
          </p:cNvPr>
          <p:cNvSpPr txBox="1"/>
          <p:nvPr/>
        </p:nvSpPr>
        <p:spPr>
          <a:xfrm>
            <a:off x="1194385" y="4067097"/>
            <a:ext cx="4694426" cy="1584152"/>
          </a:xfrm>
          <a:prstGeom prst="rect">
            <a:avLst/>
          </a:prstGeom>
          <a:noFill/>
        </p:spPr>
        <p:txBody>
          <a:bodyPr wrap="square" rtlCol="0">
            <a:spAutoFit/>
          </a:bodyPr>
          <a:lstStyle/>
          <a:p>
            <a:pPr>
              <a:lnSpc>
                <a:spcPct val="200000"/>
              </a:lnSpc>
            </a:pPr>
            <a:r>
              <a:rPr kumimoji="1" lang="en-US" altLang="ja-JP" sz="1000" dirty="0">
                <a:latin typeface="Arial" panose="020B0604020202020204" pitchFamily="34" charset="0"/>
                <a:cs typeface="Arial" panose="020B0604020202020204" pitchFamily="34" charset="0"/>
              </a:rPr>
              <a:t>Supplementary Fig. 5 Pretreatment of emethin suppressed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S-induced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 response in spinal cord astrocytes. </a:t>
            </a:r>
          </a:p>
          <a:p>
            <a:pPr>
              <a:lnSpc>
                <a:spcPct val="200000"/>
              </a:lnSpc>
            </a:pPr>
            <a:r>
              <a:rPr kumimoji="1" lang="en-US" altLang="ja-JP" sz="1000" dirty="0">
                <a:latin typeface="Arial" panose="020B0604020202020204" pitchFamily="34" charset="0"/>
                <a:cs typeface="Arial" panose="020B0604020202020204" pitchFamily="34" charset="0"/>
              </a:rPr>
              <a:t>Peak amplitude of the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increase by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(150 </a:t>
            </a:r>
            <a:r>
              <a:rPr kumimoji="1" lang="el-GR" altLang="ja-JP" sz="1000" dirty="0">
                <a:latin typeface="Arial" panose="020B0604020202020204" pitchFamily="34" charset="0"/>
                <a:cs typeface="Arial" panose="020B0604020202020204" pitchFamily="34" charset="0"/>
              </a:rPr>
              <a:t>μ</a:t>
            </a:r>
            <a:r>
              <a:rPr kumimoji="1" lang="en-US" altLang="ja-JP" sz="1000" dirty="0">
                <a:latin typeface="Arial" panose="020B0604020202020204" pitchFamily="34" charset="0"/>
                <a:cs typeface="Arial" panose="020B0604020202020204" pitchFamily="34" charset="0"/>
              </a:rPr>
              <a:t>M) for every 1 min after the application of Na</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in the absence or presence of emetine (5 </a:t>
            </a:r>
            <a:r>
              <a:rPr kumimoji="1" lang="el-GR" altLang="ja-JP" sz="1000" dirty="0">
                <a:latin typeface="Arial" panose="020B0604020202020204" pitchFamily="34" charset="0"/>
                <a:cs typeface="Arial" panose="020B0604020202020204" pitchFamily="34" charset="0"/>
              </a:rPr>
              <a:t>μ</a:t>
            </a:r>
            <a:r>
              <a:rPr kumimoji="1" lang="en-US" altLang="ja-JP" sz="1000" dirty="0">
                <a:latin typeface="Arial" panose="020B0604020202020204" pitchFamily="34" charset="0"/>
                <a:cs typeface="Arial" panose="020B0604020202020204" pitchFamily="34" charset="0"/>
              </a:rPr>
              <a:t>M). n = 93 cells from three cultures. </a:t>
            </a:r>
            <a:r>
              <a:rPr kumimoji="1" lang="en-US" altLang="ja-JP" sz="1000" dirty="0">
                <a:latin typeface="Times New Roman" panose="02020603050405020304" pitchFamily="18" charset="0"/>
                <a:cs typeface="Times New Roman" panose="02020603050405020304" pitchFamily="18" charset="0"/>
              </a:rPr>
              <a:t>*</a:t>
            </a:r>
            <a:r>
              <a:rPr kumimoji="1" lang="en-US" altLang="ja-JP" sz="1000" i="1" dirty="0">
                <a:latin typeface="Arial" panose="020B0604020202020204" pitchFamily="34" charset="0"/>
                <a:cs typeface="Arial" panose="020B0604020202020204" pitchFamily="34" charset="0"/>
              </a:rPr>
              <a:t>P</a:t>
            </a:r>
            <a:r>
              <a:rPr kumimoji="1" lang="en-US" altLang="ja-JP" sz="1000" dirty="0">
                <a:latin typeface="Arial" panose="020B0604020202020204" pitchFamily="34" charset="0"/>
                <a:cs typeface="Arial" panose="020B0604020202020204" pitchFamily="34" charset="0"/>
              </a:rPr>
              <a:t> &lt; 0.05 , </a:t>
            </a:r>
            <a:r>
              <a:rPr kumimoji="1" lang="en-US" altLang="ja-JP" sz="1000" dirty="0">
                <a:latin typeface="Times New Roman" panose="02020603050405020304" pitchFamily="18" charset="0"/>
                <a:cs typeface="Times New Roman" panose="02020603050405020304" pitchFamily="18" charset="0"/>
              </a:rPr>
              <a:t>**</a:t>
            </a:r>
            <a:r>
              <a:rPr kumimoji="1" lang="en-US" altLang="ja-JP" sz="1000" i="1" dirty="0">
                <a:latin typeface="Arial" panose="020B0604020202020204" pitchFamily="34" charset="0"/>
                <a:cs typeface="Arial" panose="020B0604020202020204" pitchFamily="34" charset="0"/>
              </a:rPr>
              <a:t>P</a:t>
            </a:r>
            <a:r>
              <a:rPr kumimoji="1" lang="en-US" altLang="ja-JP" sz="1000" dirty="0">
                <a:latin typeface="Arial" panose="020B0604020202020204" pitchFamily="34" charset="0"/>
                <a:cs typeface="Arial" panose="020B0604020202020204" pitchFamily="34" charset="0"/>
              </a:rPr>
              <a:t> &lt; 0.01 by unpaired Student’s t-test.</a:t>
            </a:r>
            <a:endParaRPr kumimoji="1" lang="ja-JP" altLang="en-US" sz="1000" dirty="0">
              <a:latin typeface="Arial" panose="020B0604020202020204" pitchFamily="34" charset="0"/>
              <a:cs typeface="Arial" panose="020B0604020202020204" pitchFamily="34" charset="0"/>
            </a:endParaRPr>
          </a:p>
        </p:txBody>
      </p:sp>
      <p:pic>
        <p:nvPicPr>
          <p:cNvPr id="5" name="図 4">
            <a:extLst>
              <a:ext uri="{FF2B5EF4-FFF2-40B4-BE49-F238E27FC236}">
                <a16:creationId xmlns:a16="http://schemas.microsoft.com/office/drawing/2014/main" id="{73CB6A94-A7DD-42E1-9B09-C3D028DE9BB0}"/>
              </a:ext>
            </a:extLst>
          </p:cNvPr>
          <p:cNvPicPr>
            <a:picLocks noChangeAspect="1"/>
          </p:cNvPicPr>
          <p:nvPr/>
        </p:nvPicPr>
        <p:blipFill>
          <a:blip r:embed="rId2"/>
          <a:stretch>
            <a:fillRect/>
          </a:stretch>
        </p:blipFill>
        <p:spPr>
          <a:xfrm>
            <a:off x="1777388" y="1735836"/>
            <a:ext cx="3066554" cy="2066723"/>
          </a:xfrm>
          <a:prstGeom prst="rect">
            <a:avLst/>
          </a:prstGeom>
        </p:spPr>
      </p:pic>
    </p:spTree>
    <p:extLst>
      <p:ext uri="{BB962C8B-B14F-4D97-AF65-F5344CB8AC3E}">
        <p14:creationId xmlns:p14="http://schemas.microsoft.com/office/powerpoint/2010/main" val="707238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31C4EC8-9DEE-4A57-BDBF-4B66A41F5DB9}"/>
              </a:ext>
            </a:extLst>
          </p:cNvPr>
          <p:cNvSpPr txBox="1"/>
          <p:nvPr/>
        </p:nvSpPr>
        <p:spPr>
          <a:xfrm>
            <a:off x="28557" y="38553"/>
            <a:ext cx="2010679" cy="338554"/>
          </a:xfrm>
          <a:prstGeom prst="rect">
            <a:avLst/>
          </a:prstGeom>
          <a:noFill/>
        </p:spPr>
        <p:txBody>
          <a:bodyPr wrap="none" rtlCol="0">
            <a:spAutoFit/>
          </a:bodyPr>
          <a:lstStyle/>
          <a:p>
            <a:r>
              <a:rPr kumimoji="1" lang="en-US" altLang="ja-JP" sz="1600" b="1" dirty="0"/>
              <a:t>supplementary Fig. 6 </a:t>
            </a:r>
            <a:endParaRPr kumimoji="1" lang="ja-JP" altLang="en-US" sz="1600" b="1" dirty="0"/>
          </a:p>
        </p:txBody>
      </p:sp>
      <p:sp>
        <p:nvSpPr>
          <p:cNvPr id="17" name="テキスト ボックス 16">
            <a:extLst>
              <a:ext uri="{FF2B5EF4-FFF2-40B4-BE49-F238E27FC236}">
                <a16:creationId xmlns:a16="http://schemas.microsoft.com/office/drawing/2014/main" id="{CF6F25E6-9446-4BFA-9885-C89DD84FB813}"/>
              </a:ext>
            </a:extLst>
          </p:cNvPr>
          <p:cNvSpPr txBox="1"/>
          <p:nvPr/>
        </p:nvSpPr>
        <p:spPr>
          <a:xfrm>
            <a:off x="679975" y="4240893"/>
            <a:ext cx="5639597" cy="2814553"/>
          </a:xfrm>
          <a:prstGeom prst="rect">
            <a:avLst/>
          </a:prstGeom>
          <a:noFill/>
        </p:spPr>
        <p:txBody>
          <a:bodyPr wrap="square" rtlCol="0">
            <a:spAutoFit/>
          </a:bodyPr>
          <a:lstStyle/>
          <a:p>
            <a:pPr>
              <a:lnSpc>
                <a:spcPct val="200000"/>
              </a:lnSpc>
            </a:pPr>
            <a:r>
              <a:rPr kumimoji="1" lang="en-US" altLang="ja-JP" sz="1000" dirty="0">
                <a:latin typeface="Arial" panose="020B0604020202020204" pitchFamily="34" charset="0"/>
                <a:cs typeface="Arial" panose="020B0604020202020204" pitchFamily="34" charset="0"/>
              </a:rPr>
              <a:t>Supplementary Fig. 6. Effects of H</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on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and energy metabolism in spinal cord astrocytes.</a:t>
            </a:r>
          </a:p>
          <a:p>
            <a:pPr>
              <a:lnSpc>
                <a:spcPct val="200000"/>
              </a:lnSpc>
            </a:pPr>
            <a:r>
              <a:rPr kumimoji="1" lang="en-US" altLang="ja-JP" sz="1000" dirty="0">
                <a:latin typeface="Arial" panose="020B0604020202020204" pitchFamily="34" charset="0"/>
                <a:cs typeface="Arial" panose="020B0604020202020204" pitchFamily="34" charset="0"/>
              </a:rPr>
              <a:t>H</a:t>
            </a:r>
            <a:r>
              <a:rPr kumimoji="1" lang="en-US" altLang="ja-JP" sz="1000" baseline="-25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S first inhibits the ETC, which causes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 release from mitochondria and inhibits ATP synthesis in mitochondria. This decrease in mitochondria-derived ATP causes a decrease in the amount of ATP in the ER, which induces translocon-mediated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 release from the ER. Elevation of [Ca</a:t>
            </a:r>
            <a:r>
              <a:rPr kumimoji="1" lang="en-US" altLang="ja-JP" sz="1000" baseline="30000" dirty="0">
                <a:latin typeface="Arial" panose="020B0604020202020204" pitchFamily="34" charset="0"/>
                <a:cs typeface="Arial" panose="020B0604020202020204" pitchFamily="34" charset="0"/>
              </a:rPr>
              <a:t>2+</a:t>
            </a:r>
            <a:r>
              <a:rPr kumimoji="1" lang="en-US" altLang="ja-JP" sz="1000" dirty="0">
                <a:latin typeface="Arial" panose="020B0604020202020204" pitchFamily="34" charset="0"/>
                <a:cs typeface="Arial" panose="020B0604020202020204" pitchFamily="34" charset="0"/>
              </a:rPr>
              <a:t>]</a:t>
            </a:r>
            <a:r>
              <a:rPr kumimoji="1" lang="en-US" altLang="ja-JP" sz="1000" baseline="-25000" dirty="0">
                <a:latin typeface="Arial" panose="020B0604020202020204" pitchFamily="34" charset="0"/>
                <a:cs typeface="Arial" panose="020B0604020202020204" pitchFamily="34" charset="0"/>
              </a:rPr>
              <a:t>i</a:t>
            </a:r>
            <a:r>
              <a:rPr kumimoji="1" lang="en-US" altLang="ja-JP" sz="1000" dirty="0">
                <a:latin typeface="Arial" panose="020B0604020202020204" pitchFamily="34" charset="0"/>
                <a:cs typeface="Arial" panose="020B0604020202020204" pitchFamily="34" charset="0"/>
              </a:rPr>
              <a:t> activates NADH transport by MAS in the mitochondrial inner membrane. The activation of MAS prevents the accumulation of cytoplasmic NADH, thereby promoting the production and release of lactate. Total ATP content is maintained by an increase in compensatory lactate production. ETC; electron transport chain, ER; endoplasmic reticulum, MAS; malate-aspartate shuttle</a:t>
            </a:r>
          </a:p>
        </p:txBody>
      </p:sp>
      <p:pic>
        <p:nvPicPr>
          <p:cNvPr id="4" name="図 3">
            <a:extLst>
              <a:ext uri="{FF2B5EF4-FFF2-40B4-BE49-F238E27FC236}">
                <a16:creationId xmlns:a16="http://schemas.microsoft.com/office/drawing/2014/main" id="{A5AEEAAE-1694-4621-A69F-0C79812FA764}"/>
              </a:ext>
            </a:extLst>
          </p:cNvPr>
          <p:cNvPicPr>
            <a:picLocks noChangeAspect="1"/>
          </p:cNvPicPr>
          <p:nvPr/>
        </p:nvPicPr>
        <p:blipFill>
          <a:blip r:embed="rId2"/>
          <a:stretch>
            <a:fillRect/>
          </a:stretch>
        </p:blipFill>
        <p:spPr>
          <a:xfrm>
            <a:off x="1163076" y="1554729"/>
            <a:ext cx="4273666" cy="2493480"/>
          </a:xfrm>
          <a:prstGeom prst="rect">
            <a:avLst/>
          </a:prstGeom>
        </p:spPr>
      </p:pic>
    </p:spTree>
    <p:extLst>
      <p:ext uri="{BB962C8B-B14F-4D97-AF65-F5344CB8AC3E}">
        <p14:creationId xmlns:p14="http://schemas.microsoft.com/office/powerpoint/2010/main" val="40547295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4739</TotalTime>
  <Words>593</Words>
  <Application>Microsoft Office PowerPoint</Application>
  <PresentationFormat>A4 210 x 297 mm</PresentationFormat>
  <Paragraphs>18</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Arial</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剛 新居</dc:creator>
  <cp:lastModifiedBy>乙黒　兼一</cp:lastModifiedBy>
  <cp:revision>308</cp:revision>
  <cp:lastPrinted>2020-07-14T23:57:51Z</cp:lastPrinted>
  <dcterms:created xsi:type="dcterms:W3CDTF">2020-02-24T12:17:41Z</dcterms:created>
  <dcterms:modified xsi:type="dcterms:W3CDTF">2021-10-05T04:19:39Z</dcterms:modified>
</cp:coreProperties>
</file>