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64" r:id="rId2"/>
    <p:sldId id="269" r:id="rId3"/>
    <p:sldId id="270" r:id="rId4"/>
    <p:sldId id="265" r:id="rId5"/>
    <p:sldId id="266" r:id="rId6"/>
    <p:sldId id="267" r:id="rId7"/>
    <p:sldId id="268" r:id="rId8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9147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5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244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255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172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29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36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6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62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452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37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9B2E5-5CC7-4D46-8E5A-70DA664ECBF1}" type="datetimeFigureOut">
              <a:rPr kumimoji="1" lang="ja-JP" altLang="en-US" smtClean="0"/>
              <a:t>2023/3/15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C11DF-CF7A-43B6-8FC3-713ADB40A1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35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1489"/>
            <a:ext cx="6858000" cy="13230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11E68A-C307-A044-9682-346DEFA23B84}"/>
              </a:ext>
            </a:extLst>
          </p:cNvPr>
          <p:cNvSpPr txBox="1"/>
          <p:nvPr/>
        </p:nvSpPr>
        <p:spPr>
          <a:xfrm>
            <a:off x="103295" y="3829082"/>
            <a:ext cx="1991251" cy="29751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0640" tIns="40640" rIns="40640" bIns="40640" numCol="1" spcCol="38100" rtlCol="0" anchor="ctr">
            <a:spAutoFit/>
          </a:bodyPr>
          <a:lstStyle/>
          <a:p>
            <a:pPr marL="0" marR="0" indent="0" algn="ctr" defTabSz="91281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ヒラギノ角ゴ ProN W6"/>
              </a:rPr>
              <a:t>Supplementary Figure 1</a:t>
            </a:r>
            <a:endParaRPr kumimoji="0" lang="ja-JP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ヒラギノ角ゴ ProN W6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50800" y="5779400"/>
            <a:ext cx="675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Representative immunohistochemistry images of the colon lesion of ICRPs with risk-alleles (T/T)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Antibodies for MMP9, phopho-STAT3, phosphor-NF-kB, and plasminogen with and/or without risk-alleles were used. 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124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D11E68A-C307-A044-9682-346DEFA23B84}"/>
              </a:ext>
            </a:extLst>
          </p:cNvPr>
          <p:cNvSpPr txBox="1"/>
          <p:nvPr/>
        </p:nvSpPr>
        <p:spPr>
          <a:xfrm>
            <a:off x="103295" y="2343182"/>
            <a:ext cx="1991251" cy="29751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0640" tIns="40640" rIns="40640" bIns="40640" numCol="1" spcCol="38100" rtlCol="0" anchor="ctr">
            <a:spAutoFit/>
          </a:bodyPr>
          <a:lstStyle/>
          <a:p>
            <a:pPr marL="0" marR="0" indent="0" algn="ctr" defTabSz="91281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ヒラギノ角ゴ ProN W6"/>
              </a:rPr>
              <a:t>Supplementary Figure 2</a:t>
            </a:r>
            <a:endParaRPr kumimoji="0" lang="ja-JP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ヒラギノ角ゴ ProN W6"/>
            </a:endParaRP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0774"/>
            <a:ext cx="6858000" cy="3277702"/>
          </a:xfrm>
          <a:prstGeom prst="rect">
            <a:avLst/>
          </a:prstGeom>
        </p:spPr>
      </p:pic>
      <p:sp>
        <p:nvSpPr>
          <p:cNvPr id="50" name="正方形/長方形 49"/>
          <p:cNvSpPr/>
          <p:nvPr/>
        </p:nvSpPr>
        <p:spPr>
          <a:xfrm>
            <a:off x="103295" y="6598551"/>
            <a:ext cx="6756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 Correlation analysis on the images of the colons of ICRPs with non-risk-alleles (A/A) or risk-alleles (T/T)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signals positive for MMP9, phopho-STAT3, phosphor-NF-kB (phopho-p65), plasminogen (whole), and plasminogen (aa 152-163) at the same lumen structures were quantified. The percentages of the positive areas in the images of the colons of ICRP with non-risk-alleles (open circles) and with risk-alleles (gray triangles) are plotted, and the regression lines are depicted in the figures. The Pearson correlation coefficient (r) and p-value (p) are shown on the right of each figure. The levels of MMP9 were positively correlated with those of phospho-p65 or phospho-STAT3, but the levels of plasminogen (whole) were negatively correlated with those of MMP9, phospho-p65, or phospho-STAT3 in the colons of ICRPs with and without the risk-alleles.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0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D11E68A-C307-A044-9682-346DEFA23B84}"/>
              </a:ext>
            </a:extLst>
          </p:cNvPr>
          <p:cNvSpPr txBox="1"/>
          <p:nvPr/>
        </p:nvSpPr>
        <p:spPr>
          <a:xfrm>
            <a:off x="103295" y="2343182"/>
            <a:ext cx="1991251" cy="29751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0640" tIns="40640" rIns="40640" bIns="40640" numCol="1" spcCol="38100" rtlCol="0" anchor="ctr">
            <a:spAutoFit/>
          </a:bodyPr>
          <a:lstStyle/>
          <a:p>
            <a:pPr marL="0" marR="0" indent="0" algn="ctr" defTabSz="91281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ヒラギノ角ゴ ProN W6"/>
              </a:rPr>
              <a:t>Supplementary Figure 3</a:t>
            </a:r>
            <a:endParaRPr kumimoji="0" lang="ja-JP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ヒラギノ角ゴ ProN W6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101600" y="7265302"/>
            <a:ext cx="675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3. Correlation analysis on the images of colons of the patients with the human ulcerous colitis (UC) and Crohn’s disease (CD), and those of healthy control (HC)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signals positive for MMP9, phopho-STAT3, phosphor-NF-kB (phopho-p65), and plasminogen (whole) at the same lumen structures were quantified. The percentages of the positive areas in the images of the </a:t>
            </a:r>
            <a:r>
              <a:rPr lang="en-US" altLang="ja-JP" sz="1200">
                <a:latin typeface="Times New Roman" panose="02020603050405020304" pitchFamily="18" charset="0"/>
                <a:cs typeface="Times New Roman" panose="02020603050405020304" pitchFamily="18" charset="0"/>
              </a:rPr>
              <a:t>human ulcerous colitis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(gray triangles), Crohn’s disease (black squares), and healthy control (open circles) are plotted, and the regression lines are depicted in the figures. The Pearson correlation coefficient (r) and p-value (p) are shown on the right of each figure. The levels of MMP9 were positively correlated with those of phospho-p65 or those of phospho-STAT3, but the levels of plasminogen were negatively correlated with those of MMP9 in the colons of the UC and CD patients and HC.</a:t>
            </a:r>
            <a:endParaRPr lang="ja-JP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1" y="2704286"/>
            <a:ext cx="5243143" cy="449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3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445323"/>
              </p:ext>
            </p:extLst>
          </p:nvPr>
        </p:nvGraphicFramePr>
        <p:xfrm>
          <a:off x="471488" y="4267244"/>
          <a:ext cx="5915026" cy="1371512"/>
        </p:xfrm>
        <a:graphic>
          <a:graphicData uri="http://schemas.openxmlformats.org/drawingml/2006/table">
            <a:tbl>
              <a:tblPr/>
              <a:tblGrid>
                <a:gridCol w="787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8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3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70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Supplementary Table 1.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Signalment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 and diseases of dogs for whole-exome sequencing.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34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Case number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Breed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Disease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1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Inflammatory colorectal polyps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1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Inflammatory colorectal polyps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1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1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8292" marR="8292" marT="829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979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465917"/>
              </p:ext>
            </p:extLst>
          </p:nvPr>
        </p:nvGraphicFramePr>
        <p:xfrm>
          <a:off x="40236" y="1603128"/>
          <a:ext cx="6777528" cy="6699745"/>
        </p:xfrm>
        <a:graphic>
          <a:graphicData uri="http://schemas.openxmlformats.org/drawingml/2006/table">
            <a:tbl>
              <a:tblPr/>
              <a:tblGrid>
                <a:gridCol w="42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1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54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50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81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80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85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0307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Supplementary Table 2. Signalment and diseases of dogs for Sanger sequencing.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Case number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Breed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Case number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Breed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Sex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Gallbladder sludge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Nasal tumor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Epilepsy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Epilepsy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Liver nodular hyperplasia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Liver tumor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16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Toy Poodle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Chronic kidney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Shiba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Chronic kidney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Shih Tzu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Idiopathic vestibular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Jack Russel Terrier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Tracheobronchomalacia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Chihuahua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Schunauzer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Chronic kidney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Cavalier King CharlesSpaniel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Myxomatous mitral vulve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Welsh Corgi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Interstitial pneumonia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Papillon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Perineal hernia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Labrador Retriever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Border Collie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Anemia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Mongrel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Protein-losing enteropathy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Mongrel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Pulmorary hypertension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Yorkshire Terrier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Acute gastroenteritis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Welsh Corgi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Hyperadrenocorticism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Yorkshire Terrier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Chronic enteropathy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ICRP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Chihuahua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Myxomatous mitral vulve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Progressive retinal atrophy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Shih Tzu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Malassezia dermatitis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Wippet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Canine atopic dermatitis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Welsh Corgi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Labrador Retriever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Fibrosarcoma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Shih Tzu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Oral melanoma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Toy Poodle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Colitis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Gastroinytestinal stromal tumor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Gallbladder stone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Primary hyperparathyroidism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French Bulldog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Hyperadrenocorticism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Toy Poodle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Pancreatic tumor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119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Italian Greyhound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Lymphoma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58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Intervertebral disk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Jack Russel Terrier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Idiopathic vestibular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 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 (neutered)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59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Chihuahua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Plasmacytoma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Pyometra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Mongrel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Exocrine pancreatic insufficiency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8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61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Rottweiler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Hypoadrenocorticism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9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62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Schunauzer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Lymphoma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0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63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Chronic kidney disease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16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American Cocker Spaniel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Immune-mediated hemolytic anemia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1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64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Beagle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2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65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127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Mongrel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Male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3"/>
                  </a:ext>
                </a:extLst>
              </a:tr>
              <a:tr h="10307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66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Miniature Dachshund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Healthy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Female (spayed)</a:t>
                      </a:r>
                    </a:p>
                  </a:txBody>
                  <a:tcPr marL="3964" marR="3964" marT="39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3964" marR="3964" marT="39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49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142196"/>
              </p:ext>
            </p:extLst>
          </p:nvPr>
        </p:nvGraphicFramePr>
        <p:xfrm>
          <a:off x="471488" y="2174486"/>
          <a:ext cx="5915025" cy="5557028"/>
        </p:xfrm>
        <a:graphic>
          <a:graphicData uri="http://schemas.openxmlformats.org/drawingml/2006/table">
            <a:tbl>
              <a:tblPr/>
              <a:tblGrid>
                <a:gridCol w="75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9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3442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Supplementary Table 3. PCR primers used for Sanger sequencing.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Gene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Variant position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Forward primer (5'-3')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Reverse primer (5'-3')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NOX3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45162067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CCTGTGTGCTGTGATTGTGC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TCTGTTTTCCCCAGCTTCGT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NOX3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45185531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TCACTGCCTGCCTTTGTTGA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ATGTCAGACACCACATGGCA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PLG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49524251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AGGAGGGAGCGAAATTTGCA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GAGGGGCTGGAGGAGAACTA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TCOF1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58729174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GTTCTCAGCCTGTCCCTTCC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CGGTGGTGAAGGTCTTGACA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ITGAD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16822801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CCCCAAAAGGAGCATGGCTA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CTCCCTCTGCACAGTGGATG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CDH2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60887580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AGGTGGATGAAGACGGCATG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GGCTTCCACCAGAGGGAGTA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28523355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CCTCCACCATGGGCAGTATC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GAACACCAGCTCTGTCACCA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28523359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CCTCCACCATGGGCAGTATC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GAACACCAGCTCTGTCACCA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28523364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CCTCCACCATGGGCAGTATC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GAACACCAGCTCTGTCACCA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28523406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CCTCCACCATGGGCAGTATC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GAACACCAGCTCTGTCACCA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TSHR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53480138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GCTCTCCTGGGCAATGTCTT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CAGGGCAAGAGGTGTCTCAG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GGTA1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61028286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CTGAAGTTTGGGCTGTGGGA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GCTCTAGCTCTAGGTGCTGC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ARHGAP8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21130864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TCAGGCCTCGTCAAAGTGAC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GTTGCCTTTCTTCCTCGGGA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PDGFB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25817180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GGAAGGTCGTTGGGGTAAGG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CATCCCATGCTCACACACCT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UBE2N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41470463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CTTCCACTGCTCCGCTACAT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TGGCTGCTCCTGTGTTCAAA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DLA-64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985354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CAGCATGGTCACAACAGTGC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TCCTCCAGATCACAGCTCCA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29406010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GATGGGCGGTGAAGGGTTAA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GCACACAGCCCACAAGAAAG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COL9A2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2649008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GCCTTGCGAACGATTGGATC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GCTTTAGCCGACACTCAGGT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CYP4A11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13673059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AGATGTGCATGTGTCCAGGG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AAGACATGCAGAGGACAGGC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RNASEH1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2127184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CGCCCGTTCGATTCAATGAC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AGAAGTTTGCCACGGAGGAG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cOR52N9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28969172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TGGCCCCAGGATTCTTTGTC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GTGCTGAAGGCTTTGTGACG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GIF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50350525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CCTCCAAAATCTCCTGCCGT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ACACCCCACTTTCAAGCACA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CD40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33381986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CACTCCTCAGTTCTGGCGAG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ATCAGGAAACAGGTGCCCAG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IL29L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36440803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AAAGCAGAGGAGAGTTGGCC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TTGAACGTGATGGAGGCCTC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COL4A4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39893325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TTTGGCACCTTTCACCCCTT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GTGCAGAAGCTGAGGTCCAT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ZDHHC8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29200529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CGGCAGGAAGCTGTAGGATC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ACCATCACGTATCCTTGGCC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ZDHHC8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29200537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CGGCAGGAAGCTGTAGGATC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ACCATCACGTATCCTTGGCC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ZDHHC8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29200552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CGGCAGGAAGCTGTAGGATC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ACCATCACGTATCCTTGGCC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KLRA1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35149078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CCATCACCTGGGGGAAATGA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GAACACAGATCCTGGGGTCC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RPL4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30767024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GCCCTGGAGGAGTGCTAAAT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GGATGGATAAGGCAGCAGCA</a:t>
                      </a:r>
                    </a:p>
                  </a:txBody>
                  <a:tcPr marL="7783" marR="7783" marT="77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3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FGF5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4509367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GGCCCTACAAGATGCGCTTA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GCCATTGACTTTGCCATCCG</a:t>
                      </a:r>
                    </a:p>
                  </a:txBody>
                  <a:tcPr marL="7783" marR="7783" marT="77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5369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33758"/>
              </p:ext>
            </p:extLst>
          </p:nvPr>
        </p:nvGraphicFramePr>
        <p:xfrm>
          <a:off x="133350" y="2412308"/>
          <a:ext cx="6591300" cy="5081385"/>
        </p:xfrm>
        <a:graphic>
          <a:graphicData uri="http://schemas.openxmlformats.org/drawingml/2006/table">
            <a:tbl>
              <a:tblPr/>
              <a:tblGrid>
                <a:gridCol w="490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3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3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0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32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832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856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Supplementary Table 4. Candidate 31 variants from whole-exome sequencing analysis.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ヒラギノ丸ゴ ProN W4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Gene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Chromosome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Position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Variant (mRNA)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Variant (Protein)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MD1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MD2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Variant ID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Variant allele frequency of 10 dogs*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NOX3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45162067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c.967T&gt;C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p.I323V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0.95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NOX3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45185531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c.242C&gt;T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p.R81K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PLG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49524251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c.478A&gt;T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p.N160Y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TCOF1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58729174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c.349T&gt;C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p.S117P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rs24098843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ITGAD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16822801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c.1469A&gt;T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p.F490Y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CDH2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60887580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c.373C&gt;T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p.P125S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28523355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c.14T&gt;C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p.F5S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28523359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c.19dupA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p.N6fs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28523364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c.23A&gt;G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p.Q8R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PTGER2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28523406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c.64A&gt;G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p.T22A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TSHR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53480138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c.1600C&gt;A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p.R534S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rs9069702   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GGTA1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61028286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c.190T&gt;A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p.F64I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rs24602631   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ARHGAP8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21130864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c.128G&gt;A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p.P43L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PDGFB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25817180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c.696C&gt;A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p.D232E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UBE2N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41470463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c.216T&gt;C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p.I72M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0.25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DLA-64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985354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c.652A&gt;G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p.I218V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rs22179366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TG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29406010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c.4567C&gt;T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p.R1523W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COL9A2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2649008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c.88C&gt;T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p.P30S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CYP4A11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13673059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c.1378C&gt;A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p.Q460K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rs22426403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RNASEH1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2127184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c.229C&gt;T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p.G77S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cOR52N9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28969172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c.288T&gt;G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p.F96L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0.35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GIF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50350525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c.41A&gt;G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p.V14A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rs22919671   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0.9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CD40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33381986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c.592A&gt;G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p.I198V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rs23176048   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0.75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IL29L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36440803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c.359C&gt;T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p.T120M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rs23189283   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COL4A4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39893325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c.2764G&gt;A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p.P922S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ZDHHC8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29200529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c.660A&gt;C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p.H220Q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ZDHHC8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29200537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c.652A&gt;T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p.Y218N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ZDHHC8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26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29200552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c.638G&gt;C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p.213R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KLRA1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27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35149078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c.379C&gt;T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p.L127F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0.45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RPL4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30767024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c.1226G&gt;C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p.A409G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Heterozygous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0.05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43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FGF5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32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4509367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c.284G&gt;T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p.C95F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Homozygous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ND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0.5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8560"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ヒラギノ丸ゴ ProN W4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ヒラギノ丸ゴ ProN W4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215795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* Cavalier King Charles Spaniel, Chihuahua, Jack Russell Terrier, Labrador Retriever, Miniature Schnauzer, 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Papillon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, 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Shiba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</a:rPr>
                        <a:t>, Shih Tzu, Toy Poodle, Welsh Corgi</a:t>
                      </a: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5329" marR="5329" marT="53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487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2163</Words>
  <Application>Microsoft Office PowerPoint</Application>
  <PresentationFormat>A4 210 x 297 mm</PresentationFormat>
  <Paragraphs>1082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ヒラギノ丸ゴ ProN W4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Takeshi YAMASAKI</dc:creator>
  <cp:lastModifiedBy>山崎 剛士</cp:lastModifiedBy>
  <cp:revision>26</cp:revision>
  <dcterms:created xsi:type="dcterms:W3CDTF">2022-02-06T08:03:00Z</dcterms:created>
  <dcterms:modified xsi:type="dcterms:W3CDTF">2023-03-15T02:33:10Z</dcterms:modified>
</cp:coreProperties>
</file>