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sldIdLst>
    <p:sldId id="262" r:id="rId2"/>
    <p:sldId id="264" r:id="rId3"/>
    <p:sldId id="265" r:id="rId4"/>
    <p:sldId id="266" r:id="rId5"/>
    <p:sldId id="273" r:id="rId6"/>
    <p:sldId id="274" r:id="rId7"/>
    <p:sldId id="275" r:id="rId8"/>
    <p:sldId id="256" r:id="rId9"/>
    <p:sldId id="263" r:id="rId10"/>
    <p:sldId id="267" r:id="rId11"/>
    <p:sldId id="261" r:id="rId12"/>
    <p:sldId id="268" r:id="rId13"/>
    <p:sldId id="269" r:id="rId14"/>
    <p:sldId id="259" r:id="rId15"/>
    <p:sldId id="270" r:id="rId16"/>
    <p:sldId id="276" r:id="rId17"/>
    <p:sldId id="272" r:id="rId18"/>
    <p:sldId id="278" r:id="rId19"/>
    <p:sldId id="277" r:id="rId20"/>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65" userDrawn="1">
          <p15:clr>
            <a:srgbClr val="A4A3A4"/>
          </p15:clr>
        </p15:guide>
        <p15:guide id="2" pos="475" userDrawn="1">
          <p15:clr>
            <a:srgbClr val="A4A3A4"/>
          </p15:clr>
        </p15:guide>
        <p15:guide id="3" pos="384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5"/>
    <p:restoredTop sz="91429"/>
  </p:normalViewPr>
  <p:slideViewPr>
    <p:cSldViewPr snapToGrid="0" showGuides="1">
      <p:cViewPr varScale="1">
        <p:scale>
          <a:sx n="77" d="100"/>
          <a:sy n="77" d="100"/>
        </p:scale>
        <p:origin x="2336" y="208"/>
      </p:cViewPr>
      <p:guideLst>
        <p:guide orient="horz" pos="665"/>
        <p:guide pos="475"/>
        <p:guide pos="38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murata/Desktop/230309%20Syn%20thy%20chimera/GFP+%20cell%20.xlsm"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650837237738866"/>
          <c:y val="5.138706451118101E-2"/>
          <c:w val="0.75781210074651806"/>
          <c:h val="0.91284082172257952"/>
        </c:manualLayout>
      </c:layout>
      <c:barChart>
        <c:barDir val="col"/>
        <c:grouping val="stacked"/>
        <c:varyColors val="0"/>
        <c:ser>
          <c:idx val="0"/>
          <c:order val="0"/>
          <c:tx>
            <c:strRef>
              <c:f>Sheet1!$E$2</c:f>
              <c:strCache>
                <c:ptCount val="1"/>
                <c:pt idx="0">
                  <c:v>DN</c:v>
                </c:pt>
              </c:strCache>
            </c:strRef>
          </c:tx>
          <c:spPr>
            <a:solidFill>
              <a:schemeClr val="accent1"/>
            </a:solidFill>
            <a:ln>
              <a:noFill/>
            </a:ln>
            <a:effectLst/>
          </c:spPr>
          <c:invertIfNegative val="0"/>
          <c:errBars>
            <c:errBarType val="both"/>
            <c:errValType val="cust"/>
            <c:noEndCap val="0"/>
            <c:plus>
              <c:numRef>
                <c:f>Sheet1!$I$2</c:f>
                <c:numCache>
                  <c:formatCode>General</c:formatCode>
                  <c:ptCount val="1"/>
                  <c:pt idx="0">
                    <c:v>0.94381514982386117</c:v>
                  </c:pt>
                </c:numCache>
              </c:numRef>
            </c:plus>
            <c:minus>
              <c:numRef>
                <c:f>Sheet1!$I$2</c:f>
                <c:numCache>
                  <c:formatCode>General</c:formatCode>
                  <c:ptCount val="1"/>
                  <c:pt idx="0">
                    <c:v>0.94381514982386117</c:v>
                  </c:pt>
                </c:numCache>
              </c:numRef>
            </c:minus>
            <c:spPr>
              <a:noFill/>
              <a:ln w="6350" cap="flat" cmpd="sng" algn="ctr">
                <a:solidFill>
                  <a:schemeClr val="tx1"/>
                </a:solidFill>
                <a:round/>
              </a:ln>
              <a:effectLst/>
            </c:spPr>
          </c:errBars>
          <c:cat>
            <c:numRef>
              <c:f>Sheet1!$F$1</c:f>
              <c:numCache>
                <c:formatCode>General</c:formatCode>
                <c:ptCount val="1"/>
              </c:numCache>
            </c:numRef>
          </c:cat>
          <c:val>
            <c:numRef>
              <c:f>Sheet1!$F$2</c:f>
              <c:numCache>
                <c:formatCode>General</c:formatCode>
                <c:ptCount val="1"/>
                <c:pt idx="0">
                  <c:v>93.983333333333334</c:v>
                </c:pt>
              </c:numCache>
            </c:numRef>
          </c:val>
          <c:extLst>
            <c:ext xmlns:c16="http://schemas.microsoft.com/office/drawing/2014/chart" uri="{C3380CC4-5D6E-409C-BE32-E72D297353CC}">
              <c16:uniqueId val="{00000000-ED87-AD48-8A10-E4E693F4DD9A}"/>
            </c:ext>
          </c:extLst>
        </c:ser>
        <c:ser>
          <c:idx val="1"/>
          <c:order val="1"/>
          <c:tx>
            <c:strRef>
              <c:f>Sheet1!$E$3</c:f>
              <c:strCache>
                <c:ptCount val="1"/>
                <c:pt idx="0">
                  <c:v>DP</c:v>
                </c:pt>
              </c:strCache>
            </c:strRef>
          </c:tx>
          <c:spPr>
            <a:solidFill>
              <a:schemeClr val="accent2"/>
            </a:solidFill>
            <a:ln>
              <a:noFill/>
            </a:ln>
            <a:effectLst/>
          </c:spPr>
          <c:invertIfNegative val="0"/>
          <c:errBars>
            <c:errBarType val="both"/>
            <c:errValType val="cust"/>
            <c:noEndCap val="0"/>
            <c:plus>
              <c:numRef>
                <c:f>Sheet1!$I$3</c:f>
                <c:numCache>
                  <c:formatCode>General</c:formatCode>
                  <c:ptCount val="1"/>
                  <c:pt idx="0">
                    <c:v>0.62596776925665065</c:v>
                  </c:pt>
                </c:numCache>
              </c:numRef>
            </c:plus>
            <c:minus>
              <c:numRef>
                <c:f>Sheet1!$I$3</c:f>
                <c:numCache>
                  <c:formatCode>General</c:formatCode>
                  <c:ptCount val="1"/>
                  <c:pt idx="0">
                    <c:v>0.62596776925665065</c:v>
                  </c:pt>
                </c:numCache>
              </c:numRef>
            </c:minus>
            <c:spPr>
              <a:noFill/>
              <a:ln w="6350" cap="flat" cmpd="sng" algn="ctr">
                <a:solidFill>
                  <a:schemeClr val="tx1"/>
                </a:solidFill>
                <a:round/>
              </a:ln>
              <a:effectLst/>
            </c:spPr>
          </c:errBars>
          <c:cat>
            <c:numRef>
              <c:f>Sheet1!$F$1</c:f>
              <c:numCache>
                <c:formatCode>General</c:formatCode>
                <c:ptCount val="1"/>
              </c:numCache>
            </c:numRef>
          </c:cat>
          <c:val>
            <c:numRef>
              <c:f>Sheet1!$F$3</c:f>
              <c:numCache>
                <c:formatCode>General</c:formatCode>
                <c:ptCount val="1"/>
                <c:pt idx="0">
                  <c:v>3.5016666666666669</c:v>
                </c:pt>
              </c:numCache>
            </c:numRef>
          </c:val>
          <c:extLst>
            <c:ext xmlns:c16="http://schemas.microsoft.com/office/drawing/2014/chart" uri="{C3380CC4-5D6E-409C-BE32-E72D297353CC}">
              <c16:uniqueId val="{00000001-ED87-AD48-8A10-E4E693F4DD9A}"/>
            </c:ext>
          </c:extLst>
        </c:ser>
        <c:ser>
          <c:idx val="2"/>
          <c:order val="2"/>
          <c:tx>
            <c:strRef>
              <c:f>Sheet1!$E$4</c:f>
              <c:strCache>
                <c:ptCount val="1"/>
                <c:pt idx="0">
                  <c:v>CD4SP</c:v>
                </c:pt>
              </c:strCache>
            </c:strRef>
          </c:tx>
          <c:spPr>
            <a:solidFill>
              <a:schemeClr val="accent3"/>
            </a:solidFill>
            <a:ln>
              <a:noFill/>
            </a:ln>
            <a:effectLst/>
          </c:spPr>
          <c:invertIfNegative val="0"/>
          <c:errBars>
            <c:errBarType val="both"/>
            <c:errValType val="cust"/>
            <c:noEndCap val="0"/>
            <c:plus>
              <c:numRef>
                <c:f>Sheet1!$I$4</c:f>
                <c:numCache>
                  <c:formatCode>General</c:formatCode>
                  <c:ptCount val="1"/>
                  <c:pt idx="0">
                    <c:v>8.3458239723695177E-2</c:v>
                  </c:pt>
                </c:numCache>
              </c:numRef>
            </c:plus>
            <c:minus>
              <c:numRef>
                <c:f>Sheet1!$I$4</c:f>
                <c:numCache>
                  <c:formatCode>General</c:formatCode>
                  <c:ptCount val="1"/>
                  <c:pt idx="0">
                    <c:v>8.3458239723695177E-2</c:v>
                  </c:pt>
                </c:numCache>
              </c:numRef>
            </c:minus>
            <c:spPr>
              <a:noFill/>
              <a:ln w="6350" cap="flat" cmpd="sng" algn="ctr">
                <a:solidFill>
                  <a:schemeClr val="tx1"/>
                </a:solidFill>
                <a:round/>
              </a:ln>
              <a:effectLst/>
            </c:spPr>
          </c:errBars>
          <c:cat>
            <c:numRef>
              <c:f>Sheet1!$F$1</c:f>
              <c:numCache>
                <c:formatCode>General</c:formatCode>
                <c:ptCount val="1"/>
              </c:numCache>
            </c:numRef>
          </c:cat>
          <c:val>
            <c:numRef>
              <c:f>Sheet1!$F$4</c:f>
              <c:numCache>
                <c:formatCode>General</c:formatCode>
                <c:ptCount val="1"/>
                <c:pt idx="0">
                  <c:v>0.44500000000000001</c:v>
                </c:pt>
              </c:numCache>
            </c:numRef>
          </c:val>
          <c:extLst>
            <c:ext xmlns:c16="http://schemas.microsoft.com/office/drawing/2014/chart" uri="{C3380CC4-5D6E-409C-BE32-E72D297353CC}">
              <c16:uniqueId val="{00000002-ED87-AD48-8A10-E4E693F4DD9A}"/>
            </c:ext>
          </c:extLst>
        </c:ser>
        <c:ser>
          <c:idx val="3"/>
          <c:order val="3"/>
          <c:tx>
            <c:strRef>
              <c:f>Sheet1!$E$5</c:f>
              <c:strCache>
                <c:ptCount val="1"/>
                <c:pt idx="0">
                  <c:v>CD8SP</c:v>
                </c:pt>
              </c:strCache>
            </c:strRef>
          </c:tx>
          <c:spPr>
            <a:solidFill>
              <a:schemeClr val="accent4"/>
            </a:solidFill>
            <a:ln>
              <a:noFill/>
            </a:ln>
            <a:effectLst/>
          </c:spPr>
          <c:invertIfNegative val="0"/>
          <c:errBars>
            <c:errBarType val="both"/>
            <c:errValType val="cust"/>
            <c:noEndCap val="0"/>
            <c:plus>
              <c:numRef>
                <c:f>Sheet1!$I$5</c:f>
                <c:numCache>
                  <c:formatCode>General</c:formatCode>
                  <c:ptCount val="1"/>
                  <c:pt idx="0">
                    <c:v>0.13410410894911848</c:v>
                  </c:pt>
                </c:numCache>
              </c:numRef>
            </c:plus>
            <c:minus>
              <c:numRef>
                <c:f>Sheet1!$I$5</c:f>
                <c:numCache>
                  <c:formatCode>General</c:formatCode>
                  <c:ptCount val="1"/>
                  <c:pt idx="0">
                    <c:v>0.13410410894911848</c:v>
                  </c:pt>
                </c:numCache>
              </c:numRef>
            </c:minus>
            <c:spPr>
              <a:noFill/>
              <a:ln w="6350" cap="flat" cmpd="sng" algn="ctr">
                <a:solidFill>
                  <a:schemeClr val="tx1"/>
                </a:solidFill>
                <a:round/>
              </a:ln>
              <a:effectLst/>
            </c:spPr>
          </c:errBars>
          <c:cat>
            <c:numRef>
              <c:f>Sheet1!$F$1</c:f>
              <c:numCache>
                <c:formatCode>General</c:formatCode>
                <c:ptCount val="1"/>
              </c:numCache>
            </c:numRef>
          </c:cat>
          <c:val>
            <c:numRef>
              <c:f>Sheet1!$F$5</c:f>
              <c:numCache>
                <c:formatCode>General</c:formatCode>
                <c:ptCount val="1"/>
                <c:pt idx="0">
                  <c:v>0.39416666666666672</c:v>
                </c:pt>
              </c:numCache>
            </c:numRef>
          </c:val>
          <c:extLst>
            <c:ext xmlns:c16="http://schemas.microsoft.com/office/drawing/2014/chart" uri="{C3380CC4-5D6E-409C-BE32-E72D297353CC}">
              <c16:uniqueId val="{00000003-ED87-AD48-8A10-E4E693F4DD9A}"/>
            </c:ext>
          </c:extLst>
        </c:ser>
        <c:dLbls>
          <c:showLegendKey val="0"/>
          <c:showVal val="0"/>
          <c:showCatName val="0"/>
          <c:showSerName val="0"/>
          <c:showPercent val="0"/>
          <c:showBubbleSize val="0"/>
        </c:dLbls>
        <c:gapWidth val="150"/>
        <c:overlap val="100"/>
        <c:axId val="1277711872"/>
        <c:axId val="1269232976"/>
      </c:barChart>
      <c:catAx>
        <c:axId val="1277711872"/>
        <c:scaling>
          <c:orientation val="minMax"/>
        </c:scaling>
        <c:delete val="0"/>
        <c:axPos val="b"/>
        <c:numFmt formatCode="General" sourceLinked="1"/>
        <c:majorTickMark val="none"/>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69232976"/>
        <c:crosses val="autoZero"/>
        <c:auto val="1"/>
        <c:lblAlgn val="ctr"/>
        <c:lblOffset val="100"/>
        <c:noMultiLvlLbl val="0"/>
      </c:catAx>
      <c:valAx>
        <c:axId val="1269232976"/>
        <c:scaling>
          <c:orientation val="minMax"/>
          <c:max val="105"/>
          <c:min val="0"/>
        </c:scaling>
        <c:delete val="0"/>
        <c:axPos val="l"/>
        <c:numFmt formatCode="General" sourceLinked="1"/>
        <c:majorTickMark val="out"/>
        <c:minorTickMark val="none"/>
        <c:tickLblPos val="nextTo"/>
        <c:spPr>
          <a:noFill/>
          <a:ln w="6350">
            <a:solidFill>
              <a:schemeClr val="tx1"/>
            </a:solidFill>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ja-JP"/>
          </a:p>
        </c:txPr>
        <c:crossAx val="1277711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51EDDB-8F80-8542-9513-8C2E14D26A89}" type="datetimeFigureOut">
              <a:rPr kumimoji="1" lang="ja-JP" altLang="en-US" smtClean="0"/>
              <a:t>2023/5/10</a:t>
            </a:fld>
            <a:endParaRPr kumimoji="1" lang="ja-JP" altLang="en-US"/>
          </a:p>
        </p:txBody>
      </p:sp>
      <p:sp>
        <p:nvSpPr>
          <p:cNvPr id="4" name="スライド イメージ プレースホルダー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B7ED2-7007-4140-ADD8-AE0A9C4017E8}" type="slidenum">
              <a:rPr kumimoji="1" lang="ja-JP" altLang="en-US" smtClean="0"/>
              <a:t>‹#›</a:t>
            </a:fld>
            <a:endParaRPr kumimoji="1" lang="ja-JP" altLang="en-US"/>
          </a:p>
        </p:txBody>
      </p:sp>
    </p:spTree>
    <p:extLst>
      <p:ext uri="{BB962C8B-B14F-4D97-AF65-F5344CB8AC3E}">
        <p14:creationId xmlns:p14="http://schemas.microsoft.com/office/powerpoint/2010/main" val="2655650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69B7ED2-7007-4140-ADD8-AE0A9C4017E8}" type="slidenum">
              <a:rPr kumimoji="1" lang="ja-JP" altLang="en-US" smtClean="0"/>
              <a:t>6</a:t>
            </a:fld>
            <a:endParaRPr kumimoji="1" lang="ja-JP" altLang="en-US"/>
          </a:p>
        </p:txBody>
      </p:sp>
    </p:spTree>
    <p:extLst>
      <p:ext uri="{BB962C8B-B14F-4D97-AF65-F5344CB8AC3E}">
        <p14:creationId xmlns:p14="http://schemas.microsoft.com/office/powerpoint/2010/main" val="3371662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69B7ED2-7007-4140-ADD8-AE0A9C4017E8}" type="slidenum">
              <a:rPr kumimoji="1" lang="ja-JP" altLang="en-US" smtClean="0"/>
              <a:t>9</a:t>
            </a:fld>
            <a:endParaRPr kumimoji="1" lang="ja-JP" altLang="en-US"/>
          </a:p>
        </p:txBody>
      </p:sp>
    </p:spTree>
    <p:extLst>
      <p:ext uri="{BB962C8B-B14F-4D97-AF65-F5344CB8AC3E}">
        <p14:creationId xmlns:p14="http://schemas.microsoft.com/office/powerpoint/2010/main" val="4107116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550B93A-0C1F-5442-A493-4F4D7F572211}" type="slidenum">
              <a:rPr kumimoji="1" lang="ja-JP" altLang="en-US" smtClean="0"/>
              <a:t>11</a:t>
            </a:fld>
            <a:endParaRPr kumimoji="1" lang="ja-JP" altLang="en-US"/>
          </a:p>
        </p:txBody>
      </p:sp>
    </p:spTree>
    <p:extLst>
      <p:ext uri="{BB962C8B-B14F-4D97-AF65-F5344CB8AC3E}">
        <p14:creationId xmlns:p14="http://schemas.microsoft.com/office/powerpoint/2010/main" val="4082531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E323E6B-A5BE-C649-8685-3D53FBDA5745}" type="datetime1">
              <a:rPr kumimoji="1" lang="ja-JP" altLang="en-US" smtClean="0"/>
              <a:t>2023/5/10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AAEB580-3233-CC41-81E5-41A1896DFD7C}" type="slidenum">
              <a:rPr kumimoji="1" lang="ja-JP" altLang="en-US" smtClean="0"/>
              <a:t>‹#›</a:t>
            </a:fld>
            <a:endParaRPr kumimoji="1" lang="ja-JP" altLang="en-US"/>
          </a:p>
        </p:txBody>
      </p:sp>
    </p:spTree>
    <p:extLst>
      <p:ext uri="{BB962C8B-B14F-4D97-AF65-F5344CB8AC3E}">
        <p14:creationId xmlns:p14="http://schemas.microsoft.com/office/powerpoint/2010/main" val="3503769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D112028-4BD1-CD42-A883-0C68C1E1B596}" type="datetime1">
              <a:rPr kumimoji="1" lang="ja-JP" altLang="en-US" smtClean="0"/>
              <a:t>2023/5/10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AAEB580-3233-CC41-81E5-41A1896DFD7C}" type="slidenum">
              <a:rPr kumimoji="1" lang="ja-JP" altLang="en-US" smtClean="0"/>
              <a:t>‹#›</a:t>
            </a:fld>
            <a:endParaRPr kumimoji="1" lang="ja-JP" altLang="en-US"/>
          </a:p>
        </p:txBody>
      </p:sp>
    </p:spTree>
    <p:extLst>
      <p:ext uri="{BB962C8B-B14F-4D97-AF65-F5344CB8AC3E}">
        <p14:creationId xmlns:p14="http://schemas.microsoft.com/office/powerpoint/2010/main" val="2988206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627B6B2-3C12-CA4E-A858-8DA10785C9D6}" type="datetime1">
              <a:rPr kumimoji="1" lang="ja-JP" altLang="en-US" smtClean="0"/>
              <a:t>2023/5/10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AAEB580-3233-CC41-81E5-41A1896DFD7C}" type="slidenum">
              <a:rPr kumimoji="1" lang="ja-JP" altLang="en-US" smtClean="0"/>
              <a:t>‹#›</a:t>
            </a:fld>
            <a:endParaRPr kumimoji="1" lang="ja-JP" altLang="en-US"/>
          </a:p>
        </p:txBody>
      </p:sp>
    </p:spTree>
    <p:extLst>
      <p:ext uri="{BB962C8B-B14F-4D97-AF65-F5344CB8AC3E}">
        <p14:creationId xmlns:p14="http://schemas.microsoft.com/office/powerpoint/2010/main" val="4112394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EBEB13D-1B28-9240-AFE3-85FBBE907C2B}" type="datetime1">
              <a:rPr kumimoji="1" lang="ja-JP" altLang="en-US" smtClean="0"/>
              <a:t>2023/5/10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AAEB580-3233-CC41-81E5-41A1896DFD7C}" type="slidenum">
              <a:rPr kumimoji="1" lang="ja-JP" altLang="en-US" smtClean="0"/>
              <a:t>‹#›</a:t>
            </a:fld>
            <a:endParaRPr kumimoji="1" lang="ja-JP" altLang="en-US"/>
          </a:p>
        </p:txBody>
      </p:sp>
    </p:spTree>
    <p:extLst>
      <p:ext uri="{BB962C8B-B14F-4D97-AF65-F5344CB8AC3E}">
        <p14:creationId xmlns:p14="http://schemas.microsoft.com/office/powerpoint/2010/main" val="1925549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34BF5D9-0526-064A-949B-83285FDBCBD8}" type="datetime1">
              <a:rPr kumimoji="1" lang="ja-JP" altLang="en-US" smtClean="0"/>
              <a:t>2023/5/10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AAEB580-3233-CC41-81E5-41A1896DFD7C}" type="slidenum">
              <a:rPr kumimoji="1" lang="ja-JP" altLang="en-US" smtClean="0"/>
              <a:t>‹#›</a:t>
            </a:fld>
            <a:endParaRPr kumimoji="1" lang="ja-JP" altLang="en-US"/>
          </a:p>
        </p:txBody>
      </p:sp>
    </p:spTree>
    <p:extLst>
      <p:ext uri="{BB962C8B-B14F-4D97-AF65-F5344CB8AC3E}">
        <p14:creationId xmlns:p14="http://schemas.microsoft.com/office/powerpoint/2010/main" val="4270278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9863585-EF4E-A44F-B0AF-E1A455B287EF}" type="datetime1">
              <a:rPr kumimoji="1" lang="ja-JP" altLang="en-US" smtClean="0"/>
              <a:t>2023/5/10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AAEB580-3233-CC41-81E5-41A1896DFD7C}" type="slidenum">
              <a:rPr kumimoji="1" lang="ja-JP" altLang="en-US" smtClean="0"/>
              <a:t>‹#›</a:t>
            </a:fld>
            <a:endParaRPr kumimoji="1" lang="ja-JP" altLang="en-US"/>
          </a:p>
        </p:txBody>
      </p:sp>
    </p:spTree>
    <p:extLst>
      <p:ext uri="{BB962C8B-B14F-4D97-AF65-F5344CB8AC3E}">
        <p14:creationId xmlns:p14="http://schemas.microsoft.com/office/powerpoint/2010/main" val="386282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8D58E02-37B6-8C4C-AE73-0A0C5E4731C8}" type="datetime1">
              <a:rPr kumimoji="1" lang="ja-JP" altLang="en-US" smtClean="0"/>
              <a:t>2023/5/10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AAEB580-3233-CC41-81E5-41A1896DFD7C}" type="slidenum">
              <a:rPr kumimoji="1" lang="ja-JP" altLang="en-US" smtClean="0"/>
              <a:t>‹#›</a:t>
            </a:fld>
            <a:endParaRPr kumimoji="1" lang="ja-JP" altLang="en-US"/>
          </a:p>
        </p:txBody>
      </p:sp>
    </p:spTree>
    <p:extLst>
      <p:ext uri="{BB962C8B-B14F-4D97-AF65-F5344CB8AC3E}">
        <p14:creationId xmlns:p14="http://schemas.microsoft.com/office/powerpoint/2010/main" val="3503662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421D98F-F5C4-A44A-A166-16D17CC41568}" type="datetime1">
              <a:rPr kumimoji="1" lang="ja-JP" altLang="en-US" smtClean="0"/>
              <a:t>2023/5/10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AAEB580-3233-CC41-81E5-41A1896DFD7C}" type="slidenum">
              <a:rPr kumimoji="1" lang="ja-JP" altLang="en-US" smtClean="0"/>
              <a:t>‹#›</a:t>
            </a:fld>
            <a:endParaRPr kumimoji="1" lang="ja-JP" altLang="en-US"/>
          </a:p>
        </p:txBody>
      </p:sp>
    </p:spTree>
    <p:extLst>
      <p:ext uri="{BB962C8B-B14F-4D97-AF65-F5344CB8AC3E}">
        <p14:creationId xmlns:p14="http://schemas.microsoft.com/office/powerpoint/2010/main" val="1676277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65F6E6-B11D-0E49-8266-4DD3B11FD2E4}" type="datetime1">
              <a:rPr kumimoji="1" lang="ja-JP" altLang="en-US" smtClean="0"/>
              <a:t>2023/5/10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AAEB580-3233-CC41-81E5-41A1896DFD7C}" type="slidenum">
              <a:rPr kumimoji="1" lang="ja-JP" altLang="en-US" smtClean="0"/>
              <a:t>‹#›</a:t>
            </a:fld>
            <a:endParaRPr kumimoji="1" lang="ja-JP" altLang="en-US"/>
          </a:p>
        </p:txBody>
      </p:sp>
    </p:spTree>
    <p:extLst>
      <p:ext uri="{BB962C8B-B14F-4D97-AF65-F5344CB8AC3E}">
        <p14:creationId xmlns:p14="http://schemas.microsoft.com/office/powerpoint/2010/main" val="161063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32A1C99-5080-0D46-9613-8DB5DE440D0A}" type="datetime1">
              <a:rPr kumimoji="1" lang="ja-JP" altLang="en-US" smtClean="0"/>
              <a:t>2023/5/10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AAEB580-3233-CC41-81E5-41A1896DFD7C}" type="slidenum">
              <a:rPr kumimoji="1" lang="ja-JP" altLang="en-US" smtClean="0"/>
              <a:t>‹#›</a:t>
            </a:fld>
            <a:endParaRPr kumimoji="1" lang="ja-JP" altLang="en-US"/>
          </a:p>
        </p:txBody>
      </p:sp>
    </p:spTree>
    <p:extLst>
      <p:ext uri="{BB962C8B-B14F-4D97-AF65-F5344CB8AC3E}">
        <p14:creationId xmlns:p14="http://schemas.microsoft.com/office/powerpoint/2010/main" val="2116752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DA2ECC1-BB6B-8440-87F0-1C1D60693B8E}" type="datetime1">
              <a:rPr kumimoji="1" lang="ja-JP" altLang="en-US" smtClean="0"/>
              <a:t>2023/5/10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AAEB580-3233-CC41-81E5-41A1896DFD7C}" type="slidenum">
              <a:rPr kumimoji="1" lang="ja-JP" altLang="en-US" smtClean="0"/>
              <a:t>‹#›</a:t>
            </a:fld>
            <a:endParaRPr kumimoji="1" lang="ja-JP" altLang="en-US"/>
          </a:p>
        </p:txBody>
      </p:sp>
    </p:spTree>
    <p:extLst>
      <p:ext uri="{BB962C8B-B14F-4D97-AF65-F5344CB8AC3E}">
        <p14:creationId xmlns:p14="http://schemas.microsoft.com/office/powerpoint/2010/main" val="519257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30530EF6-2043-9749-ADFA-C446BE344629}" type="datetime1">
              <a:rPr kumimoji="1" lang="ja-JP" altLang="en-US" smtClean="0"/>
              <a:t>2023/5/10</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AAEB580-3233-CC41-81E5-41A1896DFD7C}" type="slidenum">
              <a:rPr kumimoji="1" lang="ja-JP" altLang="en-US" smtClean="0"/>
              <a:t>‹#›</a:t>
            </a:fld>
            <a:endParaRPr kumimoji="1" lang="ja-JP" altLang="en-US"/>
          </a:p>
        </p:txBody>
      </p:sp>
    </p:spTree>
    <p:extLst>
      <p:ext uri="{BB962C8B-B14F-4D97-AF65-F5344CB8AC3E}">
        <p14:creationId xmlns:p14="http://schemas.microsoft.com/office/powerpoint/2010/main" val="40923430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 Id="rId6" Type="http://schemas.openxmlformats.org/officeDocument/2006/relationships/image" Target="../media/image13.tiff"/><Relationship Id="rId5" Type="http://schemas.openxmlformats.org/officeDocument/2006/relationships/image" Target="../media/image12.emf"/><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13" Type="http://schemas.openxmlformats.org/officeDocument/2006/relationships/image" Target="../media/image31.emf"/><Relationship Id="rId18" Type="http://schemas.openxmlformats.org/officeDocument/2006/relationships/image" Target="../media/image36.emf"/><Relationship Id="rId26" Type="http://schemas.openxmlformats.org/officeDocument/2006/relationships/chart" Target="../charts/chart1.xml"/><Relationship Id="rId3" Type="http://schemas.openxmlformats.org/officeDocument/2006/relationships/image" Target="../media/image21.emf"/><Relationship Id="rId21" Type="http://schemas.openxmlformats.org/officeDocument/2006/relationships/image" Target="../media/image39.emf"/><Relationship Id="rId7" Type="http://schemas.openxmlformats.org/officeDocument/2006/relationships/image" Target="../media/image25.emf"/><Relationship Id="rId12" Type="http://schemas.openxmlformats.org/officeDocument/2006/relationships/image" Target="../media/image30.emf"/><Relationship Id="rId17" Type="http://schemas.openxmlformats.org/officeDocument/2006/relationships/image" Target="../media/image35.emf"/><Relationship Id="rId25" Type="http://schemas.openxmlformats.org/officeDocument/2006/relationships/image" Target="../media/image43.emf"/><Relationship Id="rId33" Type="http://schemas.openxmlformats.org/officeDocument/2006/relationships/image" Target="../media/image50.tiff"/><Relationship Id="rId2" Type="http://schemas.openxmlformats.org/officeDocument/2006/relationships/image" Target="../media/image20.emf"/><Relationship Id="rId16" Type="http://schemas.openxmlformats.org/officeDocument/2006/relationships/image" Target="../media/image34.emf"/><Relationship Id="rId20" Type="http://schemas.openxmlformats.org/officeDocument/2006/relationships/image" Target="../media/image38.emf"/><Relationship Id="rId29" Type="http://schemas.openxmlformats.org/officeDocument/2006/relationships/image" Target="../media/image46.tiff"/><Relationship Id="rId1" Type="http://schemas.openxmlformats.org/officeDocument/2006/relationships/slideLayout" Target="../slideLayouts/slideLayout2.xml"/><Relationship Id="rId6" Type="http://schemas.openxmlformats.org/officeDocument/2006/relationships/image" Target="../media/image24.emf"/><Relationship Id="rId11" Type="http://schemas.openxmlformats.org/officeDocument/2006/relationships/image" Target="../media/image29.emf"/><Relationship Id="rId24" Type="http://schemas.openxmlformats.org/officeDocument/2006/relationships/image" Target="../media/image42.emf"/><Relationship Id="rId32" Type="http://schemas.openxmlformats.org/officeDocument/2006/relationships/image" Target="../media/image49.tiff"/><Relationship Id="rId5" Type="http://schemas.openxmlformats.org/officeDocument/2006/relationships/image" Target="../media/image23.emf"/><Relationship Id="rId15" Type="http://schemas.openxmlformats.org/officeDocument/2006/relationships/image" Target="../media/image33.emf"/><Relationship Id="rId23" Type="http://schemas.openxmlformats.org/officeDocument/2006/relationships/image" Target="../media/image41.emf"/><Relationship Id="rId28" Type="http://schemas.openxmlformats.org/officeDocument/2006/relationships/image" Target="../media/image45.tiff"/><Relationship Id="rId10" Type="http://schemas.openxmlformats.org/officeDocument/2006/relationships/image" Target="../media/image28.emf"/><Relationship Id="rId19" Type="http://schemas.openxmlformats.org/officeDocument/2006/relationships/image" Target="../media/image37.emf"/><Relationship Id="rId31" Type="http://schemas.openxmlformats.org/officeDocument/2006/relationships/image" Target="../media/image48.tiff"/><Relationship Id="rId4" Type="http://schemas.openxmlformats.org/officeDocument/2006/relationships/image" Target="../media/image22.emf"/><Relationship Id="rId9" Type="http://schemas.openxmlformats.org/officeDocument/2006/relationships/image" Target="../media/image27.emf"/><Relationship Id="rId14" Type="http://schemas.openxmlformats.org/officeDocument/2006/relationships/image" Target="../media/image32.emf"/><Relationship Id="rId22" Type="http://schemas.openxmlformats.org/officeDocument/2006/relationships/image" Target="../media/image40.emf"/><Relationship Id="rId27" Type="http://schemas.openxmlformats.org/officeDocument/2006/relationships/image" Target="../media/image44.tiff"/><Relationship Id="rId30" Type="http://schemas.openxmlformats.org/officeDocument/2006/relationships/image" Target="../media/image47.tiff"/><Relationship Id="rId8" Type="http://schemas.openxmlformats.org/officeDocument/2006/relationships/image" Target="../media/image26.emf"/></Relationships>
</file>

<file path=ppt/slides/_rels/slide13.xml.rels><?xml version="1.0" encoding="UTF-8" standalone="yes"?>
<Relationships xmlns="http://schemas.openxmlformats.org/package/2006/relationships"><Relationship Id="rId8" Type="http://schemas.openxmlformats.org/officeDocument/2006/relationships/image" Target="../media/image57.emf"/><Relationship Id="rId3" Type="http://schemas.openxmlformats.org/officeDocument/2006/relationships/image" Target="../media/image52.emf"/><Relationship Id="rId7" Type="http://schemas.openxmlformats.org/officeDocument/2006/relationships/image" Target="../media/image56.emf"/><Relationship Id="rId2" Type="http://schemas.openxmlformats.org/officeDocument/2006/relationships/image" Target="../media/image51.emf"/><Relationship Id="rId1" Type="http://schemas.openxmlformats.org/officeDocument/2006/relationships/slideLayout" Target="../slideLayouts/slideLayout2.xml"/><Relationship Id="rId6" Type="http://schemas.openxmlformats.org/officeDocument/2006/relationships/image" Target="../media/image55.emf"/><Relationship Id="rId5" Type="http://schemas.openxmlformats.org/officeDocument/2006/relationships/image" Target="../media/image54.emf"/><Relationship Id="rId4" Type="http://schemas.openxmlformats.org/officeDocument/2006/relationships/image" Target="../media/image53.emf"/><Relationship Id="rId9" Type="http://schemas.openxmlformats.org/officeDocument/2006/relationships/image" Target="../media/image58.emf"/></Relationships>
</file>

<file path=ppt/slides/_rels/slide14.xml.rels><?xml version="1.0" encoding="UTF-8" standalone="yes"?>
<Relationships xmlns="http://schemas.openxmlformats.org/package/2006/relationships"><Relationship Id="rId3" Type="http://schemas.openxmlformats.org/officeDocument/2006/relationships/image" Target="../media/image60.tiff"/><Relationship Id="rId2" Type="http://schemas.openxmlformats.org/officeDocument/2006/relationships/image" Target="../media/image59.emf"/><Relationship Id="rId1" Type="http://schemas.openxmlformats.org/officeDocument/2006/relationships/slideLayout" Target="../slideLayouts/slideLayout1.xml"/><Relationship Id="rId6" Type="http://schemas.openxmlformats.org/officeDocument/2006/relationships/image" Target="../media/image63.tiff"/><Relationship Id="rId5" Type="http://schemas.openxmlformats.org/officeDocument/2006/relationships/image" Target="../media/image62.tiff"/><Relationship Id="rId4" Type="http://schemas.openxmlformats.org/officeDocument/2006/relationships/image" Target="../media/image61.tiff"/></Relationships>
</file>

<file path=ppt/slides/_rels/slide15.xml.rels><?xml version="1.0" encoding="UTF-8" standalone="yes"?>
<Relationships xmlns="http://schemas.openxmlformats.org/package/2006/relationships"><Relationship Id="rId8" Type="http://schemas.openxmlformats.org/officeDocument/2006/relationships/image" Target="../media/image70.tiff"/><Relationship Id="rId3" Type="http://schemas.openxmlformats.org/officeDocument/2006/relationships/image" Target="../media/image65.tiff"/><Relationship Id="rId7" Type="http://schemas.openxmlformats.org/officeDocument/2006/relationships/image" Target="../media/image69.tiff"/><Relationship Id="rId2" Type="http://schemas.openxmlformats.org/officeDocument/2006/relationships/image" Target="../media/image64.emf"/><Relationship Id="rId1" Type="http://schemas.openxmlformats.org/officeDocument/2006/relationships/slideLayout" Target="../slideLayouts/slideLayout2.xml"/><Relationship Id="rId6" Type="http://schemas.openxmlformats.org/officeDocument/2006/relationships/image" Target="../media/image68.tiff"/><Relationship Id="rId11" Type="http://schemas.openxmlformats.org/officeDocument/2006/relationships/image" Target="../media/image73.tiff"/><Relationship Id="rId5" Type="http://schemas.openxmlformats.org/officeDocument/2006/relationships/image" Target="../media/image67.tiff"/><Relationship Id="rId10" Type="http://schemas.openxmlformats.org/officeDocument/2006/relationships/image" Target="../media/image72.tiff"/><Relationship Id="rId4" Type="http://schemas.openxmlformats.org/officeDocument/2006/relationships/image" Target="../media/image66.tiff"/><Relationship Id="rId9" Type="http://schemas.openxmlformats.org/officeDocument/2006/relationships/image" Target="../media/image71.tiff"/></Relationships>
</file>

<file path=ppt/slides/_rels/slide16.xml.rels><?xml version="1.0" encoding="UTF-8" standalone="yes"?>
<Relationships xmlns="http://schemas.openxmlformats.org/package/2006/relationships"><Relationship Id="rId8" Type="http://schemas.openxmlformats.org/officeDocument/2006/relationships/image" Target="../media/image80.jpeg"/><Relationship Id="rId13" Type="http://schemas.openxmlformats.org/officeDocument/2006/relationships/image" Target="../media/image85.jpeg"/><Relationship Id="rId18" Type="http://schemas.openxmlformats.org/officeDocument/2006/relationships/image" Target="../media/image90.tiff"/><Relationship Id="rId3" Type="http://schemas.openxmlformats.org/officeDocument/2006/relationships/image" Target="../media/image75.tiff"/><Relationship Id="rId21" Type="http://schemas.openxmlformats.org/officeDocument/2006/relationships/image" Target="../media/image93.jpeg"/><Relationship Id="rId7" Type="http://schemas.openxmlformats.org/officeDocument/2006/relationships/image" Target="../media/image79.tiff"/><Relationship Id="rId12" Type="http://schemas.openxmlformats.org/officeDocument/2006/relationships/image" Target="../media/image84.jpeg"/><Relationship Id="rId17" Type="http://schemas.openxmlformats.org/officeDocument/2006/relationships/image" Target="../media/image89.tiff"/><Relationship Id="rId25" Type="http://schemas.openxmlformats.org/officeDocument/2006/relationships/image" Target="../media/image97.jpeg"/><Relationship Id="rId2" Type="http://schemas.openxmlformats.org/officeDocument/2006/relationships/image" Target="../media/image74.tiff"/><Relationship Id="rId16" Type="http://schemas.openxmlformats.org/officeDocument/2006/relationships/image" Target="../media/image88.tiff"/><Relationship Id="rId20" Type="http://schemas.openxmlformats.org/officeDocument/2006/relationships/image" Target="../media/image92.jpeg"/><Relationship Id="rId1" Type="http://schemas.openxmlformats.org/officeDocument/2006/relationships/slideLayout" Target="../slideLayouts/slideLayout2.xml"/><Relationship Id="rId6" Type="http://schemas.openxmlformats.org/officeDocument/2006/relationships/image" Target="../media/image78.tiff"/><Relationship Id="rId11" Type="http://schemas.openxmlformats.org/officeDocument/2006/relationships/image" Target="../media/image83.jpeg"/><Relationship Id="rId24" Type="http://schemas.openxmlformats.org/officeDocument/2006/relationships/image" Target="../media/image96.tiff"/><Relationship Id="rId5" Type="http://schemas.openxmlformats.org/officeDocument/2006/relationships/image" Target="../media/image77.tiff"/><Relationship Id="rId15" Type="http://schemas.openxmlformats.org/officeDocument/2006/relationships/image" Target="../media/image87.tiff"/><Relationship Id="rId23" Type="http://schemas.openxmlformats.org/officeDocument/2006/relationships/image" Target="../media/image95.jpeg"/><Relationship Id="rId10" Type="http://schemas.openxmlformats.org/officeDocument/2006/relationships/image" Target="../media/image82.jpeg"/><Relationship Id="rId19" Type="http://schemas.openxmlformats.org/officeDocument/2006/relationships/image" Target="../media/image91.tiff"/><Relationship Id="rId4" Type="http://schemas.openxmlformats.org/officeDocument/2006/relationships/image" Target="../media/image76.tiff"/><Relationship Id="rId9" Type="http://schemas.openxmlformats.org/officeDocument/2006/relationships/image" Target="../media/image81.jpeg"/><Relationship Id="rId14" Type="http://schemas.openxmlformats.org/officeDocument/2006/relationships/image" Target="../media/image86.tiff"/><Relationship Id="rId22" Type="http://schemas.openxmlformats.org/officeDocument/2006/relationships/image" Target="../media/image94.jpeg"/></Relationships>
</file>

<file path=ppt/slides/_rels/slide17.xml.rels><?xml version="1.0" encoding="UTF-8" standalone="yes"?>
<Relationships xmlns="http://schemas.openxmlformats.org/package/2006/relationships"><Relationship Id="rId3" Type="http://schemas.openxmlformats.org/officeDocument/2006/relationships/image" Target="../media/image99.tiff"/><Relationship Id="rId2" Type="http://schemas.openxmlformats.org/officeDocument/2006/relationships/image" Target="../media/image98.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1.tiff"/><Relationship Id="rId2" Type="http://schemas.openxmlformats.org/officeDocument/2006/relationships/image" Target="../media/image100.tiff"/><Relationship Id="rId1" Type="http://schemas.openxmlformats.org/officeDocument/2006/relationships/slideLayout" Target="../slideLayouts/slideLayout2.xml"/><Relationship Id="rId4" Type="http://schemas.openxmlformats.org/officeDocument/2006/relationships/image" Target="../media/image102.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emf"/><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8.tiff"/><Relationship Id="rId5" Type="http://schemas.microsoft.com/office/2007/relationships/hdphoto" Target="../media/hdphoto1.wdp"/><Relationship Id="rId10" Type="http://schemas.openxmlformats.org/officeDocument/2006/relationships/image" Target="../media/image7.tiff"/><Relationship Id="rId4" Type="http://schemas.openxmlformats.org/officeDocument/2006/relationships/image" Target="../media/image4.png"/><Relationship Id="rId9"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43CDFE-AC92-BEED-AF1B-0C6AC83F5AAF}"/>
              </a:ext>
            </a:extLst>
          </p:cNvPr>
          <p:cNvSpPr>
            <a:spLocks noGrp="1"/>
          </p:cNvSpPr>
          <p:nvPr>
            <p:ph type="title"/>
          </p:nvPr>
        </p:nvSpPr>
        <p:spPr>
          <a:xfrm>
            <a:off x="292377" y="997042"/>
            <a:ext cx="5915025" cy="1914702"/>
          </a:xfrm>
        </p:spPr>
        <p:txBody>
          <a:bodyPr/>
          <a:lstStyle/>
          <a:p>
            <a:pPr algn="ctr"/>
            <a:r>
              <a:rPr kumimoji="1" lang="en-US" altLang="ja-JP" dirty="0">
                <a:latin typeface="Times New Roman" panose="02020603050405020304" pitchFamily="18" charset="0"/>
                <a:cs typeface="Times New Roman" panose="02020603050405020304" pitchFamily="18" charset="0"/>
              </a:rPr>
              <a:t>Supporting Information</a:t>
            </a:r>
            <a:endParaRPr kumimoji="1" lang="ja-JP" altLang="en-US">
              <a:latin typeface="Times New Roman" panose="02020603050405020304" pitchFamily="18" charset="0"/>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B9C4CBC2-E853-7DD2-2410-7FB6618B1370}"/>
              </a:ext>
            </a:extLst>
          </p:cNvPr>
          <p:cNvSpPr>
            <a:spLocks noGrp="1"/>
          </p:cNvSpPr>
          <p:nvPr>
            <p:ph idx="1"/>
          </p:nvPr>
        </p:nvSpPr>
        <p:spPr>
          <a:xfrm>
            <a:off x="1074655" y="3323005"/>
            <a:ext cx="5132748" cy="5231629"/>
          </a:xfrm>
        </p:spPr>
        <p:txBody>
          <a:bodyPr>
            <a:normAutofit/>
          </a:bodyPr>
          <a:lstStyle/>
          <a:p>
            <a:pPr marL="0" indent="0">
              <a:buNone/>
            </a:pPr>
            <a:r>
              <a:rPr kumimoji="1" lang="en-US" altLang="ja-JP" sz="1200" dirty="0">
                <a:latin typeface="Times New Roman" panose="02020603050405020304" pitchFamily="18" charset="0"/>
                <a:cs typeface="Times New Roman" panose="02020603050405020304" pitchFamily="18" charset="0"/>
              </a:rPr>
              <a:t>For Murata et al.,</a:t>
            </a:r>
          </a:p>
          <a:p>
            <a:pPr marL="0" indent="0">
              <a:buNone/>
            </a:pPr>
            <a:r>
              <a:rPr lang="en-US" altLang="ja-JP" sz="1200" dirty="0">
                <a:latin typeface="Times New Roman" panose="02020603050405020304" pitchFamily="18" charset="0"/>
                <a:cs typeface="Times New Roman" panose="02020603050405020304" pitchFamily="18" charset="0"/>
              </a:rPr>
              <a:t>“</a:t>
            </a:r>
            <a:r>
              <a:rPr lang="en-US" altLang="ja-JP" sz="1200" b="1"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iPSC-derived hematopoietic stem and progenitor cells induce mixed chimerism and donor-specific allograft tolerance</a:t>
            </a:r>
            <a:r>
              <a:rPr lang="en-US" altLang="ja-JP" sz="1200" dirty="0">
                <a:latin typeface="Times New Roman" panose="02020603050405020304" pitchFamily="18" charset="0"/>
                <a:cs typeface="Times New Roman" panose="02020603050405020304" pitchFamily="18" charset="0"/>
              </a:rPr>
              <a:t>”</a:t>
            </a:r>
          </a:p>
          <a:p>
            <a:endParaRPr lang="en-US" altLang="ja-JP" sz="1200" dirty="0">
              <a:latin typeface="Times New Roman" panose="02020603050405020304" pitchFamily="18" charset="0"/>
              <a:cs typeface="Times New Roman" panose="02020603050405020304" pitchFamily="18" charset="0"/>
            </a:endParaRPr>
          </a:p>
          <a:p>
            <a:endParaRPr kumimoji="1" lang="en-US" altLang="ja-JP" sz="1200" dirty="0">
              <a:latin typeface="Times New Roman" panose="02020603050405020304" pitchFamily="18" charset="0"/>
              <a:cs typeface="Times New Roman" panose="02020603050405020304" pitchFamily="18" charset="0"/>
            </a:endParaRPr>
          </a:p>
          <a:p>
            <a:endParaRPr lang="en-US" altLang="ja-JP" sz="1200" dirty="0">
              <a:latin typeface="Times New Roman" panose="02020603050405020304" pitchFamily="18" charset="0"/>
              <a:cs typeface="Times New Roman" panose="02020603050405020304" pitchFamily="18" charset="0"/>
            </a:endParaRPr>
          </a:p>
          <a:p>
            <a:r>
              <a:rPr kumimoji="1" lang="en-US" altLang="ja-JP" sz="1200" dirty="0">
                <a:latin typeface="Times New Roman" panose="02020603050405020304" pitchFamily="18" charset="0"/>
                <a:cs typeface="Times New Roman" panose="02020603050405020304" pitchFamily="18" charset="0"/>
              </a:rPr>
              <a:t>Materials and Methods (full version)			P. 2</a:t>
            </a:r>
          </a:p>
          <a:p>
            <a:r>
              <a:rPr lang="en-US" altLang="ja-JP" sz="1200" dirty="0">
                <a:latin typeface="Times New Roman" panose="02020603050405020304" pitchFamily="18" charset="0"/>
                <a:cs typeface="Times New Roman" panose="02020603050405020304" pitchFamily="18" charset="0"/>
              </a:rPr>
              <a:t>Supplemental Figures				P. 8</a:t>
            </a:r>
          </a:p>
          <a:p>
            <a:r>
              <a:rPr lang="en-US" altLang="ja-JP" sz="1200" dirty="0">
                <a:latin typeface="Times New Roman" panose="02020603050405020304" pitchFamily="18" charset="0"/>
                <a:cs typeface="Times New Roman" panose="02020603050405020304" pitchFamily="18" charset="0"/>
              </a:rPr>
              <a:t>Supplemental Table				P. 19</a:t>
            </a:r>
          </a:p>
          <a:p>
            <a:endParaRPr lang="en-US" altLang="ja-JP" sz="1200" dirty="0">
              <a:latin typeface="Times New Roman" panose="02020603050405020304" pitchFamily="18" charset="0"/>
              <a:cs typeface="Times New Roman" panose="02020603050405020304" pitchFamily="18" charset="0"/>
            </a:endParaRPr>
          </a:p>
          <a:p>
            <a:pPr marL="0" indent="0">
              <a:buNone/>
            </a:pPr>
            <a:r>
              <a:rPr lang="en-US" altLang="ja-JP" sz="1200" dirty="0">
                <a:latin typeface="Times New Roman" panose="02020603050405020304" pitchFamily="18" charset="0"/>
                <a:cs typeface="Times New Roman" panose="02020603050405020304" pitchFamily="18" charset="0"/>
              </a:rPr>
              <a:t>					</a:t>
            </a:r>
            <a:endParaRPr kumimoji="1" lang="ja-JP" altLang="en-US" sz="1200">
              <a:latin typeface="Times New Roman" panose="02020603050405020304" pitchFamily="18" charset="0"/>
              <a:cs typeface="Times New Roman" panose="02020603050405020304" pitchFamily="18" charset="0"/>
            </a:endParaRPr>
          </a:p>
        </p:txBody>
      </p:sp>
      <p:sp>
        <p:nvSpPr>
          <p:cNvPr id="6" name="スライド番号プレースホルダー 5">
            <a:extLst>
              <a:ext uri="{FF2B5EF4-FFF2-40B4-BE49-F238E27FC236}">
                <a16:creationId xmlns:a16="http://schemas.microsoft.com/office/drawing/2014/main" id="{E7356803-44A8-045F-9338-861B3305E5D8}"/>
              </a:ext>
            </a:extLst>
          </p:cNvPr>
          <p:cNvSpPr>
            <a:spLocks noGrp="1"/>
          </p:cNvSpPr>
          <p:nvPr>
            <p:ph type="sldNum" sz="quarter" idx="12"/>
          </p:nvPr>
        </p:nvSpPr>
        <p:spPr/>
        <p:txBody>
          <a:bodyPr/>
          <a:lstStyle/>
          <a:p>
            <a:fld id="{DAAEB580-3233-CC41-81E5-41A1896DFD7C}" type="slidenum">
              <a:rPr kumimoji="1" lang="ja-JP" altLang="en-US" smtClean="0"/>
              <a:t>1</a:t>
            </a:fld>
            <a:endParaRPr kumimoji="1" lang="ja-JP" altLang="en-US"/>
          </a:p>
        </p:txBody>
      </p:sp>
    </p:spTree>
    <p:extLst>
      <p:ext uri="{BB962C8B-B14F-4D97-AF65-F5344CB8AC3E}">
        <p14:creationId xmlns:p14="http://schemas.microsoft.com/office/powerpoint/2010/main" val="2660050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9306909-74C3-4E4C-036C-13F709ED80D0}"/>
              </a:ext>
            </a:extLst>
          </p:cNvPr>
          <p:cNvSpPr txBox="1"/>
          <p:nvPr/>
        </p:nvSpPr>
        <p:spPr>
          <a:xfrm>
            <a:off x="179792" y="152626"/>
            <a:ext cx="1545616" cy="246221"/>
          </a:xfrm>
          <a:prstGeom prst="rect">
            <a:avLst/>
          </a:prstGeom>
          <a:noFill/>
        </p:spPr>
        <p:txBody>
          <a:bodyPr wrap="none" rtlCol="0">
            <a:spAutoFit/>
          </a:bodyPr>
          <a:lstStyle/>
          <a:p>
            <a:r>
              <a:rPr kumimoji="1" lang="en-US" altLang="ja-JP" sz="1000" dirty="0">
                <a:latin typeface="Arial" panose="020B0604020202020204" pitchFamily="34" charset="0"/>
                <a:ea typeface="MS Gothic" panose="020B0609070205080204" pitchFamily="49" charset="-128"/>
                <a:cs typeface="Arial" panose="020B0604020202020204" pitchFamily="34" charset="0"/>
              </a:rPr>
              <a:t>Supplementary Figure 3</a:t>
            </a:r>
            <a:endParaRPr kumimoji="1" lang="ja-JP" altLang="en-US" sz="1000">
              <a:latin typeface="MS Gothic" panose="020B0609070205080204" pitchFamily="49" charset="-128"/>
              <a:ea typeface="MS Gothic" panose="020B0609070205080204" pitchFamily="49" charset="-128"/>
            </a:endParaRPr>
          </a:p>
        </p:txBody>
      </p:sp>
      <p:pic>
        <p:nvPicPr>
          <p:cNvPr id="5" name="図 4">
            <a:extLst>
              <a:ext uri="{FF2B5EF4-FFF2-40B4-BE49-F238E27FC236}">
                <a16:creationId xmlns:a16="http://schemas.microsoft.com/office/drawing/2014/main" id="{8B1887D5-ECD3-BBB9-844D-5D45008A62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75147" y="3584485"/>
            <a:ext cx="890586" cy="1305518"/>
          </a:xfrm>
          <a:prstGeom prst="rect">
            <a:avLst/>
          </a:prstGeom>
        </p:spPr>
      </p:pic>
      <p:sp>
        <p:nvSpPr>
          <p:cNvPr id="6" name="テキスト ボックス 5">
            <a:extLst>
              <a:ext uri="{FF2B5EF4-FFF2-40B4-BE49-F238E27FC236}">
                <a16:creationId xmlns:a16="http://schemas.microsoft.com/office/drawing/2014/main" id="{525D8334-0E79-BD7A-F2A1-055B9343C769}"/>
              </a:ext>
            </a:extLst>
          </p:cNvPr>
          <p:cNvSpPr txBox="1"/>
          <p:nvPr/>
        </p:nvSpPr>
        <p:spPr>
          <a:xfrm rot="16200000">
            <a:off x="66763" y="1580283"/>
            <a:ext cx="1176335" cy="33855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 of CD45</a:t>
            </a:r>
            <a:r>
              <a:rPr kumimoji="1" lang="en-US" altLang="ja-JP" sz="800" baseline="30000" dirty="0">
                <a:latin typeface="Arial" panose="020B0604020202020204" pitchFamily="34" charset="0"/>
                <a:cs typeface="Arial" panose="020B0604020202020204" pitchFamily="34" charset="0"/>
              </a:rPr>
              <a:t>+</a:t>
            </a:r>
            <a:r>
              <a:rPr kumimoji="1" lang="en-US" altLang="ja-JP" sz="800" dirty="0">
                <a:latin typeface="Arial" panose="020B0604020202020204" pitchFamily="34" charset="0"/>
                <a:cs typeface="Arial" panose="020B0604020202020204" pitchFamily="34" charset="0"/>
              </a:rPr>
              <a:t>Lineage</a:t>
            </a:r>
            <a:r>
              <a:rPr kumimoji="1" lang="en-US" altLang="ja-JP" sz="800" baseline="30000" dirty="0">
                <a:latin typeface="Arial" panose="020B0604020202020204" pitchFamily="34" charset="0"/>
                <a:cs typeface="Arial" panose="020B0604020202020204" pitchFamily="34" charset="0"/>
              </a:rPr>
              <a:t>-</a:t>
            </a:r>
            <a:r>
              <a:rPr kumimoji="1" lang="en-US" altLang="ja-JP" sz="800" dirty="0">
                <a:latin typeface="Arial" panose="020B0604020202020204" pitchFamily="34" charset="0"/>
                <a:cs typeface="Arial" panose="020B0604020202020204" pitchFamily="34" charset="0"/>
              </a:rPr>
              <a:t>/live cells</a:t>
            </a:r>
          </a:p>
        </p:txBody>
      </p:sp>
      <p:graphicFrame>
        <p:nvGraphicFramePr>
          <p:cNvPr id="7" name="表 6">
            <a:extLst>
              <a:ext uri="{FF2B5EF4-FFF2-40B4-BE49-F238E27FC236}">
                <a16:creationId xmlns:a16="http://schemas.microsoft.com/office/drawing/2014/main" id="{26BB0766-388E-926B-D12F-E5A6C9ABCCA6}"/>
              </a:ext>
            </a:extLst>
          </p:cNvPr>
          <p:cNvGraphicFramePr>
            <a:graphicFrameLocks noGrp="1"/>
          </p:cNvGraphicFramePr>
          <p:nvPr>
            <p:extLst>
              <p:ext uri="{D42A27DB-BD31-4B8C-83A1-F6EECF244321}">
                <p14:modId xmlns:p14="http://schemas.microsoft.com/office/powerpoint/2010/main" val="201196159"/>
              </p:ext>
            </p:extLst>
          </p:nvPr>
        </p:nvGraphicFramePr>
        <p:xfrm>
          <a:off x="503616" y="2373493"/>
          <a:ext cx="1228807" cy="371652"/>
        </p:xfrm>
        <a:graphic>
          <a:graphicData uri="http://schemas.openxmlformats.org/drawingml/2006/table">
            <a:tbl>
              <a:tblPr/>
              <a:tblGrid>
                <a:gridCol w="482700">
                  <a:extLst>
                    <a:ext uri="{9D8B030D-6E8A-4147-A177-3AD203B41FA5}">
                      <a16:colId xmlns:a16="http://schemas.microsoft.com/office/drawing/2014/main" val="3360056064"/>
                    </a:ext>
                  </a:extLst>
                </a:gridCol>
                <a:gridCol w="199114">
                  <a:extLst>
                    <a:ext uri="{9D8B030D-6E8A-4147-A177-3AD203B41FA5}">
                      <a16:colId xmlns:a16="http://schemas.microsoft.com/office/drawing/2014/main" val="937725877"/>
                    </a:ext>
                  </a:extLst>
                </a:gridCol>
                <a:gridCol w="178573">
                  <a:extLst>
                    <a:ext uri="{9D8B030D-6E8A-4147-A177-3AD203B41FA5}">
                      <a16:colId xmlns:a16="http://schemas.microsoft.com/office/drawing/2014/main" val="1150364533"/>
                    </a:ext>
                  </a:extLst>
                </a:gridCol>
                <a:gridCol w="165652">
                  <a:extLst>
                    <a:ext uri="{9D8B030D-6E8A-4147-A177-3AD203B41FA5}">
                      <a16:colId xmlns:a16="http://schemas.microsoft.com/office/drawing/2014/main" val="267630013"/>
                    </a:ext>
                  </a:extLst>
                </a:gridCol>
                <a:gridCol w="202768">
                  <a:extLst>
                    <a:ext uri="{9D8B030D-6E8A-4147-A177-3AD203B41FA5}">
                      <a16:colId xmlns:a16="http://schemas.microsoft.com/office/drawing/2014/main" val="2961849340"/>
                    </a:ext>
                  </a:extLst>
                </a:gridCol>
              </a:tblGrid>
              <a:tr h="185326">
                <a:tc>
                  <a:txBody>
                    <a:bodyPr/>
                    <a:lstStyle/>
                    <a:p>
                      <a:pPr algn="r" fontAlgn="ctr"/>
                      <a:r>
                        <a:rPr lang="en"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aHoxB4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off</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off</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7261792"/>
                  </a:ext>
                </a:extLst>
              </a:tr>
              <a:tr h="186326">
                <a:tc>
                  <a:txBody>
                    <a:bodyPr/>
                    <a:lstStyle/>
                    <a:p>
                      <a:pPr algn="r" fontAlgn="ctr"/>
                      <a:r>
                        <a:rPr lang="en" sz="800" b="0" i="1"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Lhx2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2694547"/>
                  </a:ext>
                </a:extLst>
              </a:tr>
            </a:tbl>
          </a:graphicData>
        </a:graphic>
      </p:graphicFrame>
      <p:pic>
        <p:nvPicPr>
          <p:cNvPr id="8" name="図 7">
            <a:extLst>
              <a:ext uri="{FF2B5EF4-FFF2-40B4-BE49-F238E27FC236}">
                <a16:creationId xmlns:a16="http://schemas.microsoft.com/office/drawing/2014/main" id="{1FD1D8F4-BA83-75C4-6EDB-D868D9C391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7061" y="1169374"/>
            <a:ext cx="1018676" cy="1327366"/>
          </a:xfrm>
          <a:prstGeom prst="rect">
            <a:avLst/>
          </a:prstGeom>
        </p:spPr>
      </p:pic>
      <p:sp>
        <p:nvSpPr>
          <p:cNvPr id="9" name="テキスト ボックス 8">
            <a:extLst>
              <a:ext uri="{FF2B5EF4-FFF2-40B4-BE49-F238E27FC236}">
                <a16:creationId xmlns:a16="http://schemas.microsoft.com/office/drawing/2014/main" id="{41A779C7-A0BF-2D0D-CB02-AC4AB39824DB}"/>
              </a:ext>
            </a:extLst>
          </p:cNvPr>
          <p:cNvSpPr txBox="1"/>
          <p:nvPr/>
        </p:nvSpPr>
        <p:spPr>
          <a:xfrm rot="16200000">
            <a:off x="1764485" y="1588265"/>
            <a:ext cx="1176335" cy="33855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 of CD45</a:t>
            </a:r>
            <a:r>
              <a:rPr kumimoji="1" lang="en-US" altLang="ja-JP" sz="800" baseline="30000" dirty="0">
                <a:latin typeface="Arial" panose="020B0604020202020204" pitchFamily="34" charset="0"/>
                <a:cs typeface="Arial" panose="020B0604020202020204" pitchFamily="34" charset="0"/>
              </a:rPr>
              <a:t>+</a:t>
            </a:r>
            <a:r>
              <a:rPr kumimoji="1" lang="en-US" altLang="ja-JP" sz="800" dirty="0">
                <a:latin typeface="Arial" panose="020B0604020202020204" pitchFamily="34" charset="0"/>
                <a:cs typeface="Arial" panose="020B0604020202020204" pitchFamily="34" charset="0"/>
              </a:rPr>
              <a:t>KL</a:t>
            </a:r>
            <a:endParaRPr kumimoji="1" lang="en-US" altLang="ja-JP" sz="800" baseline="30000" dirty="0">
              <a:latin typeface="Arial" panose="020B0604020202020204" pitchFamily="34" charset="0"/>
              <a:cs typeface="Arial" panose="020B0604020202020204" pitchFamily="34" charset="0"/>
            </a:endParaRPr>
          </a:p>
          <a:p>
            <a:pPr algn="ctr"/>
            <a:r>
              <a:rPr kumimoji="1" lang="en-US" altLang="ja-JP" sz="800" dirty="0">
                <a:latin typeface="Arial" panose="020B0604020202020204" pitchFamily="34" charset="0"/>
                <a:cs typeface="Arial" panose="020B0604020202020204" pitchFamily="34" charset="0"/>
              </a:rPr>
              <a:t>/live cells</a:t>
            </a:r>
          </a:p>
        </p:txBody>
      </p:sp>
      <p:graphicFrame>
        <p:nvGraphicFramePr>
          <p:cNvPr id="10" name="表 9">
            <a:extLst>
              <a:ext uri="{FF2B5EF4-FFF2-40B4-BE49-F238E27FC236}">
                <a16:creationId xmlns:a16="http://schemas.microsoft.com/office/drawing/2014/main" id="{A6A37995-8F59-151D-9A9F-09288A6698E9}"/>
              </a:ext>
            </a:extLst>
          </p:cNvPr>
          <p:cNvGraphicFramePr>
            <a:graphicFrameLocks noGrp="1"/>
          </p:cNvGraphicFramePr>
          <p:nvPr>
            <p:extLst>
              <p:ext uri="{D42A27DB-BD31-4B8C-83A1-F6EECF244321}">
                <p14:modId xmlns:p14="http://schemas.microsoft.com/office/powerpoint/2010/main" val="3365231187"/>
              </p:ext>
            </p:extLst>
          </p:nvPr>
        </p:nvGraphicFramePr>
        <p:xfrm>
          <a:off x="2201338" y="2381475"/>
          <a:ext cx="1228807" cy="371652"/>
        </p:xfrm>
        <a:graphic>
          <a:graphicData uri="http://schemas.openxmlformats.org/drawingml/2006/table">
            <a:tbl>
              <a:tblPr/>
              <a:tblGrid>
                <a:gridCol w="482700">
                  <a:extLst>
                    <a:ext uri="{9D8B030D-6E8A-4147-A177-3AD203B41FA5}">
                      <a16:colId xmlns:a16="http://schemas.microsoft.com/office/drawing/2014/main" val="3360056064"/>
                    </a:ext>
                  </a:extLst>
                </a:gridCol>
                <a:gridCol w="199114">
                  <a:extLst>
                    <a:ext uri="{9D8B030D-6E8A-4147-A177-3AD203B41FA5}">
                      <a16:colId xmlns:a16="http://schemas.microsoft.com/office/drawing/2014/main" val="937725877"/>
                    </a:ext>
                  </a:extLst>
                </a:gridCol>
                <a:gridCol w="178573">
                  <a:extLst>
                    <a:ext uri="{9D8B030D-6E8A-4147-A177-3AD203B41FA5}">
                      <a16:colId xmlns:a16="http://schemas.microsoft.com/office/drawing/2014/main" val="1150364533"/>
                    </a:ext>
                  </a:extLst>
                </a:gridCol>
                <a:gridCol w="165652">
                  <a:extLst>
                    <a:ext uri="{9D8B030D-6E8A-4147-A177-3AD203B41FA5}">
                      <a16:colId xmlns:a16="http://schemas.microsoft.com/office/drawing/2014/main" val="267630013"/>
                    </a:ext>
                  </a:extLst>
                </a:gridCol>
                <a:gridCol w="202768">
                  <a:extLst>
                    <a:ext uri="{9D8B030D-6E8A-4147-A177-3AD203B41FA5}">
                      <a16:colId xmlns:a16="http://schemas.microsoft.com/office/drawing/2014/main" val="2961849340"/>
                    </a:ext>
                  </a:extLst>
                </a:gridCol>
              </a:tblGrid>
              <a:tr h="185326">
                <a:tc>
                  <a:txBody>
                    <a:bodyPr/>
                    <a:lstStyle/>
                    <a:p>
                      <a:pPr algn="r" fontAlgn="ctr"/>
                      <a:r>
                        <a:rPr lang="en"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aHoxB4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off</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off</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7261792"/>
                  </a:ext>
                </a:extLst>
              </a:tr>
              <a:tr h="186326">
                <a:tc>
                  <a:txBody>
                    <a:bodyPr/>
                    <a:lstStyle/>
                    <a:p>
                      <a:pPr algn="r" fontAlgn="ctr"/>
                      <a:r>
                        <a:rPr lang="en" sz="800" b="0" i="1"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Lhx2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2694547"/>
                  </a:ext>
                </a:extLst>
              </a:tr>
            </a:tbl>
          </a:graphicData>
        </a:graphic>
      </p:graphicFrame>
      <p:pic>
        <p:nvPicPr>
          <p:cNvPr id="11" name="図 10">
            <a:extLst>
              <a:ext uri="{FF2B5EF4-FFF2-40B4-BE49-F238E27FC236}">
                <a16:creationId xmlns:a16="http://schemas.microsoft.com/office/drawing/2014/main" id="{00AFB5DE-7CFC-9218-9A20-99566F8CC02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09223" y="1186032"/>
            <a:ext cx="955509" cy="1325384"/>
          </a:xfrm>
          <a:prstGeom prst="rect">
            <a:avLst/>
          </a:prstGeom>
        </p:spPr>
      </p:pic>
      <p:sp>
        <p:nvSpPr>
          <p:cNvPr id="12" name="テキスト ボックス 11">
            <a:extLst>
              <a:ext uri="{FF2B5EF4-FFF2-40B4-BE49-F238E27FC236}">
                <a16:creationId xmlns:a16="http://schemas.microsoft.com/office/drawing/2014/main" id="{AD0A5D6D-A517-C863-8F32-83B15DC30E7F}"/>
              </a:ext>
            </a:extLst>
          </p:cNvPr>
          <p:cNvSpPr txBox="1"/>
          <p:nvPr/>
        </p:nvSpPr>
        <p:spPr>
          <a:xfrm rot="16200000">
            <a:off x="7594" y="3970298"/>
            <a:ext cx="1310330" cy="33855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 of CD45</a:t>
            </a:r>
            <a:r>
              <a:rPr kumimoji="1" lang="en-US" altLang="ja-JP" sz="800" baseline="30000" dirty="0">
                <a:latin typeface="Arial" panose="020B0604020202020204" pitchFamily="34" charset="0"/>
                <a:cs typeface="Arial" panose="020B0604020202020204" pitchFamily="34" charset="0"/>
              </a:rPr>
              <a:t>+</a:t>
            </a:r>
            <a:r>
              <a:rPr kumimoji="1" lang="en-US" altLang="ja-JP" sz="800" dirty="0">
                <a:latin typeface="Arial" panose="020B0604020202020204" pitchFamily="34" charset="0"/>
                <a:cs typeface="Arial" panose="020B0604020202020204" pitchFamily="34" charset="0"/>
              </a:rPr>
              <a:t>CD150</a:t>
            </a:r>
            <a:r>
              <a:rPr kumimoji="1" lang="en-US" altLang="ja-JP" sz="800" baseline="30000" dirty="0">
                <a:latin typeface="Arial" panose="020B0604020202020204" pitchFamily="34" charset="0"/>
                <a:cs typeface="Arial" panose="020B0604020202020204" pitchFamily="34" charset="0"/>
              </a:rPr>
              <a:t>+</a:t>
            </a:r>
            <a:r>
              <a:rPr kumimoji="1" lang="en-US" altLang="ja-JP" sz="800" dirty="0">
                <a:latin typeface="Arial" panose="020B0604020202020204" pitchFamily="34" charset="0"/>
                <a:cs typeface="Arial" panose="020B0604020202020204" pitchFamily="34" charset="0"/>
              </a:rPr>
              <a:t>KSL</a:t>
            </a:r>
            <a:endParaRPr kumimoji="1" lang="en-US" altLang="ja-JP" sz="800" baseline="30000" dirty="0">
              <a:latin typeface="Arial" panose="020B0604020202020204" pitchFamily="34" charset="0"/>
              <a:cs typeface="Arial" panose="020B0604020202020204" pitchFamily="34" charset="0"/>
            </a:endParaRPr>
          </a:p>
          <a:p>
            <a:pPr algn="ctr"/>
            <a:r>
              <a:rPr kumimoji="1" lang="en-US" altLang="ja-JP" sz="800" dirty="0">
                <a:latin typeface="Arial" panose="020B0604020202020204" pitchFamily="34" charset="0"/>
                <a:cs typeface="Arial" panose="020B0604020202020204" pitchFamily="34" charset="0"/>
              </a:rPr>
              <a:t>/live cells</a:t>
            </a:r>
          </a:p>
        </p:txBody>
      </p:sp>
      <p:graphicFrame>
        <p:nvGraphicFramePr>
          <p:cNvPr id="13" name="表 12">
            <a:extLst>
              <a:ext uri="{FF2B5EF4-FFF2-40B4-BE49-F238E27FC236}">
                <a16:creationId xmlns:a16="http://schemas.microsoft.com/office/drawing/2014/main" id="{C0D5C324-E050-6F30-10A2-FC071CB47F95}"/>
              </a:ext>
            </a:extLst>
          </p:cNvPr>
          <p:cNvGraphicFramePr>
            <a:graphicFrameLocks noGrp="1"/>
          </p:cNvGraphicFramePr>
          <p:nvPr>
            <p:extLst>
              <p:ext uri="{D42A27DB-BD31-4B8C-83A1-F6EECF244321}">
                <p14:modId xmlns:p14="http://schemas.microsoft.com/office/powerpoint/2010/main" val="287412487"/>
              </p:ext>
            </p:extLst>
          </p:nvPr>
        </p:nvGraphicFramePr>
        <p:xfrm>
          <a:off x="511444" y="4763509"/>
          <a:ext cx="1228807" cy="371652"/>
        </p:xfrm>
        <a:graphic>
          <a:graphicData uri="http://schemas.openxmlformats.org/drawingml/2006/table">
            <a:tbl>
              <a:tblPr/>
              <a:tblGrid>
                <a:gridCol w="482700">
                  <a:extLst>
                    <a:ext uri="{9D8B030D-6E8A-4147-A177-3AD203B41FA5}">
                      <a16:colId xmlns:a16="http://schemas.microsoft.com/office/drawing/2014/main" val="3360056064"/>
                    </a:ext>
                  </a:extLst>
                </a:gridCol>
                <a:gridCol w="199114">
                  <a:extLst>
                    <a:ext uri="{9D8B030D-6E8A-4147-A177-3AD203B41FA5}">
                      <a16:colId xmlns:a16="http://schemas.microsoft.com/office/drawing/2014/main" val="937725877"/>
                    </a:ext>
                  </a:extLst>
                </a:gridCol>
                <a:gridCol w="178573">
                  <a:extLst>
                    <a:ext uri="{9D8B030D-6E8A-4147-A177-3AD203B41FA5}">
                      <a16:colId xmlns:a16="http://schemas.microsoft.com/office/drawing/2014/main" val="1150364533"/>
                    </a:ext>
                  </a:extLst>
                </a:gridCol>
                <a:gridCol w="165652">
                  <a:extLst>
                    <a:ext uri="{9D8B030D-6E8A-4147-A177-3AD203B41FA5}">
                      <a16:colId xmlns:a16="http://schemas.microsoft.com/office/drawing/2014/main" val="267630013"/>
                    </a:ext>
                  </a:extLst>
                </a:gridCol>
                <a:gridCol w="202768">
                  <a:extLst>
                    <a:ext uri="{9D8B030D-6E8A-4147-A177-3AD203B41FA5}">
                      <a16:colId xmlns:a16="http://schemas.microsoft.com/office/drawing/2014/main" val="2961849340"/>
                    </a:ext>
                  </a:extLst>
                </a:gridCol>
              </a:tblGrid>
              <a:tr h="185326">
                <a:tc>
                  <a:txBody>
                    <a:bodyPr/>
                    <a:lstStyle/>
                    <a:p>
                      <a:pPr algn="r" fontAlgn="ctr"/>
                      <a:r>
                        <a:rPr lang="en"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aHoxB4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off</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off</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7261792"/>
                  </a:ext>
                </a:extLst>
              </a:tr>
              <a:tr h="186326">
                <a:tc>
                  <a:txBody>
                    <a:bodyPr/>
                    <a:lstStyle/>
                    <a:p>
                      <a:pPr algn="r" fontAlgn="ctr"/>
                      <a:r>
                        <a:rPr lang="en" sz="800" b="0" i="1"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Lhx2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2694547"/>
                  </a:ext>
                </a:extLst>
              </a:tr>
            </a:tbl>
          </a:graphicData>
        </a:graphic>
      </p:graphicFrame>
      <p:sp>
        <p:nvSpPr>
          <p:cNvPr id="14" name="テキスト ボックス 13">
            <a:extLst>
              <a:ext uri="{FF2B5EF4-FFF2-40B4-BE49-F238E27FC236}">
                <a16:creationId xmlns:a16="http://schemas.microsoft.com/office/drawing/2014/main" id="{1A85B30E-A758-1FDE-60DE-DF356726AFF1}"/>
              </a:ext>
            </a:extLst>
          </p:cNvPr>
          <p:cNvSpPr txBox="1"/>
          <p:nvPr/>
        </p:nvSpPr>
        <p:spPr>
          <a:xfrm rot="16200000">
            <a:off x="1709891" y="3965365"/>
            <a:ext cx="1364082" cy="33855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 of CD45</a:t>
            </a:r>
            <a:r>
              <a:rPr kumimoji="1" lang="en-US" altLang="ja-JP" sz="800" baseline="30000" dirty="0">
                <a:latin typeface="Arial" panose="020B0604020202020204" pitchFamily="34" charset="0"/>
                <a:cs typeface="Arial" panose="020B0604020202020204" pitchFamily="34" charset="0"/>
              </a:rPr>
              <a:t>+</a:t>
            </a:r>
            <a:r>
              <a:rPr kumimoji="1" lang="en-US" altLang="ja-JP" sz="800" dirty="0">
                <a:latin typeface="Arial" panose="020B0604020202020204" pitchFamily="34" charset="0"/>
                <a:cs typeface="Arial" panose="020B0604020202020204" pitchFamily="34" charset="0"/>
              </a:rPr>
              <a:t>CD150</a:t>
            </a:r>
            <a:r>
              <a:rPr kumimoji="1" lang="en-US" altLang="ja-JP" sz="800" baseline="30000" dirty="0">
                <a:latin typeface="Arial" panose="020B0604020202020204" pitchFamily="34" charset="0"/>
                <a:cs typeface="Arial" panose="020B0604020202020204" pitchFamily="34" charset="0"/>
              </a:rPr>
              <a:t>+</a:t>
            </a:r>
            <a:r>
              <a:rPr kumimoji="1" lang="en-US" altLang="ja-JP" sz="800" dirty="0">
                <a:latin typeface="Arial" panose="020B0604020202020204" pitchFamily="34" charset="0"/>
                <a:cs typeface="Arial" panose="020B0604020202020204" pitchFamily="34" charset="0"/>
              </a:rPr>
              <a:t>CD34</a:t>
            </a:r>
            <a:r>
              <a:rPr kumimoji="1" lang="en-US" altLang="ja-JP" sz="800" baseline="30000" dirty="0">
                <a:latin typeface="Arial" panose="020B0604020202020204" pitchFamily="34" charset="0"/>
                <a:cs typeface="Arial" panose="020B0604020202020204" pitchFamily="34" charset="0"/>
              </a:rPr>
              <a:t>-</a:t>
            </a:r>
          </a:p>
          <a:p>
            <a:pPr algn="ctr"/>
            <a:r>
              <a:rPr kumimoji="1" lang="en-US" altLang="ja-JP" sz="800" dirty="0">
                <a:latin typeface="Arial" panose="020B0604020202020204" pitchFamily="34" charset="0"/>
                <a:cs typeface="Arial" panose="020B0604020202020204" pitchFamily="34" charset="0"/>
              </a:rPr>
              <a:t>KSL/live cells</a:t>
            </a:r>
          </a:p>
        </p:txBody>
      </p:sp>
      <p:graphicFrame>
        <p:nvGraphicFramePr>
          <p:cNvPr id="15" name="表 14">
            <a:extLst>
              <a:ext uri="{FF2B5EF4-FFF2-40B4-BE49-F238E27FC236}">
                <a16:creationId xmlns:a16="http://schemas.microsoft.com/office/drawing/2014/main" id="{6BF87E63-1D03-5877-5F2B-1DB8673FE412}"/>
              </a:ext>
            </a:extLst>
          </p:cNvPr>
          <p:cNvGraphicFramePr>
            <a:graphicFrameLocks noGrp="1"/>
          </p:cNvGraphicFramePr>
          <p:nvPr>
            <p:extLst>
              <p:ext uri="{D42A27DB-BD31-4B8C-83A1-F6EECF244321}">
                <p14:modId xmlns:p14="http://schemas.microsoft.com/office/powerpoint/2010/main" val="649088277"/>
              </p:ext>
            </p:extLst>
          </p:nvPr>
        </p:nvGraphicFramePr>
        <p:xfrm>
          <a:off x="2204249" y="4758576"/>
          <a:ext cx="1228807" cy="371652"/>
        </p:xfrm>
        <a:graphic>
          <a:graphicData uri="http://schemas.openxmlformats.org/drawingml/2006/table">
            <a:tbl>
              <a:tblPr/>
              <a:tblGrid>
                <a:gridCol w="482700">
                  <a:extLst>
                    <a:ext uri="{9D8B030D-6E8A-4147-A177-3AD203B41FA5}">
                      <a16:colId xmlns:a16="http://schemas.microsoft.com/office/drawing/2014/main" val="3360056064"/>
                    </a:ext>
                  </a:extLst>
                </a:gridCol>
                <a:gridCol w="199114">
                  <a:extLst>
                    <a:ext uri="{9D8B030D-6E8A-4147-A177-3AD203B41FA5}">
                      <a16:colId xmlns:a16="http://schemas.microsoft.com/office/drawing/2014/main" val="937725877"/>
                    </a:ext>
                  </a:extLst>
                </a:gridCol>
                <a:gridCol w="178573">
                  <a:extLst>
                    <a:ext uri="{9D8B030D-6E8A-4147-A177-3AD203B41FA5}">
                      <a16:colId xmlns:a16="http://schemas.microsoft.com/office/drawing/2014/main" val="1150364533"/>
                    </a:ext>
                  </a:extLst>
                </a:gridCol>
                <a:gridCol w="165652">
                  <a:extLst>
                    <a:ext uri="{9D8B030D-6E8A-4147-A177-3AD203B41FA5}">
                      <a16:colId xmlns:a16="http://schemas.microsoft.com/office/drawing/2014/main" val="267630013"/>
                    </a:ext>
                  </a:extLst>
                </a:gridCol>
                <a:gridCol w="202768">
                  <a:extLst>
                    <a:ext uri="{9D8B030D-6E8A-4147-A177-3AD203B41FA5}">
                      <a16:colId xmlns:a16="http://schemas.microsoft.com/office/drawing/2014/main" val="2961849340"/>
                    </a:ext>
                  </a:extLst>
                </a:gridCol>
              </a:tblGrid>
              <a:tr h="185326">
                <a:tc>
                  <a:txBody>
                    <a:bodyPr/>
                    <a:lstStyle/>
                    <a:p>
                      <a:pPr algn="r" fontAlgn="ctr"/>
                      <a:r>
                        <a:rPr lang="en"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aHoxB4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off</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off</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7261792"/>
                  </a:ext>
                </a:extLst>
              </a:tr>
              <a:tr h="186326">
                <a:tc>
                  <a:txBody>
                    <a:bodyPr/>
                    <a:lstStyle/>
                    <a:p>
                      <a:pPr algn="r" fontAlgn="ctr"/>
                      <a:r>
                        <a:rPr lang="en" sz="800" b="0" i="1"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Lhx2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0" i="0" u="none" strike="noStrike" dirty="0">
                          <a:solidFill>
                            <a:schemeClr val="tx1"/>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2694547"/>
                  </a:ext>
                </a:extLst>
              </a:tr>
            </a:tbl>
          </a:graphicData>
        </a:graphic>
      </p:graphicFrame>
      <p:pic>
        <p:nvPicPr>
          <p:cNvPr id="16" name="図 15">
            <a:extLst>
              <a:ext uri="{FF2B5EF4-FFF2-40B4-BE49-F238E27FC236}">
                <a16:creationId xmlns:a16="http://schemas.microsoft.com/office/drawing/2014/main" id="{FBBB3271-FD7D-AD47-0D64-BE6EDD98DD3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64250" y="3566973"/>
            <a:ext cx="902251" cy="1322618"/>
          </a:xfrm>
          <a:prstGeom prst="rect">
            <a:avLst/>
          </a:prstGeom>
        </p:spPr>
      </p:pic>
      <p:pic>
        <p:nvPicPr>
          <p:cNvPr id="17" name="図 16">
            <a:extLst>
              <a:ext uri="{FF2B5EF4-FFF2-40B4-BE49-F238E27FC236}">
                <a16:creationId xmlns:a16="http://schemas.microsoft.com/office/drawing/2014/main" id="{DE1C4FED-03DD-4829-8959-CEAF2451B19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343693" y="1777548"/>
            <a:ext cx="2090709" cy="498440"/>
          </a:xfrm>
          <a:prstGeom prst="rect">
            <a:avLst/>
          </a:prstGeom>
        </p:spPr>
      </p:pic>
      <p:graphicFrame>
        <p:nvGraphicFramePr>
          <p:cNvPr id="18" name="表 17">
            <a:extLst>
              <a:ext uri="{FF2B5EF4-FFF2-40B4-BE49-F238E27FC236}">
                <a16:creationId xmlns:a16="http://schemas.microsoft.com/office/drawing/2014/main" id="{A6170FB4-9908-9C9D-D8BE-263FD372BE09}"/>
              </a:ext>
            </a:extLst>
          </p:cNvPr>
          <p:cNvGraphicFramePr>
            <a:graphicFrameLocks noGrp="1"/>
          </p:cNvGraphicFramePr>
          <p:nvPr>
            <p:extLst>
              <p:ext uri="{D42A27DB-BD31-4B8C-83A1-F6EECF244321}">
                <p14:modId xmlns:p14="http://schemas.microsoft.com/office/powerpoint/2010/main" val="3051158469"/>
              </p:ext>
            </p:extLst>
          </p:nvPr>
        </p:nvGraphicFramePr>
        <p:xfrm>
          <a:off x="3730890" y="1220998"/>
          <a:ext cx="2654395" cy="375883"/>
        </p:xfrm>
        <a:graphic>
          <a:graphicData uri="http://schemas.openxmlformats.org/drawingml/2006/table">
            <a:tbl>
              <a:tblPr/>
              <a:tblGrid>
                <a:gridCol w="573365">
                  <a:extLst>
                    <a:ext uri="{9D8B030D-6E8A-4147-A177-3AD203B41FA5}">
                      <a16:colId xmlns:a16="http://schemas.microsoft.com/office/drawing/2014/main" val="3360056064"/>
                    </a:ext>
                  </a:extLst>
                </a:gridCol>
                <a:gridCol w="595764">
                  <a:extLst>
                    <a:ext uri="{9D8B030D-6E8A-4147-A177-3AD203B41FA5}">
                      <a16:colId xmlns:a16="http://schemas.microsoft.com/office/drawing/2014/main" val="937725877"/>
                    </a:ext>
                  </a:extLst>
                </a:gridCol>
                <a:gridCol w="460879">
                  <a:extLst>
                    <a:ext uri="{9D8B030D-6E8A-4147-A177-3AD203B41FA5}">
                      <a16:colId xmlns:a16="http://schemas.microsoft.com/office/drawing/2014/main" val="1150364533"/>
                    </a:ext>
                  </a:extLst>
                </a:gridCol>
                <a:gridCol w="564891">
                  <a:extLst>
                    <a:ext uri="{9D8B030D-6E8A-4147-A177-3AD203B41FA5}">
                      <a16:colId xmlns:a16="http://schemas.microsoft.com/office/drawing/2014/main" val="267630013"/>
                    </a:ext>
                  </a:extLst>
                </a:gridCol>
                <a:gridCol w="459496">
                  <a:extLst>
                    <a:ext uri="{9D8B030D-6E8A-4147-A177-3AD203B41FA5}">
                      <a16:colId xmlns:a16="http://schemas.microsoft.com/office/drawing/2014/main" val="2961849340"/>
                    </a:ext>
                  </a:extLst>
                </a:gridCol>
              </a:tblGrid>
              <a:tr h="189557">
                <a:tc>
                  <a:txBody>
                    <a:bodyPr/>
                    <a:lstStyle/>
                    <a:p>
                      <a:pPr algn="r" fontAlgn="ctr"/>
                      <a:r>
                        <a:rPr lang="en"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aHoxB4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off</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off</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7261792"/>
                  </a:ext>
                </a:extLst>
              </a:tr>
              <a:tr h="186326">
                <a:tc>
                  <a:txBody>
                    <a:bodyPr/>
                    <a:lstStyle/>
                    <a:p>
                      <a:pPr algn="r" fontAlgn="ctr"/>
                      <a:r>
                        <a:rPr lang="en" sz="900" b="0" i="1"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Lhx2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92694547"/>
                  </a:ext>
                </a:extLst>
              </a:tr>
            </a:tbl>
          </a:graphicData>
        </a:graphic>
      </p:graphicFrame>
      <p:cxnSp>
        <p:nvCxnSpPr>
          <p:cNvPr id="19" name="直線矢印コネクタ 18">
            <a:extLst>
              <a:ext uri="{FF2B5EF4-FFF2-40B4-BE49-F238E27FC236}">
                <a16:creationId xmlns:a16="http://schemas.microsoft.com/office/drawing/2014/main" id="{35256D86-9848-3385-C98C-E7B2CBB6B10D}"/>
              </a:ext>
            </a:extLst>
          </p:cNvPr>
          <p:cNvCxnSpPr>
            <a:cxnSpLocks/>
          </p:cNvCxnSpPr>
          <p:nvPr/>
        </p:nvCxnSpPr>
        <p:spPr>
          <a:xfrm flipH="1" flipV="1">
            <a:off x="4279543" y="1790430"/>
            <a:ext cx="1" cy="16545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A8C95FDC-C70F-6751-F67B-7EE99FE88165}"/>
              </a:ext>
            </a:extLst>
          </p:cNvPr>
          <p:cNvSpPr txBox="1"/>
          <p:nvPr/>
        </p:nvSpPr>
        <p:spPr>
          <a:xfrm rot="16200000">
            <a:off x="4030325" y="2014844"/>
            <a:ext cx="498439"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CD150</a:t>
            </a:r>
            <a:endParaRPr kumimoji="1" lang="ja-JP" altLang="en-US" sz="700">
              <a:latin typeface="Arial" panose="020B0604020202020204" pitchFamily="34" charset="0"/>
              <a:cs typeface="Arial" panose="020B0604020202020204" pitchFamily="34" charset="0"/>
            </a:endParaRPr>
          </a:p>
        </p:txBody>
      </p:sp>
      <p:cxnSp>
        <p:nvCxnSpPr>
          <p:cNvPr id="21" name="直線矢印コネクタ 20">
            <a:extLst>
              <a:ext uri="{FF2B5EF4-FFF2-40B4-BE49-F238E27FC236}">
                <a16:creationId xmlns:a16="http://schemas.microsoft.com/office/drawing/2014/main" id="{CB8D27E9-3AFA-8933-C8C7-4A3735240EF5}"/>
              </a:ext>
            </a:extLst>
          </p:cNvPr>
          <p:cNvCxnSpPr>
            <a:cxnSpLocks/>
          </p:cNvCxnSpPr>
          <p:nvPr/>
        </p:nvCxnSpPr>
        <p:spPr>
          <a:xfrm flipH="1">
            <a:off x="4426374" y="1890988"/>
            <a:ext cx="77875" cy="67515"/>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2" name="グループ化 21">
            <a:extLst>
              <a:ext uri="{FF2B5EF4-FFF2-40B4-BE49-F238E27FC236}">
                <a16:creationId xmlns:a16="http://schemas.microsoft.com/office/drawing/2014/main" id="{447422C7-E73E-08EE-E322-B41A9BFC2AB2}"/>
              </a:ext>
            </a:extLst>
          </p:cNvPr>
          <p:cNvGrpSpPr/>
          <p:nvPr/>
        </p:nvGrpSpPr>
        <p:grpSpPr>
          <a:xfrm>
            <a:off x="4279544" y="2264074"/>
            <a:ext cx="2107430" cy="200055"/>
            <a:chOff x="3833207" y="6101335"/>
            <a:chExt cx="2107430" cy="200055"/>
          </a:xfrm>
        </p:grpSpPr>
        <p:cxnSp>
          <p:nvCxnSpPr>
            <p:cNvPr id="23" name="直線矢印コネクタ 22">
              <a:extLst>
                <a:ext uri="{FF2B5EF4-FFF2-40B4-BE49-F238E27FC236}">
                  <a16:creationId xmlns:a16="http://schemas.microsoft.com/office/drawing/2014/main" id="{B88E5E57-F7A5-715B-3FCB-1A169110FACE}"/>
                </a:ext>
              </a:extLst>
            </p:cNvPr>
            <p:cNvCxnSpPr>
              <a:cxnSpLocks/>
            </p:cNvCxnSpPr>
            <p:nvPr/>
          </p:nvCxnSpPr>
          <p:spPr>
            <a:xfrm>
              <a:off x="4238690" y="6201362"/>
              <a:ext cx="1701947" cy="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048E39BE-5ED7-6BCC-FC2D-247B9CBD901A}"/>
                </a:ext>
              </a:extLst>
            </p:cNvPr>
            <p:cNvSpPr txBox="1"/>
            <p:nvPr/>
          </p:nvSpPr>
          <p:spPr>
            <a:xfrm>
              <a:off x="3833207" y="6101335"/>
              <a:ext cx="418104"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CD34</a:t>
              </a:r>
              <a:endParaRPr kumimoji="1" lang="ja-JP" altLang="en-US" sz="700">
                <a:latin typeface="Arial" panose="020B0604020202020204" pitchFamily="34" charset="0"/>
                <a:cs typeface="Arial" panose="020B0604020202020204" pitchFamily="34" charset="0"/>
              </a:endParaRPr>
            </a:p>
          </p:txBody>
        </p:sp>
      </p:grpSp>
      <p:cxnSp>
        <p:nvCxnSpPr>
          <p:cNvPr id="25" name="直線コネクタ 24">
            <a:extLst>
              <a:ext uri="{FF2B5EF4-FFF2-40B4-BE49-F238E27FC236}">
                <a16:creationId xmlns:a16="http://schemas.microsoft.com/office/drawing/2014/main" id="{62ADD8D1-F854-7550-5B40-10110DF86085}"/>
              </a:ext>
            </a:extLst>
          </p:cNvPr>
          <p:cNvCxnSpPr>
            <a:cxnSpLocks/>
          </p:cNvCxnSpPr>
          <p:nvPr/>
        </p:nvCxnSpPr>
        <p:spPr>
          <a:xfrm flipV="1">
            <a:off x="4381259" y="1754937"/>
            <a:ext cx="2005715" cy="59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F28947B5-336A-7868-C080-021C182DC1E3}"/>
              </a:ext>
            </a:extLst>
          </p:cNvPr>
          <p:cNvSpPr txBox="1"/>
          <p:nvPr/>
        </p:nvSpPr>
        <p:spPr>
          <a:xfrm>
            <a:off x="4379571" y="1564260"/>
            <a:ext cx="2005715"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CD45</a:t>
            </a:r>
            <a:r>
              <a:rPr kumimoji="1" lang="en-US" altLang="ja-JP" sz="700" baseline="30000" dirty="0">
                <a:latin typeface="Arial" panose="020B0604020202020204" pitchFamily="34" charset="0"/>
                <a:cs typeface="Arial" panose="020B0604020202020204" pitchFamily="34" charset="0"/>
              </a:rPr>
              <a:t>+</a:t>
            </a:r>
            <a:r>
              <a:rPr kumimoji="1" lang="en-US" altLang="ja-JP" sz="700" dirty="0">
                <a:latin typeface="Arial" panose="020B0604020202020204" pitchFamily="34" charset="0"/>
                <a:cs typeface="Arial" panose="020B0604020202020204" pitchFamily="34" charset="0"/>
              </a:rPr>
              <a:t>KSL gate</a:t>
            </a:r>
            <a:endParaRPr kumimoji="1" lang="ja-JP" altLang="en-US" sz="700">
              <a:latin typeface="Arial" panose="020B0604020202020204" pitchFamily="34" charset="0"/>
              <a:cs typeface="Arial" panose="020B0604020202020204" pitchFamily="34" charset="0"/>
            </a:endParaRPr>
          </a:p>
        </p:txBody>
      </p:sp>
      <p:sp>
        <p:nvSpPr>
          <p:cNvPr id="27" name="テキスト ボックス 26">
            <a:extLst>
              <a:ext uri="{FF2B5EF4-FFF2-40B4-BE49-F238E27FC236}">
                <a16:creationId xmlns:a16="http://schemas.microsoft.com/office/drawing/2014/main" id="{F6711F84-C2CF-5FA2-3F0D-C92D70D3725F}"/>
              </a:ext>
            </a:extLst>
          </p:cNvPr>
          <p:cNvSpPr txBox="1"/>
          <p:nvPr/>
        </p:nvSpPr>
        <p:spPr>
          <a:xfrm>
            <a:off x="4424251" y="1772251"/>
            <a:ext cx="335348" cy="184666"/>
          </a:xfrm>
          <a:prstGeom prst="rect">
            <a:avLst/>
          </a:prstGeom>
          <a:noFill/>
        </p:spPr>
        <p:txBody>
          <a:bodyPr wrap="none" rtlCol="0" anchor="t">
            <a:spAutoFit/>
          </a:bodyPr>
          <a:lstStyle/>
          <a:p>
            <a:r>
              <a:rPr kumimoji="1" lang="en-US" altLang="ja-JP" sz="600" dirty="0">
                <a:latin typeface="Arial" panose="020B0604020202020204" pitchFamily="34" charset="0"/>
                <a:cs typeface="Arial" panose="020B0604020202020204" pitchFamily="34" charset="0"/>
              </a:rPr>
              <a:t>2.03</a:t>
            </a:r>
            <a:endParaRPr kumimoji="1" lang="ja-JP" altLang="en-US" sz="600">
              <a:latin typeface="Arial" panose="020B0604020202020204" pitchFamily="34" charset="0"/>
              <a:cs typeface="Arial" panose="020B0604020202020204" pitchFamily="34" charset="0"/>
            </a:endParaRPr>
          </a:p>
        </p:txBody>
      </p:sp>
      <p:sp>
        <p:nvSpPr>
          <p:cNvPr id="28" name="テキスト ボックス 27">
            <a:extLst>
              <a:ext uri="{FF2B5EF4-FFF2-40B4-BE49-F238E27FC236}">
                <a16:creationId xmlns:a16="http://schemas.microsoft.com/office/drawing/2014/main" id="{F3B3911D-4160-21F1-72EE-1ACB1F6FFB15}"/>
              </a:ext>
            </a:extLst>
          </p:cNvPr>
          <p:cNvSpPr txBox="1"/>
          <p:nvPr/>
        </p:nvSpPr>
        <p:spPr>
          <a:xfrm>
            <a:off x="4933220" y="1771223"/>
            <a:ext cx="335348" cy="184666"/>
          </a:xfrm>
          <a:prstGeom prst="rect">
            <a:avLst/>
          </a:prstGeom>
          <a:noFill/>
        </p:spPr>
        <p:txBody>
          <a:bodyPr wrap="none" rtlCol="0" anchor="t">
            <a:spAutoFit/>
          </a:bodyPr>
          <a:lstStyle/>
          <a:p>
            <a:r>
              <a:rPr kumimoji="1" lang="en-US" altLang="ja-JP" sz="600" dirty="0">
                <a:latin typeface="Arial" panose="020B0604020202020204" pitchFamily="34" charset="0"/>
                <a:cs typeface="Arial" panose="020B0604020202020204" pitchFamily="34" charset="0"/>
              </a:rPr>
              <a:t>1.29</a:t>
            </a:r>
            <a:endParaRPr kumimoji="1" lang="ja-JP" altLang="en-US" sz="600">
              <a:latin typeface="Arial" panose="020B0604020202020204" pitchFamily="34" charset="0"/>
              <a:cs typeface="Arial" panose="020B0604020202020204" pitchFamily="34" charset="0"/>
            </a:endParaRPr>
          </a:p>
        </p:txBody>
      </p:sp>
      <p:sp>
        <p:nvSpPr>
          <p:cNvPr id="29" name="テキスト ボックス 28">
            <a:extLst>
              <a:ext uri="{FF2B5EF4-FFF2-40B4-BE49-F238E27FC236}">
                <a16:creationId xmlns:a16="http://schemas.microsoft.com/office/drawing/2014/main" id="{9D2F4D5D-66F1-4B58-D82F-BFEEAF71248D}"/>
              </a:ext>
            </a:extLst>
          </p:cNvPr>
          <p:cNvSpPr txBox="1"/>
          <p:nvPr/>
        </p:nvSpPr>
        <p:spPr>
          <a:xfrm>
            <a:off x="5454064" y="1776456"/>
            <a:ext cx="335348" cy="184666"/>
          </a:xfrm>
          <a:prstGeom prst="rect">
            <a:avLst/>
          </a:prstGeom>
          <a:noFill/>
        </p:spPr>
        <p:txBody>
          <a:bodyPr wrap="none" rtlCol="0" anchor="t">
            <a:spAutoFit/>
          </a:bodyPr>
          <a:lstStyle/>
          <a:p>
            <a:r>
              <a:rPr kumimoji="1" lang="en-US" altLang="ja-JP" sz="600" dirty="0">
                <a:latin typeface="Arial" panose="020B0604020202020204" pitchFamily="34" charset="0"/>
                <a:cs typeface="Arial" panose="020B0604020202020204" pitchFamily="34" charset="0"/>
              </a:rPr>
              <a:t>50.4</a:t>
            </a:r>
            <a:endParaRPr kumimoji="1" lang="ja-JP" altLang="en-US" sz="600">
              <a:latin typeface="Arial" panose="020B0604020202020204" pitchFamily="34" charset="0"/>
              <a:cs typeface="Arial" panose="020B0604020202020204" pitchFamily="34" charset="0"/>
            </a:endParaRPr>
          </a:p>
        </p:txBody>
      </p:sp>
      <p:sp>
        <p:nvSpPr>
          <p:cNvPr id="30" name="テキスト ボックス 29">
            <a:extLst>
              <a:ext uri="{FF2B5EF4-FFF2-40B4-BE49-F238E27FC236}">
                <a16:creationId xmlns:a16="http://schemas.microsoft.com/office/drawing/2014/main" id="{25B712FC-8772-D0FD-275B-12C5CBA73BB1}"/>
              </a:ext>
            </a:extLst>
          </p:cNvPr>
          <p:cNvSpPr txBox="1"/>
          <p:nvPr/>
        </p:nvSpPr>
        <p:spPr>
          <a:xfrm>
            <a:off x="5975231" y="1774639"/>
            <a:ext cx="335348" cy="184666"/>
          </a:xfrm>
          <a:prstGeom prst="rect">
            <a:avLst/>
          </a:prstGeom>
          <a:noFill/>
        </p:spPr>
        <p:txBody>
          <a:bodyPr wrap="none" rtlCol="0" anchor="t">
            <a:spAutoFit/>
          </a:bodyPr>
          <a:lstStyle/>
          <a:p>
            <a:r>
              <a:rPr kumimoji="1" lang="en-US" altLang="ja-JP" sz="600" dirty="0">
                <a:latin typeface="Arial" panose="020B0604020202020204" pitchFamily="34" charset="0"/>
                <a:cs typeface="Arial" panose="020B0604020202020204" pitchFamily="34" charset="0"/>
              </a:rPr>
              <a:t>54.9</a:t>
            </a:r>
            <a:endParaRPr kumimoji="1" lang="ja-JP" altLang="en-US" sz="600">
              <a:latin typeface="Arial" panose="020B0604020202020204" pitchFamily="34" charset="0"/>
              <a:cs typeface="Arial" panose="020B0604020202020204" pitchFamily="34" charset="0"/>
            </a:endParaRPr>
          </a:p>
        </p:txBody>
      </p:sp>
      <p:grpSp>
        <p:nvGrpSpPr>
          <p:cNvPr id="31" name="グループ化 30">
            <a:extLst>
              <a:ext uri="{FF2B5EF4-FFF2-40B4-BE49-F238E27FC236}">
                <a16:creationId xmlns:a16="http://schemas.microsoft.com/office/drawing/2014/main" id="{FAB13E8E-369B-8659-275A-C7D44CE114B7}"/>
              </a:ext>
            </a:extLst>
          </p:cNvPr>
          <p:cNvGrpSpPr/>
          <p:nvPr/>
        </p:nvGrpSpPr>
        <p:grpSpPr>
          <a:xfrm>
            <a:off x="1105412" y="953796"/>
            <a:ext cx="623649" cy="541094"/>
            <a:chOff x="1030230" y="3236398"/>
            <a:chExt cx="623649" cy="541094"/>
          </a:xfrm>
        </p:grpSpPr>
        <p:cxnSp>
          <p:nvCxnSpPr>
            <p:cNvPr id="32" name="直線コネクタ 31">
              <a:extLst>
                <a:ext uri="{FF2B5EF4-FFF2-40B4-BE49-F238E27FC236}">
                  <a16:creationId xmlns:a16="http://schemas.microsoft.com/office/drawing/2014/main" id="{BF72DFCC-904C-232D-0984-20846BA6E5BA}"/>
                </a:ext>
              </a:extLst>
            </p:cNvPr>
            <p:cNvCxnSpPr/>
            <p:nvPr/>
          </p:nvCxnSpPr>
          <p:spPr>
            <a:xfrm>
              <a:off x="1049912" y="3356896"/>
              <a:ext cx="51681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テキスト ボックス 32">
              <a:extLst>
                <a:ext uri="{FF2B5EF4-FFF2-40B4-BE49-F238E27FC236}">
                  <a16:creationId xmlns:a16="http://schemas.microsoft.com/office/drawing/2014/main" id="{C7DFDFED-BF0E-7E22-8950-A30FC835BCFE}"/>
                </a:ext>
              </a:extLst>
            </p:cNvPr>
            <p:cNvSpPr txBox="1"/>
            <p:nvPr/>
          </p:nvSpPr>
          <p:spPr>
            <a:xfrm>
              <a:off x="1049912" y="3236398"/>
              <a:ext cx="516814" cy="215444"/>
            </a:xfrm>
            <a:prstGeom prst="rect">
              <a:avLst/>
            </a:prstGeom>
            <a:noFill/>
            <a:ln w="6350">
              <a:noFill/>
            </a:ln>
          </p:spPr>
          <p:txBody>
            <a:bodyPr wrap="square" rtlCol="0">
              <a:spAutoFit/>
            </a:bodyPr>
            <a:lstStyle/>
            <a:p>
              <a:pPr algn="ctr"/>
              <a:r>
                <a:rPr kumimoji="1" lang="en-US" altLang="ja-JP" sz="800" dirty="0">
                  <a:latin typeface="Arial" panose="020B0604020202020204" pitchFamily="34" charset="0"/>
                  <a:ea typeface="Hiragino Kaku Gothic Pro W3" panose="020B0300000000000000" pitchFamily="34" charset="-128"/>
                  <a:cs typeface="Arial" panose="020B0604020202020204" pitchFamily="34" charset="0"/>
                </a:rPr>
                <a:t>**</a:t>
              </a:r>
              <a:endParaRPr kumimoji="1" lang="ja-JP" altLang="en-US" sz="800">
                <a:latin typeface="Arial" panose="020B0604020202020204" pitchFamily="34" charset="0"/>
                <a:ea typeface="Hiragino Kaku Gothic Pro W3" panose="020B0300000000000000" pitchFamily="34" charset="-128"/>
                <a:cs typeface="Arial" panose="020B0604020202020204" pitchFamily="34" charset="0"/>
              </a:endParaRPr>
            </a:p>
          </p:txBody>
        </p:sp>
        <p:cxnSp>
          <p:nvCxnSpPr>
            <p:cNvPr id="34" name="直線コネクタ 33">
              <a:extLst>
                <a:ext uri="{FF2B5EF4-FFF2-40B4-BE49-F238E27FC236}">
                  <a16:creationId xmlns:a16="http://schemas.microsoft.com/office/drawing/2014/main" id="{CC9272C8-E8D0-CFA9-9302-EB4C6BA932E9}"/>
                </a:ext>
              </a:extLst>
            </p:cNvPr>
            <p:cNvCxnSpPr/>
            <p:nvPr/>
          </p:nvCxnSpPr>
          <p:spPr>
            <a:xfrm>
              <a:off x="1038216" y="3567532"/>
              <a:ext cx="35534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93001471-D28A-F5F8-48BE-BD2E7AF7088E}"/>
                </a:ext>
              </a:extLst>
            </p:cNvPr>
            <p:cNvSpPr txBox="1"/>
            <p:nvPr/>
          </p:nvSpPr>
          <p:spPr>
            <a:xfrm>
              <a:off x="1038216" y="3447034"/>
              <a:ext cx="355346" cy="215444"/>
            </a:xfrm>
            <a:prstGeom prst="rect">
              <a:avLst/>
            </a:prstGeom>
            <a:noFill/>
            <a:ln w="6350">
              <a:noFill/>
            </a:ln>
          </p:spPr>
          <p:txBody>
            <a:bodyPr wrap="square" rtlCol="0">
              <a:spAutoFit/>
            </a:bodyPr>
            <a:lstStyle/>
            <a:p>
              <a:pPr algn="ctr"/>
              <a:r>
                <a:rPr kumimoji="1" lang="en-US" altLang="ja-JP" sz="800" dirty="0">
                  <a:latin typeface="Arial" panose="020B0604020202020204" pitchFamily="34" charset="0"/>
                  <a:ea typeface="Hiragino Kaku Gothic Pro W3" panose="020B0300000000000000" pitchFamily="34" charset="-128"/>
                  <a:cs typeface="Arial" panose="020B0604020202020204" pitchFamily="34" charset="0"/>
                </a:rPr>
                <a:t>**</a:t>
              </a:r>
              <a:endParaRPr kumimoji="1" lang="ja-JP" altLang="en-US" sz="800">
                <a:latin typeface="Arial" panose="020B0604020202020204" pitchFamily="34" charset="0"/>
                <a:ea typeface="Hiragino Kaku Gothic Pro W3" panose="020B0300000000000000" pitchFamily="34" charset="-128"/>
                <a:cs typeface="Arial" panose="020B0604020202020204" pitchFamily="34" charset="0"/>
              </a:endParaRPr>
            </a:p>
          </p:txBody>
        </p:sp>
        <p:grpSp>
          <p:nvGrpSpPr>
            <p:cNvPr id="36" name="グループ化 35">
              <a:extLst>
                <a:ext uri="{FF2B5EF4-FFF2-40B4-BE49-F238E27FC236}">
                  <a16:creationId xmlns:a16="http://schemas.microsoft.com/office/drawing/2014/main" id="{457B8E8C-984F-C44D-D568-DC66FDCDCBDF}"/>
                </a:ext>
              </a:extLst>
            </p:cNvPr>
            <p:cNvGrpSpPr/>
            <p:nvPr/>
          </p:nvGrpSpPr>
          <p:grpSpPr>
            <a:xfrm>
              <a:off x="1225855" y="3562048"/>
              <a:ext cx="161580" cy="215444"/>
              <a:chOff x="1225855" y="3562048"/>
              <a:chExt cx="161580" cy="215444"/>
            </a:xfrm>
          </p:grpSpPr>
          <p:cxnSp>
            <p:nvCxnSpPr>
              <p:cNvPr id="45" name="直線コネクタ 44">
                <a:extLst>
                  <a:ext uri="{FF2B5EF4-FFF2-40B4-BE49-F238E27FC236}">
                    <a16:creationId xmlns:a16="http://schemas.microsoft.com/office/drawing/2014/main" id="{7DCB3C71-1C3B-F3CF-40A1-BE9BF7266D82}"/>
                  </a:ext>
                </a:extLst>
              </p:cNvPr>
              <p:cNvCxnSpPr/>
              <p:nvPr/>
            </p:nvCxnSpPr>
            <p:spPr>
              <a:xfrm>
                <a:off x="1225855" y="3682546"/>
                <a:ext cx="16158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テキスト ボックス 45">
                <a:extLst>
                  <a:ext uri="{FF2B5EF4-FFF2-40B4-BE49-F238E27FC236}">
                    <a16:creationId xmlns:a16="http://schemas.microsoft.com/office/drawing/2014/main" id="{AF9D5784-AA58-1611-2780-F8FAB1059D6F}"/>
                  </a:ext>
                </a:extLst>
              </p:cNvPr>
              <p:cNvSpPr txBox="1"/>
              <p:nvPr/>
            </p:nvSpPr>
            <p:spPr>
              <a:xfrm>
                <a:off x="1225855" y="3562048"/>
                <a:ext cx="161580" cy="215444"/>
              </a:xfrm>
              <a:prstGeom prst="rect">
                <a:avLst/>
              </a:prstGeom>
              <a:noFill/>
              <a:ln w="6350">
                <a:noFill/>
              </a:ln>
            </p:spPr>
            <p:txBody>
              <a:bodyPr wrap="square" rtlCol="0">
                <a:spAutoFit/>
              </a:bodyPr>
              <a:lstStyle/>
              <a:p>
                <a:pPr algn="ctr"/>
                <a:r>
                  <a:rPr kumimoji="1" lang="en-US" altLang="ja-JP" sz="800" dirty="0">
                    <a:latin typeface="Arial" panose="020B0604020202020204" pitchFamily="34" charset="0"/>
                    <a:ea typeface="Hiragino Kaku Gothic Pro W3" panose="020B0300000000000000" pitchFamily="34" charset="-128"/>
                    <a:cs typeface="Arial" panose="020B0604020202020204" pitchFamily="34" charset="0"/>
                  </a:rPr>
                  <a:t>*</a:t>
                </a:r>
                <a:endParaRPr kumimoji="1" lang="ja-JP" altLang="en-US" sz="800">
                  <a:latin typeface="Arial" panose="020B0604020202020204" pitchFamily="34" charset="0"/>
                  <a:ea typeface="Hiragino Kaku Gothic Pro W3" panose="020B0300000000000000" pitchFamily="34" charset="-128"/>
                  <a:cs typeface="Arial" panose="020B0604020202020204" pitchFamily="34" charset="0"/>
                </a:endParaRPr>
              </a:p>
            </p:txBody>
          </p:sp>
        </p:grpSp>
        <p:grpSp>
          <p:nvGrpSpPr>
            <p:cNvPr id="37" name="グループ化 36">
              <a:extLst>
                <a:ext uri="{FF2B5EF4-FFF2-40B4-BE49-F238E27FC236}">
                  <a16:creationId xmlns:a16="http://schemas.microsoft.com/office/drawing/2014/main" id="{413C955B-75EF-7ADF-EE48-CCE5A9AB3DA2}"/>
                </a:ext>
              </a:extLst>
            </p:cNvPr>
            <p:cNvGrpSpPr/>
            <p:nvPr/>
          </p:nvGrpSpPr>
          <p:grpSpPr>
            <a:xfrm>
              <a:off x="1030230" y="3562048"/>
              <a:ext cx="161580" cy="215444"/>
              <a:chOff x="1030230" y="3562048"/>
              <a:chExt cx="161580" cy="215444"/>
            </a:xfrm>
          </p:grpSpPr>
          <p:cxnSp>
            <p:nvCxnSpPr>
              <p:cNvPr id="43" name="直線コネクタ 42">
                <a:extLst>
                  <a:ext uri="{FF2B5EF4-FFF2-40B4-BE49-F238E27FC236}">
                    <a16:creationId xmlns:a16="http://schemas.microsoft.com/office/drawing/2014/main" id="{031AC11C-913B-AB61-063E-0A2E7EFB9092}"/>
                  </a:ext>
                </a:extLst>
              </p:cNvPr>
              <p:cNvCxnSpPr/>
              <p:nvPr/>
            </p:nvCxnSpPr>
            <p:spPr>
              <a:xfrm>
                <a:off x="1030230" y="3682546"/>
                <a:ext cx="16158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テキスト ボックス 43">
                <a:extLst>
                  <a:ext uri="{FF2B5EF4-FFF2-40B4-BE49-F238E27FC236}">
                    <a16:creationId xmlns:a16="http://schemas.microsoft.com/office/drawing/2014/main" id="{224D2A83-1F80-2EC3-65A7-6644ADEDD4BB}"/>
                  </a:ext>
                </a:extLst>
              </p:cNvPr>
              <p:cNvSpPr txBox="1"/>
              <p:nvPr/>
            </p:nvSpPr>
            <p:spPr>
              <a:xfrm>
                <a:off x="1030230" y="3562048"/>
                <a:ext cx="161580" cy="215444"/>
              </a:xfrm>
              <a:prstGeom prst="rect">
                <a:avLst/>
              </a:prstGeom>
              <a:noFill/>
              <a:ln w="6350">
                <a:noFill/>
              </a:ln>
            </p:spPr>
            <p:txBody>
              <a:bodyPr wrap="square" rtlCol="0">
                <a:spAutoFit/>
              </a:bodyPr>
              <a:lstStyle/>
              <a:p>
                <a:pPr algn="ctr"/>
                <a:r>
                  <a:rPr kumimoji="1" lang="en-US" altLang="ja-JP" sz="800" dirty="0">
                    <a:latin typeface="Arial" panose="020B0604020202020204" pitchFamily="34" charset="0"/>
                    <a:ea typeface="Hiragino Kaku Gothic Pro W3" panose="020B0300000000000000" pitchFamily="34" charset="-128"/>
                    <a:cs typeface="Arial" panose="020B0604020202020204" pitchFamily="34" charset="0"/>
                  </a:rPr>
                  <a:t>*</a:t>
                </a:r>
                <a:endParaRPr kumimoji="1" lang="ja-JP" altLang="en-US" sz="800">
                  <a:latin typeface="Arial" panose="020B0604020202020204" pitchFamily="34" charset="0"/>
                  <a:ea typeface="Hiragino Kaku Gothic Pro W3" panose="020B0300000000000000" pitchFamily="34" charset="-128"/>
                  <a:cs typeface="Arial" panose="020B0604020202020204" pitchFamily="34" charset="0"/>
                </a:endParaRPr>
              </a:p>
            </p:txBody>
          </p:sp>
        </p:grpSp>
        <p:cxnSp>
          <p:nvCxnSpPr>
            <p:cNvPr id="38" name="直線コネクタ 37">
              <a:extLst>
                <a:ext uri="{FF2B5EF4-FFF2-40B4-BE49-F238E27FC236}">
                  <a16:creationId xmlns:a16="http://schemas.microsoft.com/office/drawing/2014/main" id="{428989FA-439D-971F-F105-D1D5BF5D1AEE}"/>
                </a:ext>
              </a:extLst>
            </p:cNvPr>
            <p:cNvCxnSpPr/>
            <p:nvPr/>
          </p:nvCxnSpPr>
          <p:spPr>
            <a:xfrm>
              <a:off x="1211383" y="3461488"/>
              <a:ext cx="35534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9D8999B1-586A-EFEA-FF1C-57F1250664B1}"/>
                </a:ext>
              </a:extLst>
            </p:cNvPr>
            <p:cNvSpPr txBox="1"/>
            <p:nvPr/>
          </p:nvSpPr>
          <p:spPr>
            <a:xfrm>
              <a:off x="1211383" y="3340990"/>
              <a:ext cx="355346" cy="215444"/>
            </a:xfrm>
            <a:prstGeom prst="rect">
              <a:avLst/>
            </a:prstGeom>
            <a:noFill/>
            <a:ln w="6350">
              <a:noFill/>
            </a:ln>
          </p:spPr>
          <p:txBody>
            <a:bodyPr wrap="square" rtlCol="0">
              <a:spAutoFit/>
            </a:bodyPr>
            <a:lstStyle/>
            <a:p>
              <a:pPr algn="ctr"/>
              <a:r>
                <a:rPr kumimoji="1" lang="en-US" altLang="ja-JP" sz="800" dirty="0">
                  <a:latin typeface="Arial" panose="020B0604020202020204" pitchFamily="34" charset="0"/>
                  <a:ea typeface="Hiragino Kaku Gothic Pro W3" panose="020B0300000000000000" pitchFamily="34" charset="-128"/>
                  <a:cs typeface="Arial" panose="020B0604020202020204" pitchFamily="34" charset="0"/>
                </a:rPr>
                <a:t>**</a:t>
              </a:r>
              <a:endParaRPr kumimoji="1" lang="ja-JP" altLang="en-US" sz="800">
                <a:latin typeface="Arial" panose="020B0604020202020204" pitchFamily="34" charset="0"/>
                <a:ea typeface="Hiragino Kaku Gothic Pro W3" panose="020B0300000000000000" pitchFamily="34" charset="-128"/>
                <a:cs typeface="Arial" panose="020B0604020202020204" pitchFamily="34" charset="0"/>
              </a:endParaRPr>
            </a:p>
          </p:txBody>
        </p:sp>
        <p:grpSp>
          <p:nvGrpSpPr>
            <p:cNvPr id="40" name="グループ化 39">
              <a:extLst>
                <a:ext uri="{FF2B5EF4-FFF2-40B4-BE49-F238E27FC236}">
                  <a16:creationId xmlns:a16="http://schemas.microsoft.com/office/drawing/2014/main" id="{D54F43B1-014B-C8AC-57FF-C875402EAC02}"/>
                </a:ext>
              </a:extLst>
            </p:cNvPr>
            <p:cNvGrpSpPr/>
            <p:nvPr/>
          </p:nvGrpSpPr>
          <p:grpSpPr>
            <a:xfrm>
              <a:off x="1321253" y="3551598"/>
              <a:ext cx="332626" cy="169277"/>
              <a:chOff x="1140332" y="3551598"/>
              <a:chExt cx="332626" cy="169277"/>
            </a:xfrm>
          </p:grpSpPr>
          <p:cxnSp>
            <p:nvCxnSpPr>
              <p:cNvPr id="41" name="直線コネクタ 40">
                <a:extLst>
                  <a:ext uri="{FF2B5EF4-FFF2-40B4-BE49-F238E27FC236}">
                    <a16:creationId xmlns:a16="http://schemas.microsoft.com/office/drawing/2014/main" id="{64B31F94-ACF0-AD62-0D3C-99A9309016FD}"/>
                  </a:ext>
                </a:extLst>
              </p:cNvPr>
              <p:cNvCxnSpPr/>
              <p:nvPr/>
            </p:nvCxnSpPr>
            <p:spPr>
              <a:xfrm>
                <a:off x="1225855" y="3682546"/>
                <a:ext cx="16158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41F61A33-0513-C05B-2DBC-8B14B0174B33}"/>
                  </a:ext>
                </a:extLst>
              </p:cNvPr>
              <p:cNvSpPr txBox="1"/>
              <p:nvPr/>
            </p:nvSpPr>
            <p:spPr>
              <a:xfrm>
                <a:off x="1140332" y="3551598"/>
                <a:ext cx="332626" cy="169277"/>
              </a:xfrm>
              <a:prstGeom prst="rect">
                <a:avLst/>
              </a:prstGeom>
              <a:noFill/>
              <a:ln w="6350">
                <a:noFill/>
              </a:ln>
            </p:spPr>
            <p:txBody>
              <a:bodyPr wrap="square" rtlCol="0">
                <a:spAutoFit/>
              </a:bodyPr>
              <a:lstStyle/>
              <a:p>
                <a:pPr algn="ctr"/>
                <a:r>
                  <a:rPr kumimoji="1" lang="en-US" altLang="ja-JP" sz="500" dirty="0">
                    <a:latin typeface="Arial" panose="020B0604020202020204" pitchFamily="34" charset="0"/>
                    <a:ea typeface="Hiragino Kaku Gothic Pro W3" panose="020B0300000000000000" pitchFamily="34" charset="-128"/>
                    <a:cs typeface="Arial" panose="020B0604020202020204" pitchFamily="34" charset="0"/>
                  </a:rPr>
                  <a:t>ns</a:t>
                </a:r>
                <a:endParaRPr kumimoji="1" lang="ja-JP" altLang="en-US" sz="500">
                  <a:latin typeface="Arial" panose="020B0604020202020204" pitchFamily="34" charset="0"/>
                  <a:ea typeface="Hiragino Kaku Gothic Pro W3" panose="020B0300000000000000" pitchFamily="34" charset="-128"/>
                  <a:cs typeface="Arial" panose="020B0604020202020204" pitchFamily="34" charset="0"/>
                </a:endParaRPr>
              </a:p>
            </p:txBody>
          </p:sp>
        </p:grpSp>
      </p:grpSp>
      <p:cxnSp>
        <p:nvCxnSpPr>
          <p:cNvPr id="47" name="直線コネクタ 46">
            <a:extLst>
              <a:ext uri="{FF2B5EF4-FFF2-40B4-BE49-F238E27FC236}">
                <a16:creationId xmlns:a16="http://schemas.microsoft.com/office/drawing/2014/main" id="{DE50676B-4838-37CF-81DE-EB1562CDB0DE}"/>
              </a:ext>
            </a:extLst>
          </p:cNvPr>
          <p:cNvCxnSpPr/>
          <p:nvPr/>
        </p:nvCxnSpPr>
        <p:spPr>
          <a:xfrm>
            <a:off x="2821685" y="1010911"/>
            <a:ext cx="51681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59C82E3-4F84-1336-34FC-E6671523FC06}"/>
              </a:ext>
            </a:extLst>
          </p:cNvPr>
          <p:cNvSpPr txBox="1"/>
          <p:nvPr/>
        </p:nvSpPr>
        <p:spPr>
          <a:xfrm>
            <a:off x="2821685" y="890413"/>
            <a:ext cx="516814" cy="215444"/>
          </a:xfrm>
          <a:prstGeom prst="rect">
            <a:avLst/>
          </a:prstGeom>
          <a:noFill/>
          <a:ln w="6350">
            <a:noFill/>
          </a:ln>
        </p:spPr>
        <p:txBody>
          <a:bodyPr wrap="square" rtlCol="0">
            <a:spAutoFit/>
          </a:bodyPr>
          <a:lstStyle/>
          <a:p>
            <a:pPr algn="ctr"/>
            <a:r>
              <a:rPr kumimoji="1" lang="en-US" altLang="ja-JP" sz="800" dirty="0">
                <a:latin typeface="Arial" panose="020B0604020202020204" pitchFamily="34" charset="0"/>
                <a:ea typeface="Hiragino Kaku Gothic Pro W3" panose="020B0300000000000000" pitchFamily="34" charset="-128"/>
                <a:cs typeface="Arial" panose="020B0604020202020204" pitchFamily="34" charset="0"/>
              </a:rPr>
              <a:t>*</a:t>
            </a:r>
            <a:endParaRPr kumimoji="1" lang="ja-JP" altLang="en-US" sz="800">
              <a:latin typeface="Arial" panose="020B0604020202020204" pitchFamily="34" charset="0"/>
              <a:ea typeface="Hiragino Kaku Gothic Pro W3" panose="020B0300000000000000" pitchFamily="34" charset="-128"/>
              <a:cs typeface="Arial" panose="020B0604020202020204" pitchFamily="34" charset="0"/>
            </a:endParaRPr>
          </a:p>
        </p:txBody>
      </p:sp>
      <p:cxnSp>
        <p:nvCxnSpPr>
          <p:cNvPr id="49" name="直線コネクタ 48">
            <a:extLst>
              <a:ext uri="{FF2B5EF4-FFF2-40B4-BE49-F238E27FC236}">
                <a16:creationId xmlns:a16="http://schemas.microsoft.com/office/drawing/2014/main" id="{84B5BC9F-95B9-9996-6469-6481CD36E8F9}"/>
              </a:ext>
            </a:extLst>
          </p:cNvPr>
          <p:cNvCxnSpPr/>
          <p:nvPr/>
        </p:nvCxnSpPr>
        <p:spPr>
          <a:xfrm>
            <a:off x="2809989" y="1221547"/>
            <a:ext cx="35534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テキスト ボックス 49">
            <a:extLst>
              <a:ext uri="{FF2B5EF4-FFF2-40B4-BE49-F238E27FC236}">
                <a16:creationId xmlns:a16="http://schemas.microsoft.com/office/drawing/2014/main" id="{184E570F-8729-17C6-6909-FF07DD34424E}"/>
              </a:ext>
            </a:extLst>
          </p:cNvPr>
          <p:cNvSpPr txBox="1"/>
          <p:nvPr/>
        </p:nvSpPr>
        <p:spPr>
          <a:xfrm>
            <a:off x="2809989" y="1101049"/>
            <a:ext cx="355346" cy="215444"/>
          </a:xfrm>
          <a:prstGeom prst="rect">
            <a:avLst/>
          </a:prstGeom>
          <a:noFill/>
          <a:ln w="6350">
            <a:noFill/>
          </a:ln>
        </p:spPr>
        <p:txBody>
          <a:bodyPr wrap="square" rtlCol="0">
            <a:spAutoFit/>
          </a:bodyPr>
          <a:lstStyle/>
          <a:p>
            <a:pPr algn="ctr"/>
            <a:r>
              <a:rPr kumimoji="1" lang="en-US" altLang="ja-JP" sz="800" dirty="0">
                <a:latin typeface="Arial" panose="020B0604020202020204" pitchFamily="34" charset="0"/>
                <a:ea typeface="Hiragino Kaku Gothic Pro W3" panose="020B0300000000000000" pitchFamily="34" charset="-128"/>
                <a:cs typeface="Arial" panose="020B0604020202020204" pitchFamily="34" charset="0"/>
              </a:rPr>
              <a:t>*</a:t>
            </a:r>
            <a:endParaRPr kumimoji="1" lang="ja-JP" altLang="en-US" sz="800">
              <a:latin typeface="Arial" panose="020B0604020202020204" pitchFamily="34" charset="0"/>
              <a:ea typeface="Hiragino Kaku Gothic Pro W3" panose="020B0300000000000000" pitchFamily="34" charset="-128"/>
              <a:cs typeface="Arial" panose="020B0604020202020204" pitchFamily="34" charset="0"/>
            </a:endParaRPr>
          </a:p>
        </p:txBody>
      </p:sp>
      <p:grpSp>
        <p:nvGrpSpPr>
          <p:cNvPr id="51" name="グループ化 50">
            <a:extLst>
              <a:ext uri="{FF2B5EF4-FFF2-40B4-BE49-F238E27FC236}">
                <a16:creationId xmlns:a16="http://schemas.microsoft.com/office/drawing/2014/main" id="{6ED3FB65-B144-1882-74DD-17B6E4111064}"/>
              </a:ext>
            </a:extLst>
          </p:cNvPr>
          <p:cNvGrpSpPr/>
          <p:nvPr/>
        </p:nvGrpSpPr>
        <p:grpSpPr>
          <a:xfrm>
            <a:off x="2930923" y="1216063"/>
            <a:ext cx="279686" cy="215444"/>
            <a:chOff x="1166802" y="3562048"/>
            <a:chExt cx="279686" cy="215444"/>
          </a:xfrm>
        </p:grpSpPr>
        <p:cxnSp>
          <p:nvCxnSpPr>
            <p:cNvPr id="52" name="直線コネクタ 51">
              <a:extLst>
                <a:ext uri="{FF2B5EF4-FFF2-40B4-BE49-F238E27FC236}">
                  <a16:creationId xmlns:a16="http://schemas.microsoft.com/office/drawing/2014/main" id="{CF501601-89C5-38E7-D192-19C8E4406927}"/>
                </a:ext>
              </a:extLst>
            </p:cNvPr>
            <p:cNvCxnSpPr/>
            <p:nvPr/>
          </p:nvCxnSpPr>
          <p:spPr>
            <a:xfrm>
              <a:off x="1225855" y="3682546"/>
              <a:ext cx="16158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テキスト ボックス 52">
              <a:extLst>
                <a:ext uri="{FF2B5EF4-FFF2-40B4-BE49-F238E27FC236}">
                  <a16:creationId xmlns:a16="http://schemas.microsoft.com/office/drawing/2014/main" id="{489F9930-78C1-652C-B391-8343CFE02D96}"/>
                </a:ext>
              </a:extLst>
            </p:cNvPr>
            <p:cNvSpPr txBox="1"/>
            <p:nvPr/>
          </p:nvSpPr>
          <p:spPr>
            <a:xfrm>
              <a:off x="1166802" y="3562048"/>
              <a:ext cx="279686" cy="215444"/>
            </a:xfrm>
            <a:prstGeom prst="rect">
              <a:avLst/>
            </a:prstGeom>
            <a:noFill/>
            <a:ln w="6350">
              <a:noFill/>
            </a:ln>
          </p:spPr>
          <p:txBody>
            <a:bodyPr wrap="square" rtlCol="0">
              <a:spAutoFit/>
            </a:bodyPr>
            <a:lstStyle/>
            <a:p>
              <a:pPr algn="ctr"/>
              <a:r>
                <a:rPr kumimoji="1" lang="en-US" altLang="ja-JP" sz="800" dirty="0">
                  <a:latin typeface="Arial" panose="020B0604020202020204" pitchFamily="34" charset="0"/>
                  <a:ea typeface="Hiragino Kaku Gothic Pro W3" panose="020B0300000000000000" pitchFamily="34" charset="-128"/>
                  <a:cs typeface="Arial" panose="020B0604020202020204" pitchFamily="34" charset="0"/>
                </a:rPr>
                <a:t>**</a:t>
              </a:r>
              <a:endParaRPr kumimoji="1" lang="ja-JP" altLang="en-US" sz="800">
                <a:latin typeface="Arial" panose="020B0604020202020204" pitchFamily="34" charset="0"/>
                <a:ea typeface="Hiragino Kaku Gothic Pro W3" panose="020B0300000000000000" pitchFamily="34" charset="-128"/>
                <a:cs typeface="Arial" panose="020B0604020202020204" pitchFamily="34" charset="0"/>
              </a:endParaRPr>
            </a:p>
          </p:txBody>
        </p:sp>
      </p:grpSp>
      <p:cxnSp>
        <p:nvCxnSpPr>
          <p:cNvPr id="54" name="直線コネクタ 53">
            <a:extLst>
              <a:ext uri="{FF2B5EF4-FFF2-40B4-BE49-F238E27FC236}">
                <a16:creationId xmlns:a16="http://schemas.microsoft.com/office/drawing/2014/main" id="{1E388E5F-04EC-C18F-D66F-8EC7BA2AED73}"/>
              </a:ext>
            </a:extLst>
          </p:cNvPr>
          <p:cNvCxnSpPr/>
          <p:nvPr/>
        </p:nvCxnSpPr>
        <p:spPr>
          <a:xfrm>
            <a:off x="2983156" y="1115503"/>
            <a:ext cx="35534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テキスト ボックス 54">
            <a:extLst>
              <a:ext uri="{FF2B5EF4-FFF2-40B4-BE49-F238E27FC236}">
                <a16:creationId xmlns:a16="http://schemas.microsoft.com/office/drawing/2014/main" id="{9CA7333F-E115-8E81-90A6-FC3705A897F8}"/>
              </a:ext>
            </a:extLst>
          </p:cNvPr>
          <p:cNvSpPr txBox="1"/>
          <p:nvPr/>
        </p:nvSpPr>
        <p:spPr>
          <a:xfrm>
            <a:off x="2983156" y="995005"/>
            <a:ext cx="355346" cy="215444"/>
          </a:xfrm>
          <a:prstGeom prst="rect">
            <a:avLst/>
          </a:prstGeom>
          <a:noFill/>
          <a:ln w="6350">
            <a:noFill/>
          </a:ln>
        </p:spPr>
        <p:txBody>
          <a:bodyPr wrap="square" rtlCol="0">
            <a:spAutoFit/>
          </a:bodyPr>
          <a:lstStyle/>
          <a:p>
            <a:pPr algn="ctr"/>
            <a:r>
              <a:rPr kumimoji="1" lang="en-US" altLang="ja-JP" sz="800" dirty="0">
                <a:latin typeface="Arial" panose="020B0604020202020204" pitchFamily="34" charset="0"/>
                <a:ea typeface="Hiragino Kaku Gothic Pro W3" panose="020B0300000000000000" pitchFamily="34" charset="-128"/>
                <a:cs typeface="Arial" panose="020B0604020202020204" pitchFamily="34" charset="0"/>
              </a:rPr>
              <a:t>**</a:t>
            </a:r>
            <a:endParaRPr kumimoji="1" lang="ja-JP" altLang="en-US" sz="800">
              <a:latin typeface="Arial" panose="020B0604020202020204" pitchFamily="34" charset="0"/>
              <a:ea typeface="Hiragino Kaku Gothic Pro W3" panose="020B0300000000000000" pitchFamily="34" charset="-128"/>
              <a:cs typeface="Arial" panose="020B0604020202020204" pitchFamily="34" charset="0"/>
            </a:endParaRPr>
          </a:p>
        </p:txBody>
      </p:sp>
      <p:grpSp>
        <p:nvGrpSpPr>
          <p:cNvPr id="56" name="グループ化 55">
            <a:extLst>
              <a:ext uri="{FF2B5EF4-FFF2-40B4-BE49-F238E27FC236}">
                <a16:creationId xmlns:a16="http://schemas.microsoft.com/office/drawing/2014/main" id="{54C96D84-04A6-E45A-E6B5-D35CC993C249}"/>
              </a:ext>
            </a:extLst>
          </p:cNvPr>
          <p:cNvGrpSpPr/>
          <p:nvPr/>
        </p:nvGrpSpPr>
        <p:grpSpPr>
          <a:xfrm>
            <a:off x="3093026" y="1216063"/>
            <a:ext cx="332626" cy="169277"/>
            <a:chOff x="1140332" y="3562048"/>
            <a:chExt cx="332626" cy="169277"/>
          </a:xfrm>
        </p:grpSpPr>
        <p:cxnSp>
          <p:nvCxnSpPr>
            <p:cNvPr id="57" name="直線コネクタ 56">
              <a:extLst>
                <a:ext uri="{FF2B5EF4-FFF2-40B4-BE49-F238E27FC236}">
                  <a16:creationId xmlns:a16="http://schemas.microsoft.com/office/drawing/2014/main" id="{B6FF9015-6217-6F4F-C833-2DF0496F3EF0}"/>
                </a:ext>
              </a:extLst>
            </p:cNvPr>
            <p:cNvCxnSpPr/>
            <p:nvPr/>
          </p:nvCxnSpPr>
          <p:spPr>
            <a:xfrm>
              <a:off x="1225855" y="3682546"/>
              <a:ext cx="16158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969C448A-47A4-9914-CD24-6574B994B326}"/>
                </a:ext>
              </a:extLst>
            </p:cNvPr>
            <p:cNvSpPr txBox="1"/>
            <p:nvPr/>
          </p:nvSpPr>
          <p:spPr>
            <a:xfrm>
              <a:off x="1140332" y="3562048"/>
              <a:ext cx="332626" cy="169277"/>
            </a:xfrm>
            <a:prstGeom prst="rect">
              <a:avLst/>
            </a:prstGeom>
            <a:noFill/>
            <a:ln w="6350">
              <a:noFill/>
            </a:ln>
          </p:spPr>
          <p:txBody>
            <a:bodyPr wrap="square" rtlCol="0">
              <a:spAutoFit/>
            </a:bodyPr>
            <a:lstStyle/>
            <a:p>
              <a:pPr algn="ctr"/>
              <a:r>
                <a:rPr kumimoji="1" lang="en-US" altLang="ja-JP" sz="500" dirty="0">
                  <a:latin typeface="Arial" panose="020B0604020202020204" pitchFamily="34" charset="0"/>
                  <a:ea typeface="Hiragino Kaku Gothic Pro W3" panose="020B0300000000000000" pitchFamily="34" charset="-128"/>
                  <a:cs typeface="Arial" panose="020B0604020202020204" pitchFamily="34" charset="0"/>
                </a:rPr>
                <a:t>ns</a:t>
              </a:r>
              <a:endParaRPr kumimoji="1" lang="ja-JP" altLang="en-US" sz="500">
                <a:latin typeface="Arial" panose="020B0604020202020204" pitchFamily="34" charset="0"/>
                <a:ea typeface="Hiragino Kaku Gothic Pro W3" panose="020B0300000000000000" pitchFamily="34" charset="-128"/>
                <a:cs typeface="Arial" panose="020B0604020202020204" pitchFamily="34" charset="0"/>
              </a:endParaRPr>
            </a:p>
          </p:txBody>
        </p:sp>
      </p:grpSp>
      <p:grpSp>
        <p:nvGrpSpPr>
          <p:cNvPr id="59" name="グループ化 58">
            <a:extLst>
              <a:ext uri="{FF2B5EF4-FFF2-40B4-BE49-F238E27FC236}">
                <a16:creationId xmlns:a16="http://schemas.microsoft.com/office/drawing/2014/main" id="{CAC7209E-D7A9-92D0-1584-0B28EFFCA6D4}"/>
              </a:ext>
            </a:extLst>
          </p:cNvPr>
          <p:cNvGrpSpPr/>
          <p:nvPr/>
        </p:nvGrpSpPr>
        <p:grpSpPr>
          <a:xfrm>
            <a:off x="2717306" y="1216063"/>
            <a:ext cx="332626" cy="169277"/>
            <a:chOff x="1140332" y="3562048"/>
            <a:chExt cx="332626" cy="169277"/>
          </a:xfrm>
        </p:grpSpPr>
        <p:cxnSp>
          <p:nvCxnSpPr>
            <p:cNvPr id="60" name="直線コネクタ 59">
              <a:extLst>
                <a:ext uri="{FF2B5EF4-FFF2-40B4-BE49-F238E27FC236}">
                  <a16:creationId xmlns:a16="http://schemas.microsoft.com/office/drawing/2014/main" id="{A65E8F33-0119-6C37-2F9A-7F7B5857B96D}"/>
                </a:ext>
              </a:extLst>
            </p:cNvPr>
            <p:cNvCxnSpPr/>
            <p:nvPr/>
          </p:nvCxnSpPr>
          <p:spPr>
            <a:xfrm>
              <a:off x="1225855" y="3682546"/>
              <a:ext cx="16158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テキスト ボックス 60">
              <a:extLst>
                <a:ext uri="{FF2B5EF4-FFF2-40B4-BE49-F238E27FC236}">
                  <a16:creationId xmlns:a16="http://schemas.microsoft.com/office/drawing/2014/main" id="{E9BD9257-C640-2D44-1B57-07679FCF2E9E}"/>
                </a:ext>
              </a:extLst>
            </p:cNvPr>
            <p:cNvSpPr txBox="1"/>
            <p:nvPr/>
          </p:nvSpPr>
          <p:spPr>
            <a:xfrm>
              <a:off x="1140332" y="3562048"/>
              <a:ext cx="332626" cy="169277"/>
            </a:xfrm>
            <a:prstGeom prst="rect">
              <a:avLst/>
            </a:prstGeom>
            <a:noFill/>
            <a:ln w="6350">
              <a:noFill/>
            </a:ln>
          </p:spPr>
          <p:txBody>
            <a:bodyPr wrap="square" rtlCol="0">
              <a:spAutoFit/>
            </a:bodyPr>
            <a:lstStyle/>
            <a:p>
              <a:pPr algn="ctr"/>
              <a:r>
                <a:rPr kumimoji="1" lang="en-US" altLang="ja-JP" sz="500" dirty="0">
                  <a:latin typeface="Arial" panose="020B0604020202020204" pitchFamily="34" charset="0"/>
                  <a:ea typeface="Hiragino Kaku Gothic Pro W3" panose="020B0300000000000000" pitchFamily="34" charset="-128"/>
                  <a:cs typeface="Arial" panose="020B0604020202020204" pitchFamily="34" charset="0"/>
                </a:rPr>
                <a:t>ns</a:t>
              </a:r>
              <a:endParaRPr kumimoji="1" lang="ja-JP" altLang="en-US" sz="500">
                <a:latin typeface="Arial" panose="020B0604020202020204" pitchFamily="34" charset="0"/>
                <a:ea typeface="Hiragino Kaku Gothic Pro W3" panose="020B0300000000000000" pitchFamily="34" charset="-128"/>
                <a:cs typeface="Arial" panose="020B0604020202020204" pitchFamily="34" charset="0"/>
              </a:endParaRPr>
            </a:p>
          </p:txBody>
        </p:sp>
      </p:grpSp>
      <p:grpSp>
        <p:nvGrpSpPr>
          <p:cNvPr id="62" name="グループ化 61">
            <a:extLst>
              <a:ext uri="{FF2B5EF4-FFF2-40B4-BE49-F238E27FC236}">
                <a16:creationId xmlns:a16="http://schemas.microsoft.com/office/drawing/2014/main" id="{955B2A1F-5F97-2C08-15B1-A7EC80CDC17E}"/>
              </a:ext>
            </a:extLst>
          </p:cNvPr>
          <p:cNvGrpSpPr/>
          <p:nvPr/>
        </p:nvGrpSpPr>
        <p:grpSpPr>
          <a:xfrm>
            <a:off x="1387114" y="3554732"/>
            <a:ext cx="332626" cy="158346"/>
            <a:chOff x="4991982" y="7166196"/>
            <a:chExt cx="332626" cy="158346"/>
          </a:xfrm>
        </p:grpSpPr>
        <p:cxnSp>
          <p:nvCxnSpPr>
            <p:cNvPr id="63" name="直線コネクタ 62">
              <a:extLst>
                <a:ext uri="{FF2B5EF4-FFF2-40B4-BE49-F238E27FC236}">
                  <a16:creationId xmlns:a16="http://schemas.microsoft.com/office/drawing/2014/main" id="{D519F132-67FC-9E1D-4E73-FC3417566D6E}"/>
                </a:ext>
              </a:extLst>
            </p:cNvPr>
            <p:cNvCxnSpPr/>
            <p:nvPr/>
          </p:nvCxnSpPr>
          <p:spPr>
            <a:xfrm flipH="1">
              <a:off x="5077505" y="7290488"/>
              <a:ext cx="16158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テキスト ボックス 63">
              <a:extLst>
                <a:ext uri="{FF2B5EF4-FFF2-40B4-BE49-F238E27FC236}">
                  <a16:creationId xmlns:a16="http://schemas.microsoft.com/office/drawing/2014/main" id="{26BD6F75-7521-FFCD-7832-4D1CDB567767}"/>
                </a:ext>
              </a:extLst>
            </p:cNvPr>
            <p:cNvSpPr txBox="1"/>
            <p:nvPr/>
          </p:nvSpPr>
          <p:spPr>
            <a:xfrm flipH="1">
              <a:off x="4991982" y="7166196"/>
              <a:ext cx="332626" cy="158346"/>
            </a:xfrm>
            <a:prstGeom prst="rect">
              <a:avLst/>
            </a:prstGeom>
            <a:noFill/>
            <a:ln w="6350">
              <a:noFill/>
            </a:ln>
          </p:spPr>
          <p:txBody>
            <a:bodyPr wrap="square" rtlCol="0">
              <a:spAutoFit/>
            </a:bodyPr>
            <a:lstStyle/>
            <a:p>
              <a:pPr algn="ctr"/>
              <a:r>
                <a:rPr kumimoji="1" lang="en-US" altLang="ja-JP" sz="500" dirty="0">
                  <a:latin typeface="Arial" panose="020B0604020202020204" pitchFamily="34" charset="0"/>
                  <a:ea typeface="Hiragino Kaku Gothic Pro W3" panose="020B0300000000000000" pitchFamily="34" charset="-128"/>
                  <a:cs typeface="Arial" panose="020B0604020202020204" pitchFamily="34" charset="0"/>
                </a:rPr>
                <a:t>ns</a:t>
              </a:r>
              <a:endParaRPr kumimoji="1" lang="ja-JP" altLang="en-US" sz="500">
                <a:latin typeface="Arial" panose="020B0604020202020204" pitchFamily="34" charset="0"/>
                <a:ea typeface="Hiragino Kaku Gothic Pro W3" panose="020B0300000000000000" pitchFamily="34" charset="-128"/>
                <a:cs typeface="Arial" panose="020B0604020202020204" pitchFamily="34" charset="0"/>
              </a:endParaRPr>
            </a:p>
          </p:txBody>
        </p:sp>
      </p:grpSp>
      <p:sp>
        <p:nvSpPr>
          <p:cNvPr id="65" name="テキスト ボックス 64">
            <a:extLst>
              <a:ext uri="{FF2B5EF4-FFF2-40B4-BE49-F238E27FC236}">
                <a16:creationId xmlns:a16="http://schemas.microsoft.com/office/drawing/2014/main" id="{AFBDA9C3-AF95-7D4B-23CC-170E5DA86233}"/>
              </a:ext>
            </a:extLst>
          </p:cNvPr>
          <p:cNvSpPr txBox="1"/>
          <p:nvPr/>
        </p:nvSpPr>
        <p:spPr>
          <a:xfrm flipH="1">
            <a:off x="1193747" y="3339327"/>
            <a:ext cx="352745" cy="215926"/>
          </a:xfrm>
          <a:prstGeom prst="rect">
            <a:avLst/>
          </a:prstGeom>
          <a:noFill/>
        </p:spPr>
        <p:txBody>
          <a:bodyPr wrap="square" rtlCol="0">
            <a:spAutoFit/>
          </a:bodyPr>
          <a:lstStyle/>
          <a:p>
            <a:pPr algn="ctr"/>
            <a:r>
              <a:rPr kumimoji="1" lang="en-US" altLang="ja-JP" sz="900" dirty="0">
                <a:latin typeface="Arial" panose="020B0604020202020204" pitchFamily="34" charset="0"/>
                <a:cs typeface="Arial" panose="020B0604020202020204" pitchFamily="34" charset="0"/>
              </a:rPr>
              <a:t>**</a:t>
            </a:r>
            <a:endParaRPr kumimoji="1" lang="ja-JP" altLang="en-US" sz="900">
              <a:latin typeface="Arial" panose="020B0604020202020204" pitchFamily="34" charset="0"/>
              <a:cs typeface="Arial" panose="020B0604020202020204" pitchFamily="34" charset="0"/>
            </a:endParaRPr>
          </a:p>
        </p:txBody>
      </p:sp>
      <p:grpSp>
        <p:nvGrpSpPr>
          <p:cNvPr id="66" name="グループ化 65">
            <a:extLst>
              <a:ext uri="{FF2B5EF4-FFF2-40B4-BE49-F238E27FC236}">
                <a16:creationId xmlns:a16="http://schemas.microsoft.com/office/drawing/2014/main" id="{31651E07-D639-5E28-420D-92AD3607EA5F}"/>
              </a:ext>
            </a:extLst>
          </p:cNvPr>
          <p:cNvGrpSpPr/>
          <p:nvPr/>
        </p:nvGrpSpPr>
        <p:grpSpPr>
          <a:xfrm>
            <a:off x="1108866" y="3469612"/>
            <a:ext cx="532812" cy="684517"/>
            <a:chOff x="4713734" y="6963486"/>
            <a:chExt cx="532812" cy="862564"/>
          </a:xfrm>
        </p:grpSpPr>
        <p:grpSp>
          <p:nvGrpSpPr>
            <p:cNvPr id="67" name="グループ化 66">
              <a:extLst>
                <a:ext uri="{FF2B5EF4-FFF2-40B4-BE49-F238E27FC236}">
                  <a16:creationId xmlns:a16="http://schemas.microsoft.com/office/drawing/2014/main" id="{6A661958-2BF6-2A2A-18D0-DC83892DC6F3}"/>
                </a:ext>
              </a:extLst>
            </p:cNvPr>
            <p:cNvGrpSpPr/>
            <p:nvPr/>
          </p:nvGrpSpPr>
          <p:grpSpPr>
            <a:xfrm flipH="1">
              <a:off x="5070699" y="7081419"/>
              <a:ext cx="175847" cy="45719"/>
              <a:chOff x="5593844" y="3680703"/>
              <a:chExt cx="242352" cy="45695"/>
            </a:xfrm>
          </p:grpSpPr>
          <p:cxnSp>
            <p:nvCxnSpPr>
              <p:cNvPr id="75" name="直線コネクタ 74">
                <a:extLst>
                  <a:ext uri="{FF2B5EF4-FFF2-40B4-BE49-F238E27FC236}">
                    <a16:creationId xmlns:a16="http://schemas.microsoft.com/office/drawing/2014/main" id="{9404CF00-6013-2DFD-65F2-47029D7D266A}"/>
                  </a:ext>
                </a:extLst>
              </p:cNvPr>
              <p:cNvCxnSpPr>
                <a:cxnSpLocks/>
              </p:cNvCxnSpPr>
              <p:nvPr/>
            </p:nvCxnSpPr>
            <p:spPr>
              <a:xfrm rot="16200000">
                <a:off x="5715020" y="3562703"/>
                <a:ext cx="0" cy="24235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直線コネクタ 75">
                <a:extLst>
                  <a:ext uri="{FF2B5EF4-FFF2-40B4-BE49-F238E27FC236}">
                    <a16:creationId xmlns:a16="http://schemas.microsoft.com/office/drawing/2014/main" id="{DCAFE78B-14D1-8D7A-BFD7-0A0C274598DC}"/>
                  </a:ext>
                </a:extLst>
              </p:cNvPr>
              <p:cNvCxnSpPr>
                <a:cxnSpLocks/>
              </p:cNvCxnSpPr>
              <p:nvPr/>
            </p:nvCxnSpPr>
            <p:spPr>
              <a:xfrm rot="16200000" flipH="1">
                <a:off x="5574171" y="3703551"/>
                <a:ext cx="456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872C2E8F-F257-9C14-CB86-27CAA3230C21}"/>
                  </a:ext>
                </a:extLst>
              </p:cNvPr>
              <p:cNvCxnSpPr>
                <a:cxnSpLocks/>
              </p:cNvCxnSpPr>
              <p:nvPr/>
            </p:nvCxnSpPr>
            <p:spPr>
              <a:xfrm rot="16200000" flipH="1">
                <a:off x="5813348" y="3703551"/>
                <a:ext cx="456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8" name="直線コネクタ 67">
              <a:extLst>
                <a:ext uri="{FF2B5EF4-FFF2-40B4-BE49-F238E27FC236}">
                  <a16:creationId xmlns:a16="http://schemas.microsoft.com/office/drawing/2014/main" id="{DF0EBD1D-04EB-C1D6-457A-C404E7F221E3}"/>
                </a:ext>
              </a:extLst>
            </p:cNvPr>
            <p:cNvCxnSpPr>
              <a:cxnSpLocks/>
            </p:cNvCxnSpPr>
            <p:nvPr/>
          </p:nvCxnSpPr>
          <p:spPr>
            <a:xfrm rot="5400000" flipH="1">
              <a:off x="4978623" y="6783486"/>
              <a:ext cx="0" cy="36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E1032A56-BD8F-1824-1C1B-E59F1B8B0E93}"/>
                </a:ext>
              </a:extLst>
            </p:cNvPr>
            <p:cNvCxnSpPr>
              <a:cxnSpLocks/>
            </p:cNvCxnSpPr>
            <p:nvPr/>
          </p:nvCxnSpPr>
          <p:spPr>
            <a:xfrm rot="5400000">
              <a:off x="5098862" y="7023247"/>
              <a:ext cx="119521"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4A935160-6D7F-D14E-08ED-ADEA2C6EAAA9}"/>
                </a:ext>
              </a:extLst>
            </p:cNvPr>
            <p:cNvCxnSpPr>
              <a:cxnSpLocks/>
            </p:cNvCxnSpPr>
            <p:nvPr/>
          </p:nvCxnSpPr>
          <p:spPr>
            <a:xfrm>
              <a:off x="4801657" y="6963488"/>
              <a:ext cx="0" cy="816843"/>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1" name="グループ化 70">
              <a:extLst>
                <a:ext uri="{FF2B5EF4-FFF2-40B4-BE49-F238E27FC236}">
                  <a16:creationId xmlns:a16="http://schemas.microsoft.com/office/drawing/2014/main" id="{9862E04B-973E-E0D7-1ECA-CC0C7B165B5C}"/>
                </a:ext>
              </a:extLst>
            </p:cNvPr>
            <p:cNvGrpSpPr/>
            <p:nvPr/>
          </p:nvGrpSpPr>
          <p:grpSpPr>
            <a:xfrm flipH="1">
              <a:off x="4713734" y="7780331"/>
              <a:ext cx="175847" cy="45719"/>
              <a:chOff x="5593844" y="3680703"/>
              <a:chExt cx="242352" cy="45695"/>
            </a:xfrm>
          </p:grpSpPr>
          <p:cxnSp>
            <p:nvCxnSpPr>
              <p:cNvPr id="72" name="直線コネクタ 71">
                <a:extLst>
                  <a:ext uri="{FF2B5EF4-FFF2-40B4-BE49-F238E27FC236}">
                    <a16:creationId xmlns:a16="http://schemas.microsoft.com/office/drawing/2014/main" id="{D593E28F-5781-1A2F-8CE7-EA353C0A4407}"/>
                  </a:ext>
                </a:extLst>
              </p:cNvPr>
              <p:cNvCxnSpPr>
                <a:cxnSpLocks/>
              </p:cNvCxnSpPr>
              <p:nvPr/>
            </p:nvCxnSpPr>
            <p:spPr>
              <a:xfrm rot="16200000">
                <a:off x="5715020" y="3562703"/>
                <a:ext cx="0" cy="24235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99D667E0-24D8-1581-AD45-8328853A7112}"/>
                  </a:ext>
                </a:extLst>
              </p:cNvPr>
              <p:cNvCxnSpPr>
                <a:cxnSpLocks/>
              </p:cNvCxnSpPr>
              <p:nvPr/>
            </p:nvCxnSpPr>
            <p:spPr>
              <a:xfrm rot="16200000" flipH="1">
                <a:off x="5574171" y="3703551"/>
                <a:ext cx="456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直線コネクタ 73">
                <a:extLst>
                  <a:ext uri="{FF2B5EF4-FFF2-40B4-BE49-F238E27FC236}">
                    <a16:creationId xmlns:a16="http://schemas.microsoft.com/office/drawing/2014/main" id="{D14B0BF9-9A00-766D-45A2-97D2ED0F1BA4}"/>
                  </a:ext>
                </a:extLst>
              </p:cNvPr>
              <p:cNvCxnSpPr>
                <a:cxnSpLocks/>
              </p:cNvCxnSpPr>
              <p:nvPr/>
            </p:nvCxnSpPr>
            <p:spPr>
              <a:xfrm rot="16200000" flipH="1">
                <a:off x="5813348" y="3703551"/>
                <a:ext cx="456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78" name="グループ化 77">
            <a:extLst>
              <a:ext uri="{FF2B5EF4-FFF2-40B4-BE49-F238E27FC236}">
                <a16:creationId xmlns:a16="http://schemas.microsoft.com/office/drawing/2014/main" id="{F6205E0F-555F-F9BD-C9BB-F31CB3FE0238}"/>
              </a:ext>
            </a:extLst>
          </p:cNvPr>
          <p:cNvGrpSpPr/>
          <p:nvPr/>
        </p:nvGrpSpPr>
        <p:grpSpPr>
          <a:xfrm flipH="1">
            <a:off x="1024685" y="4113836"/>
            <a:ext cx="332626" cy="158346"/>
            <a:chOff x="1140332" y="3546280"/>
            <a:chExt cx="332626" cy="169277"/>
          </a:xfrm>
        </p:grpSpPr>
        <p:cxnSp>
          <p:nvCxnSpPr>
            <p:cNvPr id="79" name="直線コネクタ 78">
              <a:extLst>
                <a:ext uri="{FF2B5EF4-FFF2-40B4-BE49-F238E27FC236}">
                  <a16:creationId xmlns:a16="http://schemas.microsoft.com/office/drawing/2014/main" id="{53943276-FCF0-3225-0A78-9F019A16984C}"/>
                </a:ext>
              </a:extLst>
            </p:cNvPr>
            <p:cNvCxnSpPr/>
            <p:nvPr/>
          </p:nvCxnSpPr>
          <p:spPr>
            <a:xfrm>
              <a:off x="1225855" y="3682546"/>
              <a:ext cx="16158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テキスト ボックス 79">
              <a:extLst>
                <a:ext uri="{FF2B5EF4-FFF2-40B4-BE49-F238E27FC236}">
                  <a16:creationId xmlns:a16="http://schemas.microsoft.com/office/drawing/2014/main" id="{5658BBB6-975E-C900-EEC5-4FD54DB9E16D}"/>
                </a:ext>
              </a:extLst>
            </p:cNvPr>
            <p:cNvSpPr txBox="1"/>
            <p:nvPr/>
          </p:nvSpPr>
          <p:spPr>
            <a:xfrm>
              <a:off x="1140332" y="3546280"/>
              <a:ext cx="332626" cy="169277"/>
            </a:xfrm>
            <a:prstGeom prst="rect">
              <a:avLst/>
            </a:prstGeom>
            <a:noFill/>
            <a:ln w="6350">
              <a:noFill/>
            </a:ln>
          </p:spPr>
          <p:txBody>
            <a:bodyPr wrap="square" rtlCol="0">
              <a:spAutoFit/>
            </a:bodyPr>
            <a:lstStyle/>
            <a:p>
              <a:pPr algn="ctr"/>
              <a:r>
                <a:rPr kumimoji="1" lang="en-US" altLang="ja-JP" sz="500" dirty="0">
                  <a:latin typeface="Arial" panose="020B0604020202020204" pitchFamily="34" charset="0"/>
                  <a:ea typeface="Hiragino Kaku Gothic Pro W3" panose="020B0300000000000000" pitchFamily="34" charset="-128"/>
                  <a:cs typeface="Arial" panose="020B0604020202020204" pitchFamily="34" charset="0"/>
                </a:rPr>
                <a:t>ns</a:t>
              </a:r>
              <a:endParaRPr kumimoji="1" lang="ja-JP" altLang="en-US" sz="500">
                <a:latin typeface="Arial" panose="020B0604020202020204" pitchFamily="34" charset="0"/>
                <a:ea typeface="Hiragino Kaku Gothic Pro W3" panose="020B0300000000000000" pitchFamily="34" charset="-128"/>
                <a:cs typeface="Arial" panose="020B0604020202020204" pitchFamily="34" charset="0"/>
              </a:endParaRPr>
            </a:p>
          </p:txBody>
        </p:sp>
      </p:grpSp>
      <p:grpSp>
        <p:nvGrpSpPr>
          <p:cNvPr id="81" name="グループ化 80">
            <a:extLst>
              <a:ext uri="{FF2B5EF4-FFF2-40B4-BE49-F238E27FC236}">
                <a16:creationId xmlns:a16="http://schemas.microsoft.com/office/drawing/2014/main" id="{72823B6F-B246-D6E6-D4E2-783BAE593524}"/>
              </a:ext>
            </a:extLst>
          </p:cNvPr>
          <p:cNvGrpSpPr/>
          <p:nvPr/>
        </p:nvGrpSpPr>
        <p:grpSpPr>
          <a:xfrm>
            <a:off x="2723358" y="3516989"/>
            <a:ext cx="695055" cy="997615"/>
            <a:chOff x="4629553" y="6954999"/>
            <a:chExt cx="695055" cy="997615"/>
          </a:xfrm>
        </p:grpSpPr>
        <p:grpSp>
          <p:nvGrpSpPr>
            <p:cNvPr id="82" name="グループ化 81">
              <a:extLst>
                <a:ext uri="{FF2B5EF4-FFF2-40B4-BE49-F238E27FC236}">
                  <a16:creationId xmlns:a16="http://schemas.microsoft.com/office/drawing/2014/main" id="{E5D27712-E340-411D-BF93-08CE29BF0FB4}"/>
                </a:ext>
              </a:extLst>
            </p:cNvPr>
            <p:cNvGrpSpPr/>
            <p:nvPr/>
          </p:nvGrpSpPr>
          <p:grpSpPr>
            <a:xfrm flipH="1">
              <a:off x="4991982" y="7161876"/>
              <a:ext cx="332626" cy="169277"/>
              <a:chOff x="1140332" y="3556823"/>
              <a:chExt cx="332626" cy="169277"/>
            </a:xfrm>
          </p:grpSpPr>
          <p:cxnSp>
            <p:nvCxnSpPr>
              <p:cNvPr id="100" name="直線コネクタ 99">
                <a:extLst>
                  <a:ext uri="{FF2B5EF4-FFF2-40B4-BE49-F238E27FC236}">
                    <a16:creationId xmlns:a16="http://schemas.microsoft.com/office/drawing/2014/main" id="{15BC9717-BD70-B612-48DF-624E7FAF730E}"/>
                  </a:ext>
                </a:extLst>
              </p:cNvPr>
              <p:cNvCxnSpPr/>
              <p:nvPr/>
            </p:nvCxnSpPr>
            <p:spPr>
              <a:xfrm>
                <a:off x="1225855" y="3682546"/>
                <a:ext cx="16158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01" name="テキスト ボックス 100">
                <a:extLst>
                  <a:ext uri="{FF2B5EF4-FFF2-40B4-BE49-F238E27FC236}">
                    <a16:creationId xmlns:a16="http://schemas.microsoft.com/office/drawing/2014/main" id="{FE693615-FC25-F2D4-2085-0D9A021D5FB1}"/>
                  </a:ext>
                </a:extLst>
              </p:cNvPr>
              <p:cNvSpPr txBox="1"/>
              <p:nvPr/>
            </p:nvSpPr>
            <p:spPr>
              <a:xfrm>
                <a:off x="1140332" y="3556823"/>
                <a:ext cx="332626" cy="169277"/>
              </a:xfrm>
              <a:prstGeom prst="rect">
                <a:avLst/>
              </a:prstGeom>
              <a:noFill/>
              <a:ln w="6350">
                <a:noFill/>
              </a:ln>
            </p:spPr>
            <p:txBody>
              <a:bodyPr wrap="square" rtlCol="0">
                <a:spAutoFit/>
              </a:bodyPr>
              <a:lstStyle/>
              <a:p>
                <a:pPr algn="ctr"/>
                <a:r>
                  <a:rPr kumimoji="1" lang="en-US" altLang="ja-JP" sz="500" dirty="0">
                    <a:latin typeface="Arial" panose="020B0604020202020204" pitchFamily="34" charset="0"/>
                    <a:ea typeface="Hiragino Kaku Gothic Pro W3" panose="020B0300000000000000" pitchFamily="34" charset="-128"/>
                    <a:cs typeface="Arial" panose="020B0604020202020204" pitchFamily="34" charset="0"/>
                  </a:rPr>
                  <a:t>ns</a:t>
                </a:r>
                <a:endParaRPr kumimoji="1" lang="ja-JP" altLang="en-US" sz="500">
                  <a:latin typeface="Arial" panose="020B0604020202020204" pitchFamily="34" charset="0"/>
                  <a:ea typeface="Hiragino Kaku Gothic Pro W3" panose="020B0300000000000000" pitchFamily="34" charset="-128"/>
                  <a:cs typeface="Arial" panose="020B0604020202020204" pitchFamily="34" charset="0"/>
                </a:endParaRPr>
              </a:p>
            </p:txBody>
          </p:sp>
        </p:grpSp>
        <p:grpSp>
          <p:nvGrpSpPr>
            <p:cNvPr id="83" name="グループ化 82">
              <a:extLst>
                <a:ext uri="{FF2B5EF4-FFF2-40B4-BE49-F238E27FC236}">
                  <a16:creationId xmlns:a16="http://schemas.microsoft.com/office/drawing/2014/main" id="{17DD0E0B-02C9-AE00-23FC-51B22A7ECA8B}"/>
                </a:ext>
              </a:extLst>
            </p:cNvPr>
            <p:cNvGrpSpPr/>
            <p:nvPr/>
          </p:nvGrpSpPr>
          <p:grpSpPr>
            <a:xfrm>
              <a:off x="4629553" y="6954999"/>
              <a:ext cx="616993" cy="997615"/>
              <a:chOff x="4629553" y="6954999"/>
              <a:chExt cx="616993" cy="997615"/>
            </a:xfrm>
          </p:grpSpPr>
          <p:sp>
            <p:nvSpPr>
              <p:cNvPr id="84" name="テキスト ボックス 83">
                <a:extLst>
                  <a:ext uri="{FF2B5EF4-FFF2-40B4-BE49-F238E27FC236}">
                    <a16:creationId xmlns:a16="http://schemas.microsoft.com/office/drawing/2014/main" id="{DE651740-0EA7-E644-3816-ABF841C3D0A6}"/>
                  </a:ext>
                </a:extLst>
              </p:cNvPr>
              <p:cNvSpPr txBox="1"/>
              <p:nvPr/>
            </p:nvSpPr>
            <p:spPr>
              <a:xfrm flipH="1">
                <a:off x="4798615" y="6954999"/>
                <a:ext cx="352745" cy="230832"/>
              </a:xfrm>
              <a:prstGeom prst="rect">
                <a:avLst/>
              </a:prstGeom>
              <a:noFill/>
            </p:spPr>
            <p:txBody>
              <a:bodyPr wrap="square" rtlCol="0">
                <a:spAutoFit/>
              </a:bodyPr>
              <a:lstStyle/>
              <a:p>
                <a:pPr algn="ctr"/>
                <a:r>
                  <a:rPr kumimoji="1" lang="en-US" altLang="ja-JP" sz="900" dirty="0">
                    <a:latin typeface="Arial" panose="020B0604020202020204" pitchFamily="34" charset="0"/>
                    <a:cs typeface="Arial" panose="020B0604020202020204" pitchFamily="34" charset="0"/>
                  </a:rPr>
                  <a:t>**</a:t>
                </a:r>
                <a:endParaRPr kumimoji="1" lang="ja-JP" altLang="en-US" sz="900">
                  <a:latin typeface="Arial" panose="020B0604020202020204" pitchFamily="34" charset="0"/>
                  <a:cs typeface="Arial" panose="020B0604020202020204" pitchFamily="34" charset="0"/>
                </a:endParaRPr>
              </a:p>
            </p:txBody>
          </p:sp>
          <p:grpSp>
            <p:nvGrpSpPr>
              <p:cNvPr id="85" name="グループ化 84">
                <a:extLst>
                  <a:ext uri="{FF2B5EF4-FFF2-40B4-BE49-F238E27FC236}">
                    <a16:creationId xmlns:a16="http://schemas.microsoft.com/office/drawing/2014/main" id="{0554AD29-90D8-9953-0680-62BE95A4AFED}"/>
                  </a:ext>
                </a:extLst>
              </p:cNvPr>
              <p:cNvGrpSpPr/>
              <p:nvPr/>
            </p:nvGrpSpPr>
            <p:grpSpPr>
              <a:xfrm>
                <a:off x="4713734" y="7094278"/>
                <a:ext cx="532812" cy="731772"/>
                <a:chOff x="4713734" y="6963486"/>
                <a:chExt cx="532812" cy="862564"/>
              </a:xfrm>
            </p:grpSpPr>
            <p:grpSp>
              <p:nvGrpSpPr>
                <p:cNvPr id="89" name="グループ化 88">
                  <a:extLst>
                    <a:ext uri="{FF2B5EF4-FFF2-40B4-BE49-F238E27FC236}">
                      <a16:creationId xmlns:a16="http://schemas.microsoft.com/office/drawing/2014/main" id="{B2048FEB-0211-9CA7-238D-DB22E1478811}"/>
                    </a:ext>
                  </a:extLst>
                </p:cNvPr>
                <p:cNvGrpSpPr/>
                <p:nvPr/>
              </p:nvGrpSpPr>
              <p:grpSpPr>
                <a:xfrm flipH="1">
                  <a:off x="5070699" y="7081419"/>
                  <a:ext cx="175847" cy="45719"/>
                  <a:chOff x="5593844" y="3680703"/>
                  <a:chExt cx="242352" cy="45695"/>
                </a:xfrm>
              </p:grpSpPr>
              <p:cxnSp>
                <p:nvCxnSpPr>
                  <p:cNvPr id="97" name="直線コネクタ 96">
                    <a:extLst>
                      <a:ext uri="{FF2B5EF4-FFF2-40B4-BE49-F238E27FC236}">
                        <a16:creationId xmlns:a16="http://schemas.microsoft.com/office/drawing/2014/main" id="{5E1DEC8C-2E8B-7A4C-97CE-071D0BD7511D}"/>
                      </a:ext>
                    </a:extLst>
                  </p:cNvPr>
                  <p:cNvCxnSpPr>
                    <a:cxnSpLocks/>
                  </p:cNvCxnSpPr>
                  <p:nvPr/>
                </p:nvCxnSpPr>
                <p:spPr>
                  <a:xfrm rot="16200000">
                    <a:off x="5715020" y="3562703"/>
                    <a:ext cx="0" cy="24235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CDD1FA32-EF61-5090-825F-C28BD915AFEE}"/>
                      </a:ext>
                    </a:extLst>
                  </p:cNvPr>
                  <p:cNvCxnSpPr>
                    <a:cxnSpLocks/>
                  </p:cNvCxnSpPr>
                  <p:nvPr/>
                </p:nvCxnSpPr>
                <p:spPr>
                  <a:xfrm rot="16200000" flipH="1">
                    <a:off x="5574171" y="3703551"/>
                    <a:ext cx="456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D560D5AE-911D-CF79-824F-51366F088F33}"/>
                      </a:ext>
                    </a:extLst>
                  </p:cNvPr>
                  <p:cNvCxnSpPr>
                    <a:cxnSpLocks/>
                  </p:cNvCxnSpPr>
                  <p:nvPr/>
                </p:nvCxnSpPr>
                <p:spPr>
                  <a:xfrm rot="16200000" flipH="1">
                    <a:off x="5813348" y="3703551"/>
                    <a:ext cx="456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90" name="直線コネクタ 89">
                  <a:extLst>
                    <a:ext uri="{FF2B5EF4-FFF2-40B4-BE49-F238E27FC236}">
                      <a16:creationId xmlns:a16="http://schemas.microsoft.com/office/drawing/2014/main" id="{2E9D6D00-4DE9-809C-1C93-DCE3AC65A412}"/>
                    </a:ext>
                  </a:extLst>
                </p:cNvPr>
                <p:cNvCxnSpPr>
                  <a:cxnSpLocks/>
                </p:cNvCxnSpPr>
                <p:nvPr/>
              </p:nvCxnSpPr>
              <p:spPr>
                <a:xfrm rot="5400000" flipH="1">
                  <a:off x="4978623" y="6783486"/>
                  <a:ext cx="0" cy="360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直線コネクタ 90">
                  <a:extLst>
                    <a:ext uri="{FF2B5EF4-FFF2-40B4-BE49-F238E27FC236}">
                      <a16:creationId xmlns:a16="http://schemas.microsoft.com/office/drawing/2014/main" id="{DE47913F-BA64-0996-23DC-290F7D5EB63B}"/>
                    </a:ext>
                  </a:extLst>
                </p:cNvPr>
                <p:cNvCxnSpPr>
                  <a:cxnSpLocks/>
                </p:cNvCxnSpPr>
                <p:nvPr/>
              </p:nvCxnSpPr>
              <p:spPr>
                <a:xfrm rot="5400000">
                  <a:off x="5098862" y="7023247"/>
                  <a:ext cx="119521"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直線コネクタ 91">
                  <a:extLst>
                    <a:ext uri="{FF2B5EF4-FFF2-40B4-BE49-F238E27FC236}">
                      <a16:creationId xmlns:a16="http://schemas.microsoft.com/office/drawing/2014/main" id="{3C934F1F-B413-D672-7293-FB9937F007EF}"/>
                    </a:ext>
                  </a:extLst>
                </p:cNvPr>
                <p:cNvCxnSpPr>
                  <a:cxnSpLocks/>
                </p:cNvCxnSpPr>
                <p:nvPr/>
              </p:nvCxnSpPr>
              <p:spPr>
                <a:xfrm>
                  <a:off x="4801657" y="6963488"/>
                  <a:ext cx="0" cy="816843"/>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3" name="グループ化 92">
                  <a:extLst>
                    <a:ext uri="{FF2B5EF4-FFF2-40B4-BE49-F238E27FC236}">
                      <a16:creationId xmlns:a16="http://schemas.microsoft.com/office/drawing/2014/main" id="{7C3823BD-7B7E-1724-8D13-0E8A9D692E52}"/>
                    </a:ext>
                  </a:extLst>
                </p:cNvPr>
                <p:cNvGrpSpPr/>
                <p:nvPr/>
              </p:nvGrpSpPr>
              <p:grpSpPr>
                <a:xfrm flipH="1">
                  <a:off x="4713734" y="7780331"/>
                  <a:ext cx="175847" cy="45719"/>
                  <a:chOff x="5593844" y="3680703"/>
                  <a:chExt cx="242352" cy="45695"/>
                </a:xfrm>
              </p:grpSpPr>
              <p:cxnSp>
                <p:nvCxnSpPr>
                  <p:cNvPr id="94" name="直線コネクタ 93">
                    <a:extLst>
                      <a:ext uri="{FF2B5EF4-FFF2-40B4-BE49-F238E27FC236}">
                        <a16:creationId xmlns:a16="http://schemas.microsoft.com/office/drawing/2014/main" id="{AC4B6DE2-8B31-C5A2-AC80-FBE26029C4B8}"/>
                      </a:ext>
                    </a:extLst>
                  </p:cNvPr>
                  <p:cNvCxnSpPr>
                    <a:cxnSpLocks/>
                  </p:cNvCxnSpPr>
                  <p:nvPr/>
                </p:nvCxnSpPr>
                <p:spPr>
                  <a:xfrm rot="16200000">
                    <a:off x="5715020" y="3562703"/>
                    <a:ext cx="0" cy="24235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直線コネクタ 94">
                    <a:extLst>
                      <a:ext uri="{FF2B5EF4-FFF2-40B4-BE49-F238E27FC236}">
                        <a16:creationId xmlns:a16="http://schemas.microsoft.com/office/drawing/2014/main" id="{50CCABA1-D3D9-92D1-C067-2B5826790D5A}"/>
                      </a:ext>
                    </a:extLst>
                  </p:cNvPr>
                  <p:cNvCxnSpPr>
                    <a:cxnSpLocks/>
                  </p:cNvCxnSpPr>
                  <p:nvPr/>
                </p:nvCxnSpPr>
                <p:spPr>
                  <a:xfrm rot="16200000" flipH="1">
                    <a:off x="5574171" y="3703551"/>
                    <a:ext cx="456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30F38D56-E123-F394-AC04-2665B50E511E}"/>
                      </a:ext>
                    </a:extLst>
                  </p:cNvPr>
                  <p:cNvCxnSpPr>
                    <a:cxnSpLocks/>
                  </p:cNvCxnSpPr>
                  <p:nvPr/>
                </p:nvCxnSpPr>
                <p:spPr>
                  <a:xfrm rot="16200000" flipH="1">
                    <a:off x="5813348" y="3703551"/>
                    <a:ext cx="4569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86" name="グループ化 85">
                <a:extLst>
                  <a:ext uri="{FF2B5EF4-FFF2-40B4-BE49-F238E27FC236}">
                    <a16:creationId xmlns:a16="http://schemas.microsoft.com/office/drawing/2014/main" id="{F752C011-C35A-74DF-6B03-CB77BACDFCCF}"/>
                  </a:ext>
                </a:extLst>
              </p:cNvPr>
              <p:cNvGrpSpPr/>
              <p:nvPr/>
            </p:nvGrpSpPr>
            <p:grpSpPr>
              <a:xfrm flipH="1">
                <a:off x="4629553" y="7783337"/>
                <a:ext cx="332626" cy="169277"/>
                <a:chOff x="1140332" y="3556823"/>
                <a:chExt cx="332626" cy="169277"/>
              </a:xfrm>
            </p:grpSpPr>
            <p:cxnSp>
              <p:nvCxnSpPr>
                <p:cNvPr id="87" name="直線コネクタ 86">
                  <a:extLst>
                    <a:ext uri="{FF2B5EF4-FFF2-40B4-BE49-F238E27FC236}">
                      <a16:creationId xmlns:a16="http://schemas.microsoft.com/office/drawing/2014/main" id="{605CCA56-15C3-9E45-AC3C-F47E59B79AC4}"/>
                    </a:ext>
                  </a:extLst>
                </p:cNvPr>
                <p:cNvCxnSpPr/>
                <p:nvPr/>
              </p:nvCxnSpPr>
              <p:spPr>
                <a:xfrm>
                  <a:off x="1225855" y="3682546"/>
                  <a:ext cx="16158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88" name="テキスト ボックス 87">
                  <a:extLst>
                    <a:ext uri="{FF2B5EF4-FFF2-40B4-BE49-F238E27FC236}">
                      <a16:creationId xmlns:a16="http://schemas.microsoft.com/office/drawing/2014/main" id="{0CC10AD9-5EE0-94DA-2616-F365620A6F2A}"/>
                    </a:ext>
                  </a:extLst>
                </p:cNvPr>
                <p:cNvSpPr txBox="1"/>
                <p:nvPr/>
              </p:nvSpPr>
              <p:spPr>
                <a:xfrm>
                  <a:off x="1140332" y="3556823"/>
                  <a:ext cx="332626" cy="169277"/>
                </a:xfrm>
                <a:prstGeom prst="rect">
                  <a:avLst/>
                </a:prstGeom>
                <a:noFill/>
                <a:ln w="6350">
                  <a:noFill/>
                </a:ln>
              </p:spPr>
              <p:txBody>
                <a:bodyPr wrap="square" rtlCol="0">
                  <a:spAutoFit/>
                </a:bodyPr>
                <a:lstStyle/>
                <a:p>
                  <a:pPr algn="ctr"/>
                  <a:r>
                    <a:rPr kumimoji="1" lang="en-US" altLang="ja-JP" sz="500" dirty="0">
                      <a:latin typeface="Arial" panose="020B0604020202020204" pitchFamily="34" charset="0"/>
                      <a:ea typeface="Hiragino Kaku Gothic Pro W3" panose="020B0300000000000000" pitchFamily="34" charset="-128"/>
                      <a:cs typeface="Arial" panose="020B0604020202020204" pitchFamily="34" charset="0"/>
                    </a:rPr>
                    <a:t>ns</a:t>
                  </a:r>
                  <a:endParaRPr kumimoji="1" lang="ja-JP" altLang="en-US" sz="500">
                    <a:latin typeface="Arial" panose="020B0604020202020204" pitchFamily="34" charset="0"/>
                    <a:ea typeface="Hiragino Kaku Gothic Pro W3" panose="020B0300000000000000" pitchFamily="34" charset="-128"/>
                    <a:cs typeface="Arial" panose="020B0604020202020204" pitchFamily="34" charset="0"/>
                  </a:endParaRPr>
                </a:p>
              </p:txBody>
            </p:sp>
          </p:grpSp>
        </p:grpSp>
      </p:grpSp>
      <p:sp>
        <p:nvSpPr>
          <p:cNvPr id="102" name="テキスト ボックス 101">
            <a:extLst>
              <a:ext uri="{FF2B5EF4-FFF2-40B4-BE49-F238E27FC236}">
                <a16:creationId xmlns:a16="http://schemas.microsoft.com/office/drawing/2014/main" id="{76F2B9AE-12DD-7D0E-B90B-20980F311319}"/>
              </a:ext>
            </a:extLst>
          </p:cNvPr>
          <p:cNvSpPr txBox="1"/>
          <p:nvPr/>
        </p:nvSpPr>
        <p:spPr>
          <a:xfrm>
            <a:off x="485653" y="824106"/>
            <a:ext cx="389850"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(A)</a:t>
            </a:r>
            <a:endParaRPr kumimoji="1" lang="ja-JP" altLang="en-US" sz="1200">
              <a:latin typeface="Arial" panose="020B0604020202020204" pitchFamily="34" charset="0"/>
              <a:cs typeface="Arial" panose="020B0604020202020204" pitchFamily="34" charset="0"/>
            </a:endParaRPr>
          </a:p>
        </p:txBody>
      </p:sp>
      <p:sp>
        <p:nvSpPr>
          <p:cNvPr id="103" name="テキスト ボックス 102">
            <a:extLst>
              <a:ext uri="{FF2B5EF4-FFF2-40B4-BE49-F238E27FC236}">
                <a16:creationId xmlns:a16="http://schemas.microsoft.com/office/drawing/2014/main" id="{5D383C46-A9AC-2E90-0D9F-9F4EA205C302}"/>
              </a:ext>
            </a:extLst>
          </p:cNvPr>
          <p:cNvSpPr txBox="1"/>
          <p:nvPr/>
        </p:nvSpPr>
        <p:spPr>
          <a:xfrm>
            <a:off x="2328374" y="824106"/>
            <a:ext cx="389850"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(B)</a:t>
            </a:r>
            <a:endParaRPr kumimoji="1" lang="ja-JP" altLang="en-US" sz="1200">
              <a:latin typeface="Arial" panose="020B0604020202020204" pitchFamily="34" charset="0"/>
              <a:cs typeface="Arial" panose="020B0604020202020204" pitchFamily="34" charset="0"/>
            </a:endParaRPr>
          </a:p>
        </p:txBody>
      </p:sp>
      <p:sp>
        <p:nvSpPr>
          <p:cNvPr id="104" name="テキスト ボックス 103">
            <a:extLst>
              <a:ext uri="{FF2B5EF4-FFF2-40B4-BE49-F238E27FC236}">
                <a16:creationId xmlns:a16="http://schemas.microsoft.com/office/drawing/2014/main" id="{AA8D7C66-52FD-4F30-1F65-7EA0F1013141}"/>
              </a:ext>
            </a:extLst>
          </p:cNvPr>
          <p:cNvSpPr txBox="1"/>
          <p:nvPr/>
        </p:nvSpPr>
        <p:spPr>
          <a:xfrm>
            <a:off x="4051919" y="824106"/>
            <a:ext cx="397866"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(C)</a:t>
            </a:r>
            <a:endParaRPr kumimoji="1" lang="ja-JP" altLang="en-US" sz="1200">
              <a:latin typeface="Arial" panose="020B0604020202020204" pitchFamily="34" charset="0"/>
              <a:cs typeface="Arial" panose="020B0604020202020204" pitchFamily="34" charset="0"/>
            </a:endParaRPr>
          </a:p>
        </p:txBody>
      </p:sp>
      <p:sp>
        <p:nvSpPr>
          <p:cNvPr id="105" name="テキスト ボックス 104">
            <a:extLst>
              <a:ext uri="{FF2B5EF4-FFF2-40B4-BE49-F238E27FC236}">
                <a16:creationId xmlns:a16="http://schemas.microsoft.com/office/drawing/2014/main" id="{B9EFBC5F-0361-A3A5-D8E1-228228084E02}"/>
              </a:ext>
            </a:extLst>
          </p:cNvPr>
          <p:cNvSpPr txBox="1"/>
          <p:nvPr/>
        </p:nvSpPr>
        <p:spPr>
          <a:xfrm>
            <a:off x="485653" y="3239753"/>
            <a:ext cx="397866"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(D)</a:t>
            </a:r>
            <a:endParaRPr kumimoji="1" lang="ja-JP" altLang="en-US" sz="1200">
              <a:latin typeface="Arial" panose="020B0604020202020204" pitchFamily="34" charset="0"/>
              <a:cs typeface="Arial" panose="020B0604020202020204" pitchFamily="34" charset="0"/>
            </a:endParaRPr>
          </a:p>
        </p:txBody>
      </p:sp>
      <p:sp>
        <p:nvSpPr>
          <p:cNvPr id="106" name="テキスト ボックス 105">
            <a:extLst>
              <a:ext uri="{FF2B5EF4-FFF2-40B4-BE49-F238E27FC236}">
                <a16:creationId xmlns:a16="http://schemas.microsoft.com/office/drawing/2014/main" id="{000B58E9-B448-E0CF-9894-95738771416D}"/>
              </a:ext>
            </a:extLst>
          </p:cNvPr>
          <p:cNvSpPr txBox="1"/>
          <p:nvPr/>
        </p:nvSpPr>
        <p:spPr>
          <a:xfrm>
            <a:off x="2328374" y="3239753"/>
            <a:ext cx="389850"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(E)</a:t>
            </a:r>
            <a:endParaRPr kumimoji="1" lang="ja-JP" altLang="en-US" sz="1200">
              <a:latin typeface="Arial" panose="020B0604020202020204" pitchFamily="34" charset="0"/>
              <a:cs typeface="Arial" panose="020B0604020202020204" pitchFamily="34" charset="0"/>
            </a:endParaRPr>
          </a:p>
        </p:txBody>
      </p:sp>
      <p:sp>
        <p:nvSpPr>
          <p:cNvPr id="107" name="テキスト ボックス 106">
            <a:extLst>
              <a:ext uri="{FF2B5EF4-FFF2-40B4-BE49-F238E27FC236}">
                <a16:creationId xmlns:a16="http://schemas.microsoft.com/office/drawing/2014/main" id="{17E42782-60EA-090F-B150-15FDD26F2708}"/>
              </a:ext>
            </a:extLst>
          </p:cNvPr>
          <p:cNvSpPr txBox="1"/>
          <p:nvPr/>
        </p:nvSpPr>
        <p:spPr>
          <a:xfrm>
            <a:off x="260350" y="5584785"/>
            <a:ext cx="6337299" cy="1477328"/>
          </a:xfrm>
          <a:prstGeom prst="rect">
            <a:avLst/>
          </a:prstGeom>
          <a:noFill/>
        </p:spPr>
        <p:txBody>
          <a:bodyPr wrap="square">
            <a:spAutoFit/>
          </a:bodyPr>
          <a:lstStyle/>
          <a:p>
            <a:pPr algn="just"/>
            <a:r>
              <a:rPr lang="en-US" altLang="ja-JP" sz="1000" b="1"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Figure S3 The effects of transcription factor transduction on the differentiation efficiency of hematopoietic progenitors</a:t>
            </a:r>
            <a:endParaRPr lang="ja-JP" altLang="ja-JP" sz="1000" kern="100">
              <a:effectLst/>
              <a:latin typeface="Arial" panose="020B0604020202020204" pitchFamily="34" charset="0"/>
              <a:ea typeface="ＭＳ 明朝" panose="02020609040205080304" pitchFamily="49" charset="-128"/>
              <a:cs typeface="Arial" panose="020B0604020202020204" pitchFamily="34" charset="0"/>
            </a:endParaRPr>
          </a:p>
          <a:p>
            <a:pPr algn="just"/>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(A-E) Phenotypic analysis by flow cytometry of cells obtained on day 20 after differentiation induction from iPSCs. (A) Percentage of Lineage- immature blood cells. (B) Percentage of c-Kit</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Sca-1</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Lineage</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(KL) myeloid progenitor cells. (C) FACS plots for CD150 and CD34 expression of cells in the c-Kit</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Sca-1</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lineage</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(KSL) gates. The number indicated in the figure represents the percentage of CD150</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CD34</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cells. (D) Percentage of CD150</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KSL cells. (E) Percentage of CD150</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CD34</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cells. For (A-B, D-E) experiments were performed in 3 wells under identical conditions and mean ± SD is shown. Statistical analysis was performed by Tukey's HSD test. *p&lt;0.05, **p&lt;0.01.</a:t>
            </a:r>
            <a:endParaRPr lang="ja-JP" altLang="ja-JP" sz="1000" kern="100">
              <a:effectLst/>
              <a:latin typeface="Arial" panose="020B0604020202020204" pitchFamily="34" charset="0"/>
              <a:ea typeface="ＭＳ 明朝" panose="02020609040205080304" pitchFamily="49" charset="-128"/>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08B68EB2-E486-7784-9F40-5A575C8141BD}"/>
              </a:ext>
            </a:extLst>
          </p:cNvPr>
          <p:cNvSpPr>
            <a:spLocks noGrp="1"/>
          </p:cNvSpPr>
          <p:nvPr>
            <p:ph type="sldNum" sz="quarter" idx="12"/>
          </p:nvPr>
        </p:nvSpPr>
        <p:spPr/>
        <p:txBody>
          <a:bodyPr/>
          <a:lstStyle/>
          <a:p>
            <a:fld id="{DAAEB580-3233-CC41-81E5-41A1896DFD7C}" type="slidenum">
              <a:rPr kumimoji="1" lang="ja-JP" altLang="en-US" smtClean="0"/>
              <a:t>10</a:t>
            </a:fld>
            <a:endParaRPr kumimoji="1" lang="ja-JP" altLang="en-US"/>
          </a:p>
        </p:txBody>
      </p:sp>
    </p:spTree>
    <p:extLst>
      <p:ext uri="{BB962C8B-B14F-4D97-AF65-F5344CB8AC3E}">
        <p14:creationId xmlns:p14="http://schemas.microsoft.com/office/powerpoint/2010/main" val="3906788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グループ化 38">
            <a:extLst>
              <a:ext uri="{FF2B5EF4-FFF2-40B4-BE49-F238E27FC236}">
                <a16:creationId xmlns:a16="http://schemas.microsoft.com/office/drawing/2014/main" id="{33F1F55E-9137-AEC2-D0E8-0CA2060AB415}"/>
              </a:ext>
            </a:extLst>
          </p:cNvPr>
          <p:cNvGrpSpPr/>
          <p:nvPr/>
        </p:nvGrpSpPr>
        <p:grpSpPr>
          <a:xfrm>
            <a:off x="827999" y="663564"/>
            <a:ext cx="3332820" cy="1463590"/>
            <a:chOff x="291777" y="242940"/>
            <a:chExt cx="3332820" cy="1463590"/>
          </a:xfrm>
        </p:grpSpPr>
        <p:grpSp>
          <p:nvGrpSpPr>
            <p:cNvPr id="31" name="グループ化 30">
              <a:extLst>
                <a:ext uri="{FF2B5EF4-FFF2-40B4-BE49-F238E27FC236}">
                  <a16:creationId xmlns:a16="http://schemas.microsoft.com/office/drawing/2014/main" id="{C521BDBE-82B5-3263-A412-074CC0E80D5C}"/>
                </a:ext>
              </a:extLst>
            </p:cNvPr>
            <p:cNvGrpSpPr/>
            <p:nvPr/>
          </p:nvGrpSpPr>
          <p:grpSpPr>
            <a:xfrm>
              <a:off x="291777" y="439096"/>
              <a:ext cx="1049569" cy="1267432"/>
              <a:chOff x="1541205" y="2373989"/>
              <a:chExt cx="1049569" cy="1267432"/>
            </a:xfrm>
          </p:grpSpPr>
          <p:sp>
            <p:nvSpPr>
              <p:cNvPr id="13" name="テキスト ボックス 12">
                <a:extLst>
                  <a:ext uri="{FF2B5EF4-FFF2-40B4-BE49-F238E27FC236}">
                    <a16:creationId xmlns:a16="http://schemas.microsoft.com/office/drawing/2014/main" id="{71941F3D-E43B-892A-E89E-FC57B258954C}"/>
                  </a:ext>
                </a:extLst>
              </p:cNvPr>
              <p:cNvSpPr txBox="1"/>
              <p:nvPr/>
            </p:nvSpPr>
            <p:spPr>
              <a:xfrm>
                <a:off x="1805512" y="2373989"/>
                <a:ext cx="785262" cy="184666"/>
              </a:xfrm>
              <a:prstGeom prst="rect">
                <a:avLst/>
              </a:prstGeom>
              <a:noFill/>
            </p:spPr>
            <p:txBody>
              <a:bodyPr wrap="square" rtlCol="0">
                <a:spAutoFit/>
              </a:bodyPr>
              <a:lstStyle/>
              <a:p>
                <a:pPr algn="ctr"/>
                <a:r>
                  <a:rPr lang="en-US" altLang="ja-JP" sz="600" dirty="0">
                    <a:latin typeface="Arial" panose="020B0604020202020204" pitchFamily="34" charset="0"/>
                    <a:cs typeface="Arial" panose="020B0604020202020204" pitchFamily="34" charset="0"/>
                  </a:rPr>
                  <a:t>CD45</a:t>
                </a:r>
                <a:r>
                  <a:rPr lang="en-US" altLang="ja-JP" sz="600" baseline="30000" dirty="0">
                    <a:latin typeface="Arial" panose="020B0604020202020204" pitchFamily="34" charset="0"/>
                    <a:cs typeface="Arial" panose="020B0604020202020204" pitchFamily="34" charset="0"/>
                  </a:rPr>
                  <a:t>+</a:t>
                </a:r>
                <a:endParaRPr lang="ja-JP" altLang="en-US" sz="600" baseline="30000">
                  <a:latin typeface="Arial" panose="020B0604020202020204" pitchFamily="34" charset="0"/>
                  <a:cs typeface="Arial" panose="020B0604020202020204" pitchFamily="34" charset="0"/>
                </a:endParaRPr>
              </a:p>
            </p:txBody>
          </p:sp>
          <p:grpSp>
            <p:nvGrpSpPr>
              <p:cNvPr id="3" name="グループ化 2">
                <a:extLst>
                  <a:ext uri="{FF2B5EF4-FFF2-40B4-BE49-F238E27FC236}">
                    <a16:creationId xmlns:a16="http://schemas.microsoft.com/office/drawing/2014/main" id="{89F3520B-9AB3-2DEC-F842-190E56C80BE8}"/>
                  </a:ext>
                </a:extLst>
              </p:cNvPr>
              <p:cNvGrpSpPr/>
              <p:nvPr/>
            </p:nvGrpSpPr>
            <p:grpSpPr>
              <a:xfrm>
                <a:off x="1541205" y="2564592"/>
                <a:ext cx="943745" cy="1076829"/>
                <a:chOff x="1188827" y="1413577"/>
                <a:chExt cx="3084776" cy="3519784"/>
              </a:xfrm>
            </p:grpSpPr>
            <p:pic>
              <p:nvPicPr>
                <p:cNvPr id="7" name="図 6">
                  <a:extLst>
                    <a:ext uri="{FF2B5EF4-FFF2-40B4-BE49-F238E27FC236}">
                      <a16:creationId xmlns:a16="http://schemas.microsoft.com/office/drawing/2014/main" id="{020207B7-1535-8A5E-84FE-3A597806AD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3451"/>
                <a:stretch/>
              </p:blipFill>
              <p:spPr>
                <a:xfrm>
                  <a:off x="1983527" y="1413577"/>
                  <a:ext cx="2159000" cy="2624853"/>
                </a:xfrm>
                <a:prstGeom prst="rect">
                  <a:avLst/>
                </a:prstGeom>
              </p:spPr>
            </p:pic>
            <p:sp>
              <p:nvSpPr>
                <p:cNvPr id="12" name="テキスト ボックス 11">
                  <a:extLst>
                    <a:ext uri="{FF2B5EF4-FFF2-40B4-BE49-F238E27FC236}">
                      <a16:creationId xmlns:a16="http://schemas.microsoft.com/office/drawing/2014/main" id="{07D495E9-F479-EECD-7AC9-83ED0AA2805C}"/>
                    </a:ext>
                  </a:extLst>
                </p:cNvPr>
                <p:cNvSpPr txBox="1"/>
                <p:nvPr/>
              </p:nvSpPr>
              <p:spPr>
                <a:xfrm rot="19464351">
                  <a:off x="1930422" y="4329751"/>
                  <a:ext cx="2343181" cy="603610"/>
                </a:xfrm>
                <a:prstGeom prst="rect">
                  <a:avLst/>
                </a:prstGeom>
                <a:noFill/>
              </p:spPr>
              <p:txBody>
                <a:bodyPr wrap="none" rtlCol="0">
                  <a:spAutoFit/>
                </a:bodyPr>
                <a:lstStyle/>
                <a:p>
                  <a:pPr algn="r"/>
                  <a:r>
                    <a:rPr lang="en-US" altLang="ja-JP" sz="600" dirty="0">
                      <a:latin typeface="Arial" panose="020B0604020202020204" pitchFamily="34" charset="0"/>
                      <a:cs typeface="Arial" panose="020B0604020202020204" pitchFamily="34" charset="0"/>
                    </a:rPr>
                    <a:t>aHoxB4</a:t>
                  </a:r>
                  <a:r>
                    <a:rPr lang="en-US" altLang="ja-JP" sz="600" baseline="30000" dirty="0">
                      <a:latin typeface="Arial" panose="020B0604020202020204" pitchFamily="34" charset="0"/>
                      <a:cs typeface="Arial" panose="020B0604020202020204" pitchFamily="34" charset="0"/>
                    </a:rPr>
                    <a:t>on</a:t>
                  </a:r>
                  <a:r>
                    <a:rPr lang="en-US" altLang="ja-JP" sz="600" i="1" dirty="0">
                      <a:latin typeface="Arial" panose="020B0604020202020204" pitchFamily="34" charset="0"/>
                      <a:cs typeface="Arial" panose="020B0604020202020204" pitchFamily="34" charset="0"/>
                    </a:rPr>
                    <a:t>Lhx2</a:t>
                  </a:r>
                  <a:r>
                    <a:rPr lang="en-US" altLang="ja-JP" sz="600" baseline="30000" dirty="0">
                      <a:latin typeface="Arial" panose="020B0604020202020204" pitchFamily="34" charset="0"/>
                      <a:cs typeface="Arial" panose="020B0604020202020204" pitchFamily="34" charset="0"/>
                    </a:rPr>
                    <a:t>+</a:t>
                  </a:r>
                  <a:endParaRPr lang="ja-JP" altLang="en-US" sz="600" baseline="30000">
                    <a:latin typeface="Arial" panose="020B0604020202020204" pitchFamily="34" charset="0"/>
                    <a:cs typeface="Arial" panose="020B0604020202020204" pitchFamily="34" charset="0"/>
                  </a:endParaRPr>
                </a:p>
              </p:txBody>
            </p:sp>
            <p:sp>
              <p:nvSpPr>
                <p:cNvPr id="16" name="テキスト ボックス 15">
                  <a:extLst>
                    <a:ext uri="{FF2B5EF4-FFF2-40B4-BE49-F238E27FC236}">
                      <a16:creationId xmlns:a16="http://schemas.microsoft.com/office/drawing/2014/main" id="{7808D6E6-B731-410E-A226-EB355C3D77ED}"/>
                    </a:ext>
                  </a:extLst>
                </p:cNvPr>
                <p:cNvSpPr txBox="1"/>
                <p:nvPr/>
              </p:nvSpPr>
              <p:spPr>
                <a:xfrm rot="19464351">
                  <a:off x="1188827" y="4329415"/>
                  <a:ext cx="2343178" cy="603610"/>
                </a:xfrm>
                <a:prstGeom prst="rect">
                  <a:avLst/>
                </a:prstGeom>
                <a:noFill/>
              </p:spPr>
              <p:txBody>
                <a:bodyPr wrap="none" rtlCol="0">
                  <a:spAutoFit/>
                </a:bodyPr>
                <a:lstStyle/>
                <a:p>
                  <a:pPr algn="r"/>
                  <a:r>
                    <a:rPr lang="en-US" altLang="ja-JP" sz="600" dirty="0">
                      <a:latin typeface="Arial" panose="020B0604020202020204" pitchFamily="34" charset="0"/>
                      <a:cs typeface="Arial" panose="020B0604020202020204" pitchFamily="34" charset="0"/>
                    </a:rPr>
                    <a:t>aHoxB4</a:t>
                  </a:r>
                  <a:r>
                    <a:rPr lang="en-US" altLang="ja-JP" sz="600" baseline="30000" dirty="0">
                      <a:latin typeface="Arial" panose="020B0604020202020204" pitchFamily="34" charset="0"/>
                      <a:cs typeface="Arial" panose="020B0604020202020204" pitchFamily="34" charset="0"/>
                    </a:rPr>
                    <a:t>off</a:t>
                  </a:r>
                  <a:r>
                    <a:rPr lang="en-US" altLang="ja-JP" sz="600" i="1" dirty="0">
                      <a:latin typeface="Arial" panose="020B0604020202020204" pitchFamily="34" charset="0"/>
                      <a:cs typeface="Arial" panose="020B0604020202020204" pitchFamily="34" charset="0"/>
                    </a:rPr>
                    <a:t>Lhx2</a:t>
                  </a:r>
                  <a:r>
                    <a:rPr lang="en-US" altLang="ja-JP" sz="600" baseline="30000" dirty="0">
                      <a:latin typeface="Arial" panose="020B0604020202020204" pitchFamily="34" charset="0"/>
                      <a:cs typeface="Arial" panose="020B0604020202020204" pitchFamily="34" charset="0"/>
                    </a:rPr>
                    <a:t>+</a:t>
                  </a:r>
                  <a:endParaRPr lang="ja-JP" altLang="en-US" sz="600" baseline="30000">
                    <a:latin typeface="Arial" panose="020B0604020202020204" pitchFamily="34" charset="0"/>
                    <a:cs typeface="Arial" panose="020B0604020202020204" pitchFamily="34" charset="0"/>
                  </a:endParaRPr>
                </a:p>
              </p:txBody>
            </p:sp>
          </p:grpSp>
          <p:sp>
            <p:nvSpPr>
              <p:cNvPr id="10" name="テキスト ボックス 9">
                <a:extLst>
                  <a:ext uri="{FF2B5EF4-FFF2-40B4-BE49-F238E27FC236}">
                    <a16:creationId xmlns:a16="http://schemas.microsoft.com/office/drawing/2014/main" id="{4EE73638-AE54-0C17-FE97-4972A5A7C06B}"/>
                  </a:ext>
                </a:extLst>
              </p:cNvPr>
              <p:cNvSpPr txBox="1"/>
              <p:nvPr/>
            </p:nvSpPr>
            <p:spPr>
              <a:xfrm rot="16200000">
                <a:off x="1410409" y="2870810"/>
                <a:ext cx="740509" cy="184666"/>
              </a:xfrm>
              <a:prstGeom prst="rect">
                <a:avLst/>
              </a:prstGeom>
              <a:noFill/>
            </p:spPr>
            <p:txBody>
              <a:bodyPr wrap="square" rtlCol="0">
                <a:spAutoFit/>
              </a:bodyPr>
              <a:lstStyle/>
              <a:p>
                <a:pPr algn="ctr"/>
                <a:r>
                  <a:rPr lang="en-US" altLang="ja-JP" sz="600" dirty="0">
                    <a:latin typeface="Arial" panose="020B0604020202020204" pitchFamily="34" charset="0"/>
                    <a:cs typeface="Arial" panose="020B0604020202020204" pitchFamily="34" charset="0"/>
                  </a:rPr>
                  <a:t>% of Lhx2</a:t>
                </a:r>
                <a:r>
                  <a:rPr lang="en-US" altLang="ja-JP" sz="600" baseline="30000" dirty="0">
                    <a:latin typeface="Arial" panose="020B0604020202020204" pitchFamily="34" charset="0"/>
                    <a:cs typeface="Arial" panose="020B0604020202020204" pitchFamily="34" charset="0"/>
                  </a:rPr>
                  <a:t>+</a:t>
                </a:r>
                <a:r>
                  <a:rPr lang="en-US" altLang="ja-JP" sz="600" dirty="0">
                    <a:latin typeface="Arial" panose="020B0604020202020204" pitchFamily="34" charset="0"/>
                    <a:cs typeface="Arial" panose="020B0604020202020204" pitchFamily="34" charset="0"/>
                  </a:rPr>
                  <a:t> cells</a:t>
                </a:r>
                <a:endParaRPr lang="ja-JP" altLang="en-US" sz="600" baseline="30000">
                  <a:latin typeface="Arial" panose="020B0604020202020204" pitchFamily="34" charset="0"/>
                  <a:cs typeface="Arial" panose="020B0604020202020204" pitchFamily="34" charset="0"/>
                </a:endParaRPr>
              </a:p>
            </p:txBody>
          </p:sp>
        </p:grpSp>
        <p:grpSp>
          <p:nvGrpSpPr>
            <p:cNvPr id="29" name="グループ化 28">
              <a:extLst>
                <a:ext uri="{FF2B5EF4-FFF2-40B4-BE49-F238E27FC236}">
                  <a16:creationId xmlns:a16="http://schemas.microsoft.com/office/drawing/2014/main" id="{001D3944-ECD7-A157-82B5-4CAD88FBC30A}"/>
                </a:ext>
              </a:extLst>
            </p:cNvPr>
            <p:cNvGrpSpPr/>
            <p:nvPr/>
          </p:nvGrpSpPr>
          <p:grpSpPr>
            <a:xfrm>
              <a:off x="1440646" y="439096"/>
              <a:ext cx="1040653" cy="1267433"/>
              <a:chOff x="2377033" y="2373989"/>
              <a:chExt cx="1040653" cy="1267433"/>
            </a:xfrm>
          </p:grpSpPr>
          <p:pic>
            <p:nvPicPr>
              <p:cNvPr id="9" name="図 8">
                <a:extLst>
                  <a:ext uri="{FF2B5EF4-FFF2-40B4-BE49-F238E27FC236}">
                    <a16:creationId xmlns:a16="http://schemas.microsoft.com/office/drawing/2014/main" id="{86D38C66-DE37-9BCE-6E27-9C570346D75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23453"/>
              <a:stretch/>
            </p:blipFill>
            <p:spPr>
              <a:xfrm>
                <a:off x="2613736" y="2564866"/>
                <a:ext cx="660516" cy="803020"/>
              </a:xfrm>
              <a:prstGeom prst="rect">
                <a:avLst/>
              </a:prstGeom>
            </p:spPr>
          </p:pic>
          <p:sp>
            <p:nvSpPr>
              <p:cNvPr id="14" name="テキスト ボックス 13">
                <a:extLst>
                  <a:ext uri="{FF2B5EF4-FFF2-40B4-BE49-F238E27FC236}">
                    <a16:creationId xmlns:a16="http://schemas.microsoft.com/office/drawing/2014/main" id="{32CEC2C1-2816-D819-E724-2662494F8362}"/>
                  </a:ext>
                </a:extLst>
              </p:cNvPr>
              <p:cNvSpPr txBox="1"/>
              <p:nvPr/>
            </p:nvSpPr>
            <p:spPr>
              <a:xfrm>
                <a:off x="2638512" y="2373989"/>
                <a:ext cx="779174" cy="184666"/>
              </a:xfrm>
              <a:prstGeom prst="rect">
                <a:avLst/>
              </a:prstGeom>
              <a:noFill/>
            </p:spPr>
            <p:txBody>
              <a:bodyPr wrap="square" rtlCol="0">
                <a:spAutoFit/>
              </a:bodyPr>
              <a:lstStyle/>
              <a:p>
                <a:pPr algn="ctr"/>
                <a:r>
                  <a:rPr lang="en-US" altLang="ja-JP" sz="600" dirty="0">
                    <a:latin typeface="Arial" panose="020B0604020202020204" pitchFamily="34" charset="0"/>
                    <a:cs typeface="Arial" panose="020B0604020202020204" pitchFamily="34" charset="0"/>
                  </a:rPr>
                  <a:t>CD45</a:t>
                </a:r>
                <a:r>
                  <a:rPr lang="en-US" altLang="ja-JP" sz="600" baseline="30000" dirty="0">
                    <a:latin typeface="Arial" panose="020B0604020202020204" pitchFamily="34" charset="0"/>
                    <a:cs typeface="Arial" panose="020B0604020202020204" pitchFamily="34" charset="0"/>
                  </a:rPr>
                  <a:t>+</a:t>
                </a:r>
                <a:r>
                  <a:rPr lang="en-US" altLang="ja-JP" sz="600" dirty="0">
                    <a:latin typeface="Arial" panose="020B0604020202020204" pitchFamily="34" charset="0"/>
                    <a:cs typeface="Arial" panose="020B0604020202020204" pitchFamily="34" charset="0"/>
                  </a:rPr>
                  <a:t>Lineage</a:t>
                </a:r>
                <a:r>
                  <a:rPr lang="en-US" altLang="ja-JP" sz="600" baseline="30000" dirty="0">
                    <a:latin typeface="Arial" panose="020B0604020202020204" pitchFamily="34" charset="0"/>
                    <a:cs typeface="Arial" panose="020B0604020202020204" pitchFamily="34" charset="0"/>
                  </a:rPr>
                  <a:t>-</a:t>
                </a:r>
                <a:endParaRPr lang="ja-JP" altLang="en-US" sz="600" baseline="30000">
                  <a:latin typeface="Arial" panose="020B0604020202020204" pitchFamily="34" charset="0"/>
                  <a:cs typeface="Arial" panose="020B0604020202020204" pitchFamily="34" charset="0"/>
                </a:endParaRPr>
              </a:p>
            </p:txBody>
          </p:sp>
          <p:sp>
            <p:nvSpPr>
              <p:cNvPr id="20" name="テキスト ボックス 19">
                <a:extLst>
                  <a:ext uri="{FF2B5EF4-FFF2-40B4-BE49-F238E27FC236}">
                    <a16:creationId xmlns:a16="http://schemas.microsoft.com/office/drawing/2014/main" id="{D37D6AD0-0570-253F-193C-395E42FE9548}"/>
                  </a:ext>
                </a:extLst>
              </p:cNvPr>
              <p:cNvSpPr txBox="1"/>
              <p:nvPr/>
            </p:nvSpPr>
            <p:spPr>
              <a:xfrm rot="19464351">
                <a:off x="2603914" y="3456756"/>
                <a:ext cx="716864" cy="184666"/>
              </a:xfrm>
              <a:prstGeom prst="rect">
                <a:avLst/>
              </a:prstGeom>
              <a:noFill/>
            </p:spPr>
            <p:txBody>
              <a:bodyPr wrap="none" rtlCol="0">
                <a:spAutoFit/>
              </a:bodyPr>
              <a:lstStyle/>
              <a:p>
                <a:pPr algn="r"/>
                <a:r>
                  <a:rPr lang="en-US" altLang="ja-JP" sz="600" dirty="0">
                    <a:latin typeface="Arial" panose="020B0604020202020204" pitchFamily="34" charset="0"/>
                    <a:cs typeface="Arial" panose="020B0604020202020204" pitchFamily="34" charset="0"/>
                  </a:rPr>
                  <a:t>aHoxB4</a:t>
                </a:r>
                <a:r>
                  <a:rPr lang="en-US" altLang="ja-JP" sz="600" baseline="30000" dirty="0">
                    <a:latin typeface="Arial" panose="020B0604020202020204" pitchFamily="34" charset="0"/>
                    <a:cs typeface="Arial" panose="020B0604020202020204" pitchFamily="34" charset="0"/>
                  </a:rPr>
                  <a:t>on</a:t>
                </a:r>
                <a:r>
                  <a:rPr lang="en-US" altLang="ja-JP" sz="600" i="1" dirty="0">
                    <a:latin typeface="Arial" panose="020B0604020202020204" pitchFamily="34" charset="0"/>
                    <a:cs typeface="Arial" panose="020B0604020202020204" pitchFamily="34" charset="0"/>
                  </a:rPr>
                  <a:t>Lhx2</a:t>
                </a:r>
                <a:r>
                  <a:rPr lang="en-US" altLang="ja-JP" sz="600" baseline="30000" dirty="0">
                    <a:latin typeface="Arial" panose="020B0604020202020204" pitchFamily="34" charset="0"/>
                    <a:cs typeface="Arial" panose="020B0604020202020204" pitchFamily="34" charset="0"/>
                  </a:rPr>
                  <a:t>+</a:t>
                </a:r>
                <a:endParaRPr lang="ja-JP" altLang="en-US" sz="600" baseline="30000">
                  <a:latin typeface="Arial" panose="020B0604020202020204" pitchFamily="34" charset="0"/>
                  <a:cs typeface="Arial" panose="020B0604020202020204" pitchFamily="34" charset="0"/>
                </a:endParaRPr>
              </a:p>
            </p:txBody>
          </p:sp>
          <p:sp>
            <p:nvSpPr>
              <p:cNvPr id="22" name="テキスト ボックス 21">
                <a:extLst>
                  <a:ext uri="{FF2B5EF4-FFF2-40B4-BE49-F238E27FC236}">
                    <a16:creationId xmlns:a16="http://schemas.microsoft.com/office/drawing/2014/main" id="{5855465B-71F5-45FD-4004-AF0CD4FA0DF8}"/>
                  </a:ext>
                </a:extLst>
              </p:cNvPr>
              <p:cNvSpPr txBox="1"/>
              <p:nvPr/>
            </p:nvSpPr>
            <p:spPr>
              <a:xfrm rot="19464351">
                <a:off x="2377033" y="3456654"/>
                <a:ext cx="716863" cy="184666"/>
              </a:xfrm>
              <a:prstGeom prst="rect">
                <a:avLst/>
              </a:prstGeom>
              <a:noFill/>
            </p:spPr>
            <p:txBody>
              <a:bodyPr wrap="none" rtlCol="0">
                <a:spAutoFit/>
              </a:bodyPr>
              <a:lstStyle/>
              <a:p>
                <a:pPr algn="r"/>
                <a:r>
                  <a:rPr lang="en-US" altLang="ja-JP" sz="600" dirty="0">
                    <a:latin typeface="Arial" panose="020B0604020202020204" pitchFamily="34" charset="0"/>
                    <a:cs typeface="Arial" panose="020B0604020202020204" pitchFamily="34" charset="0"/>
                  </a:rPr>
                  <a:t>aHoxB4</a:t>
                </a:r>
                <a:r>
                  <a:rPr lang="en-US" altLang="ja-JP" sz="600" baseline="30000" dirty="0">
                    <a:latin typeface="Arial" panose="020B0604020202020204" pitchFamily="34" charset="0"/>
                    <a:cs typeface="Arial" panose="020B0604020202020204" pitchFamily="34" charset="0"/>
                  </a:rPr>
                  <a:t>off</a:t>
                </a:r>
                <a:r>
                  <a:rPr lang="en-US" altLang="ja-JP" sz="600" i="1" dirty="0">
                    <a:latin typeface="Arial" panose="020B0604020202020204" pitchFamily="34" charset="0"/>
                    <a:cs typeface="Arial" panose="020B0604020202020204" pitchFamily="34" charset="0"/>
                  </a:rPr>
                  <a:t>Lhx2</a:t>
                </a:r>
                <a:r>
                  <a:rPr lang="en-US" altLang="ja-JP" sz="600" baseline="30000" dirty="0">
                    <a:latin typeface="Arial" panose="020B0604020202020204" pitchFamily="34" charset="0"/>
                    <a:cs typeface="Arial" panose="020B0604020202020204" pitchFamily="34" charset="0"/>
                  </a:rPr>
                  <a:t>+</a:t>
                </a:r>
                <a:endParaRPr lang="ja-JP" altLang="en-US" sz="600" baseline="30000">
                  <a:latin typeface="Arial" panose="020B0604020202020204" pitchFamily="34" charset="0"/>
                  <a:cs typeface="Arial" panose="020B0604020202020204" pitchFamily="34" charset="0"/>
                </a:endParaRPr>
              </a:p>
            </p:txBody>
          </p:sp>
          <p:sp>
            <p:nvSpPr>
              <p:cNvPr id="18" name="テキスト ボックス 17">
                <a:extLst>
                  <a:ext uri="{FF2B5EF4-FFF2-40B4-BE49-F238E27FC236}">
                    <a16:creationId xmlns:a16="http://schemas.microsoft.com/office/drawing/2014/main" id="{D9835033-B83A-A238-5280-BA78FB7EC090}"/>
                  </a:ext>
                </a:extLst>
              </p:cNvPr>
              <p:cNvSpPr txBox="1"/>
              <p:nvPr/>
            </p:nvSpPr>
            <p:spPr>
              <a:xfrm rot="16200000">
                <a:off x="2239657" y="2870812"/>
                <a:ext cx="740508" cy="184666"/>
              </a:xfrm>
              <a:prstGeom prst="rect">
                <a:avLst/>
              </a:prstGeom>
              <a:noFill/>
            </p:spPr>
            <p:txBody>
              <a:bodyPr wrap="square" rtlCol="0">
                <a:spAutoFit/>
              </a:bodyPr>
              <a:lstStyle/>
              <a:p>
                <a:pPr algn="ctr"/>
                <a:r>
                  <a:rPr lang="en-US" altLang="ja-JP" sz="600" dirty="0">
                    <a:latin typeface="Arial" panose="020B0604020202020204" pitchFamily="34" charset="0"/>
                    <a:cs typeface="Arial" panose="020B0604020202020204" pitchFamily="34" charset="0"/>
                  </a:rPr>
                  <a:t>% of Lhx2</a:t>
                </a:r>
                <a:r>
                  <a:rPr lang="en-US" altLang="ja-JP" sz="600" baseline="30000" dirty="0">
                    <a:latin typeface="Arial" panose="020B0604020202020204" pitchFamily="34" charset="0"/>
                    <a:cs typeface="Arial" panose="020B0604020202020204" pitchFamily="34" charset="0"/>
                  </a:rPr>
                  <a:t>+</a:t>
                </a:r>
                <a:r>
                  <a:rPr lang="en-US" altLang="ja-JP" sz="600" dirty="0">
                    <a:latin typeface="Arial" panose="020B0604020202020204" pitchFamily="34" charset="0"/>
                    <a:cs typeface="Arial" panose="020B0604020202020204" pitchFamily="34" charset="0"/>
                  </a:rPr>
                  <a:t> cells</a:t>
                </a:r>
                <a:endParaRPr lang="ja-JP" altLang="en-US" sz="600" baseline="30000">
                  <a:latin typeface="Arial" panose="020B0604020202020204" pitchFamily="34" charset="0"/>
                  <a:cs typeface="Arial" panose="020B0604020202020204" pitchFamily="34" charset="0"/>
                </a:endParaRPr>
              </a:p>
            </p:txBody>
          </p:sp>
        </p:grpSp>
        <p:grpSp>
          <p:nvGrpSpPr>
            <p:cNvPr id="28" name="グループ化 27">
              <a:extLst>
                <a:ext uri="{FF2B5EF4-FFF2-40B4-BE49-F238E27FC236}">
                  <a16:creationId xmlns:a16="http://schemas.microsoft.com/office/drawing/2014/main" id="{8805E495-4007-DE0E-47AF-BBA237F9EFFF}"/>
                </a:ext>
              </a:extLst>
            </p:cNvPr>
            <p:cNvGrpSpPr/>
            <p:nvPr/>
          </p:nvGrpSpPr>
          <p:grpSpPr>
            <a:xfrm>
              <a:off x="2580865" y="346763"/>
              <a:ext cx="1043732" cy="1359767"/>
              <a:chOff x="3829210" y="2281656"/>
              <a:chExt cx="1043732" cy="1359767"/>
            </a:xfrm>
          </p:grpSpPr>
          <p:pic>
            <p:nvPicPr>
              <p:cNvPr id="11" name="図 10">
                <a:extLst>
                  <a:ext uri="{FF2B5EF4-FFF2-40B4-BE49-F238E27FC236}">
                    <a16:creationId xmlns:a16="http://schemas.microsoft.com/office/drawing/2014/main" id="{770D4D08-BEC8-A8A6-AF21-B63A5950A8A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23453"/>
              <a:stretch/>
            </p:blipFill>
            <p:spPr>
              <a:xfrm>
                <a:off x="4068181" y="2564612"/>
                <a:ext cx="660516" cy="803022"/>
              </a:xfrm>
              <a:prstGeom prst="rect">
                <a:avLst/>
              </a:prstGeom>
            </p:spPr>
          </p:pic>
          <p:sp>
            <p:nvSpPr>
              <p:cNvPr id="24" name="テキスト ボックス 23">
                <a:extLst>
                  <a:ext uri="{FF2B5EF4-FFF2-40B4-BE49-F238E27FC236}">
                    <a16:creationId xmlns:a16="http://schemas.microsoft.com/office/drawing/2014/main" id="{34CFD571-9AD5-83C1-21E1-B680DD8F3D03}"/>
                  </a:ext>
                </a:extLst>
              </p:cNvPr>
              <p:cNvSpPr txBox="1"/>
              <p:nvPr/>
            </p:nvSpPr>
            <p:spPr>
              <a:xfrm rot="19464351">
                <a:off x="4056090" y="3456757"/>
                <a:ext cx="716864" cy="184666"/>
              </a:xfrm>
              <a:prstGeom prst="rect">
                <a:avLst/>
              </a:prstGeom>
              <a:noFill/>
            </p:spPr>
            <p:txBody>
              <a:bodyPr wrap="none" rtlCol="0">
                <a:spAutoFit/>
              </a:bodyPr>
              <a:lstStyle/>
              <a:p>
                <a:pPr algn="r"/>
                <a:r>
                  <a:rPr lang="en-US" altLang="ja-JP" sz="600" dirty="0">
                    <a:latin typeface="Arial" panose="020B0604020202020204" pitchFamily="34" charset="0"/>
                    <a:cs typeface="Arial" panose="020B0604020202020204" pitchFamily="34" charset="0"/>
                  </a:rPr>
                  <a:t>aHoxB4</a:t>
                </a:r>
                <a:r>
                  <a:rPr lang="en-US" altLang="ja-JP" sz="600" baseline="30000" dirty="0">
                    <a:latin typeface="Arial" panose="020B0604020202020204" pitchFamily="34" charset="0"/>
                    <a:cs typeface="Arial" panose="020B0604020202020204" pitchFamily="34" charset="0"/>
                  </a:rPr>
                  <a:t>on</a:t>
                </a:r>
                <a:r>
                  <a:rPr lang="en-US" altLang="ja-JP" sz="600" i="1" dirty="0">
                    <a:latin typeface="Arial" panose="020B0604020202020204" pitchFamily="34" charset="0"/>
                    <a:cs typeface="Arial" panose="020B0604020202020204" pitchFamily="34" charset="0"/>
                  </a:rPr>
                  <a:t>Lhx2</a:t>
                </a:r>
                <a:r>
                  <a:rPr lang="en-US" altLang="ja-JP" sz="600" baseline="30000" dirty="0">
                    <a:latin typeface="Arial" panose="020B0604020202020204" pitchFamily="34" charset="0"/>
                    <a:cs typeface="Arial" panose="020B0604020202020204" pitchFamily="34" charset="0"/>
                  </a:rPr>
                  <a:t>+</a:t>
                </a:r>
                <a:endParaRPr lang="ja-JP" altLang="en-US" sz="600" baseline="30000">
                  <a:latin typeface="Arial" panose="020B0604020202020204" pitchFamily="34" charset="0"/>
                  <a:cs typeface="Arial" panose="020B0604020202020204" pitchFamily="34" charset="0"/>
                </a:endParaRPr>
              </a:p>
            </p:txBody>
          </p:sp>
          <p:sp>
            <p:nvSpPr>
              <p:cNvPr id="15" name="テキスト ボックス 14">
                <a:extLst>
                  <a:ext uri="{FF2B5EF4-FFF2-40B4-BE49-F238E27FC236}">
                    <a16:creationId xmlns:a16="http://schemas.microsoft.com/office/drawing/2014/main" id="{A68CF2A6-7798-58FB-2F77-E3D11510C388}"/>
                  </a:ext>
                </a:extLst>
              </p:cNvPr>
              <p:cNvSpPr txBox="1"/>
              <p:nvPr/>
            </p:nvSpPr>
            <p:spPr>
              <a:xfrm>
                <a:off x="4093767" y="2281656"/>
                <a:ext cx="779175" cy="276999"/>
              </a:xfrm>
              <a:prstGeom prst="rect">
                <a:avLst/>
              </a:prstGeom>
              <a:noFill/>
            </p:spPr>
            <p:txBody>
              <a:bodyPr wrap="square" rtlCol="0">
                <a:spAutoFit/>
              </a:bodyPr>
              <a:lstStyle/>
              <a:p>
                <a:pPr algn="ctr"/>
                <a:r>
                  <a:rPr lang="en-US" altLang="ja-JP" sz="600" dirty="0">
                    <a:latin typeface="Arial" panose="020B0604020202020204" pitchFamily="34" charset="0"/>
                    <a:cs typeface="Arial" panose="020B0604020202020204" pitchFamily="34" charset="0"/>
                  </a:rPr>
                  <a:t>CD45</a:t>
                </a:r>
                <a:r>
                  <a:rPr lang="en-US" altLang="ja-JP" sz="600" baseline="30000" dirty="0">
                    <a:latin typeface="Arial" panose="020B0604020202020204" pitchFamily="34" charset="0"/>
                    <a:cs typeface="Arial" panose="020B0604020202020204" pitchFamily="34" charset="0"/>
                  </a:rPr>
                  <a:t>+</a:t>
                </a:r>
                <a:r>
                  <a:rPr lang="en-US" altLang="ja-JP" sz="600" dirty="0">
                    <a:latin typeface="Arial" panose="020B0604020202020204" pitchFamily="34" charset="0"/>
                    <a:cs typeface="Arial" panose="020B0604020202020204" pitchFamily="34" charset="0"/>
                  </a:rPr>
                  <a:t>Lineage</a:t>
                </a:r>
                <a:r>
                  <a:rPr lang="en-US" altLang="ja-JP" sz="600" baseline="30000" dirty="0">
                    <a:latin typeface="Arial" panose="020B0604020202020204" pitchFamily="34" charset="0"/>
                    <a:cs typeface="Arial" panose="020B0604020202020204" pitchFamily="34" charset="0"/>
                  </a:rPr>
                  <a:t>-</a:t>
                </a:r>
                <a:r>
                  <a:rPr lang="en-US" altLang="ja-JP" sz="600" dirty="0">
                    <a:latin typeface="Arial" panose="020B0604020202020204" pitchFamily="34" charset="0"/>
                    <a:cs typeface="Arial" panose="020B0604020202020204" pitchFamily="34" charset="0"/>
                  </a:rPr>
                  <a:t>Sca1</a:t>
                </a:r>
                <a:r>
                  <a:rPr lang="en-US" altLang="ja-JP" sz="600" baseline="30000" dirty="0">
                    <a:latin typeface="Arial" panose="020B0604020202020204" pitchFamily="34" charset="0"/>
                    <a:cs typeface="Arial" panose="020B0604020202020204" pitchFamily="34" charset="0"/>
                  </a:rPr>
                  <a:t>+</a:t>
                </a:r>
                <a:endParaRPr lang="ja-JP" altLang="en-US" sz="600" baseline="30000">
                  <a:latin typeface="Arial" panose="020B0604020202020204" pitchFamily="34" charset="0"/>
                  <a:cs typeface="Arial" panose="020B0604020202020204" pitchFamily="34" charset="0"/>
                </a:endParaRPr>
              </a:p>
            </p:txBody>
          </p:sp>
          <p:sp>
            <p:nvSpPr>
              <p:cNvPr id="26" name="テキスト ボックス 25">
                <a:extLst>
                  <a:ext uri="{FF2B5EF4-FFF2-40B4-BE49-F238E27FC236}">
                    <a16:creationId xmlns:a16="http://schemas.microsoft.com/office/drawing/2014/main" id="{E1BC300B-5291-5C4D-9D87-B790ABFB7B09}"/>
                  </a:ext>
                </a:extLst>
              </p:cNvPr>
              <p:cNvSpPr txBox="1"/>
              <p:nvPr/>
            </p:nvSpPr>
            <p:spPr>
              <a:xfrm rot="19464351">
                <a:off x="3829210" y="3456655"/>
                <a:ext cx="716863" cy="184666"/>
              </a:xfrm>
              <a:prstGeom prst="rect">
                <a:avLst/>
              </a:prstGeom>
              <a:noFill/>
            </p:spPr>
            <p:txBody>
              <a:bodyPr wrap="none" rtlCol="0">
                <a:spAutoFit/>
              </a:bodyPr>
              <a:lstStyle/>
              <a:p>
                <a:pPr algn="r"/>
                <a:r>
                  <a:rPr lang="en-US" altLang="ja-JP" sz="600" dirty="0">
                    <a:latin typeface="Arial" panose="020B0604020202020204" pitchFamily="34" charset="0"/>
                    <a:cs typeface="Arial" panose="020B0604020202020204" pitchFamily="34" charset="0"/>
                  </a:rPr>
                  <a:t>aHoxB4</a:t>
                </a:r>
                <a:r>
                  <a:rPr lang="en-US" altLang="ja-JP" sz="600" baseline="30000" dirty="0">
                    <a:latin typeface="Arial" panose="020B0604020202020204" pitchFamily="34" charset="0"/>
                    <a:cs typeface="Arial" panose="020B0604020202020204" pitchFamily="34" charset="0"/>
                  </a:rPr>
                  <a:t>off</a:t>
                </a:r>
                <a:r>
                  <a:rPr lang="en-US" altLang="ja-JP" sz="600" i="1" dirty="0">
                    <a:latin typeface="Arial" panose="020B0604020202020204" pitchFamily="34" charset="0"/>
                    <a:cs typeface="Arial" panose="020B0604020202020204" pitchFamily="34" charset="0"/>
                  </a:rPr>
                  <a:t>Lhx2</a:t>
                </a:r>
                <a:r>
                  <a:rPr lang="en-US" altLang="ja-JP" sz="600" baseline="30000" dirty="0">
                    <a:latin typeface="Arial" panose="020B0604020202020204" pitchFamily="34" charset="0"/>
                    <a:cs typeface="Arial" panose="020B0604020202020204" pitchFamily="34" charset="0"/>
                  </a:rPr>
                  <a:t>+</a:t>
                </a:r>
                <a:endParaRPr lang="ja-JP" altLang="en-US" sz="600" baseline="30000">
                  <a:latin typeface="Arial" panose="020B0604020202020204" pitchFamily="34" charset="0"/>
                  <a:cs typeface="Arial" panose="020B0604020202020204" pitchFamily="34" charset="0"/>
                </a:endParaRPr>
              </a:p>
            </p:txBody>
          </p:sp>
          <p:sp>
            <p:nvSpPr>
              <p:cNvPr id="19" name="テキスト ボックス 18">
                <a:extLst>
                  <a:ext uri="{FF2B5EF4-FFF2-40B4-BE49-F238E27FC236}">
                    <a16:creationId xmlns:a16="http://schemas.microsoft.com/office/drawing/2014/main" id="{AC1D38E8-A2FA-5AB5-CBCA-18946D697A8D}"/>
                  </a:ext>
                </a:extLst>
              </p:cNvPr>
              <p:cNvSpPr txBox="1"/>
              <p:nvPr/>
            </p:nvSpPr>
            <p:spPr>
              <a:xfrm rot="16200000">
                <a:off x="3694783" y="2870812"/>
                <a:ext cx="740510" cy="184666"/>
              </a:xfrm>
              <a:prstGeom prst="rect">
                <a:avLst/>
              </a:prstGeom>
              <a:noFill/>
            </p:spPr>
            <p:txBody>
              <a:bodyPr wrap="square" rtlCol="0">
                <a:spAutoFit/>
              </a:bodyPr>
              <a:lstStyle/>
              <a:p>
                <a:pPr algn="ctr"/>
                <a:r>
                  <a:rPr lang="en-US" altLang="ja-JP" sz="600" dirty="0">
                    <a:latin typeface="Arial" panose="020B0604020202020204" pitchFamily="34" charset="0"/>
                    <a:cs typeface="Arial" panose="020B0604020202020204" pitchFamily="34" charset="0"/>
                  </a:rPr>
                  <a:t>% of Lhx2</a:t>
                </a:r>
                <a:r>
                  <a:rPr lang="en-US" altLang="ja-JP" sz="600" baseline="30000" dirty="0">
                    <a:latin typeface="Arial" panose="020B0604020202020204" pitchFamily="34" charset="0"/>
                    <a:cs typeface="Arial" panose="020B0604020202020204" pitchFamily="34" charset="0"/>
                  </a:rPr>
                  <a:t>+</a:t>
                </a:r>
                <a:r>
                  <a:rPr lang="en-US" altLang="ja-JP" sz="600" dirty="0">
                    <a:latin typeface="Arial" panose="020B0604020202020204" pitchFamily="34" charset="0"/>
                    <a:cs typeface="Arial" panose="020B0604020202020204" pitchFamily="34" charset="0"/>
                  </a:rPr>
                  <a:t> cells</a:t>
                </a:r>
                <a:endParaRPr lang="ja-JP" altLang="en-US" sz="600" baseline="30000">
                  <a:latin typeface="Arial" panose="020B0604020202020204" pitchFamily="34" charset="0"/>
                  <a:cs typeface="Arial" panose="020B0604020202020204" pitchFamily="34" charset="0"/>
                </a:endParaRPr>
              </a:p>
            </p:txBody>
          </p:sp>
        </p:grpSp>
        <p:sp>
          <p:nvSpPr>
            <p:cNvPr id="34" name="テキスト ボックス 33">
              <a:extLst>
                <a:ext uri="{FF2B5EF4-FFF2-40B4-BE49-F238E27FC236}">
                  <a16:creationId xmlns:a16="http://schemas.microsoft.com/office/drawing/2014/main" id="{03FCE45D-4786-65AE-A1B5-ED2D6230799F}"/>
                </a:ext>
              </a:extLst>
            </p:cNvPr>
            <p:cNvSpPr txBox="1"/>
            <p:nvPr/>
          </p:nvSpPr>
          <p:spPr>
            <a:xfrm>
              <a:off x="301094" y="242940"/>
              <a:ext cx="287258"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A</a:t>
              </a:r>
              <a:endParaRPr kumimoji="1" lang="ja-JP" altLang="en-US" sz="1200">
                <a:latin typeface="Arial" panose="020B0604020202020204" pitchFamily="34" charset="0"/>
                <a:cs typeface="Arial" panose="020B0604020202020204" pitchFamily="34" charset="0"/>
              </a:endParaRPr>
            </a:p>
          </p:txBody>
        </p:sp>
        <p:sp>
          <p:nvSpPr>
            <p:cNvPr id="37" name="テキスト ボックス 36">
              <a:extLst>
                <a:ext uri="{FF2B5EF4-FFF2-40B4-BE49-F238E27FC236}">
                  <a16:creationId xmlns:a16="http://schemas.microsoft.com/office/drawing/2014/main" id="{76A3C51D-B955-6069-7239-0134A66C3986}"/>
                </a:ext>
              </a:extLst>
            </p:cNvPr>
            <p:cNvSpPr txBox="1"/>
            <p:nvPr/>
          </p:nvSpPr>
          <p:spPr>
            <a:xfrm>
              <a:off x="1442833" y="242940"/>
              <a:ext cx="287258"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B</a:t>
              </a:r>
              <a:endParaRPr kumimoji="1" lang="ja-JP" altLang="en-US" sz="1200">
                <a:latin typeface="Arial" panose="020B0604020202020204" pitchFamily="34" charset="0"/>
                <a:cs typeface="Arial" panose="020B0604020202020204" pitchFamily="34" charset="0"/>
              </a:endParaRPr>
            </a:p>
          </p:txBody>
        </p:sp>
        <p:sp>
          <p:nvSpPr>
            <p:cNvPr id="38" name="テキスト ボックス 37">
              <a:extLst>
                <a:ext uri="{FF2B5EF4-FFF2-40B4-BE49-F238E27FC236}">
                  <a16:creationId xmlns:a16="http://schemas.microsoft.com/office/drawing/2014/main" id="{20EA519D-8D74-A35D-039F-E54E9E815258}"/>
                </a:ext>
              </a:extLst>
            </p:cNvPr>
            <p:cNvSpPr txBox="1"/>
            <p:nvPr/>
          </p:nvSpPr>
          <p:spPr>
            <a:xfrm>
              <a:off x="2582942" y="242940"/>
              <a:ext cx="295274"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C</a:t>
              </a:r>
              <a:endParaRPr kumimoji="1" lang="ja-JP" altLang="en-US" sz="1200">
                <a:latin typeface="Arial" panose="020B0604020202020204" pitchFamily="34" charset="0"/>
                <a:cs typeface="Arial" panose="020B0604020202020204" pitchFamily="34" charset="0"/>
              </a:endParaRPr>
            </a:p>
          </p:txBody>
        </p:sp>
      </p:grpSp>
      <p:sp>
        <p:nvSpPr>
          <p:cNvPr id="41" name="テキスト ボックス 40">
            <a:extLst>
              <a:ext uri="{FF2B5EF4-FFF2-40B4-BE49-F238E27FC236}">
                <a16:creationId xmlns:a16="http://schemas.microsoft.com/office/drawing/2014/main" id="{77831CA9-D535-BFB6-A6A0-3FB04094EAF2}"/>
              </a:ext>
            </a:extLst>
          </p:cNvPr>
          <p:cNvSpPr txBox="1"/>
          <p:nvPr/>
        </p:nvSpPr>
        <p:spPr>
          <a:xfrm>
            <a:off x="309170" y="5094636"/>
            <a:ext cx="6154692" cy="1274260"/>
          </a:xfrm>
          <a:prstGeom prst="rect">
            <a:avLst/>
          </a:prstGeom>
          <a:noFill/>
        </p:spPr>
        <p:txBody>
          <a:bodyPr wrap="square" rtlCol="0">
            <a:spAutoFit/>
          </a:bodyPr>
          <a:lstStyle/>
          <a:p>
            <a:pPr algn="just">
              <a:lnSpc>
                <a:spcPct val="150000"/>
              </a:lnSpc>
            </a:pPr>
            <a:r>
              <a:rPr kumimoji="1" lang="en-US" altLang="ja-JP" sz="1050" b="1" dirty="0">
                <a:latin typeface="Arial" panose="020B0604020202020204" pitchFamily="34" charset="0"/>
                <a:ea typeface="ＭＳ ゴシック" panose="020B0609070205080204" pitchFamily="49" charset="-128"/>
                <a:cs typeface="Arial" panose="020B0604020202020204" pitchFamily="34" charset="0"/>
              </a:rPr>
              <a:t>Figure S4 Lhx2 or Ki-67 expression in iHSPCs</a:t>
            </a:r>
            <a:r>
              <a:rPr kumimoji="1" lang="ja-JP" altLang="en-US" sz="1050" b="1">
                <a:latin typeface="Arial" panose="020B0604020202020204" pitchFamily="34" charset="0"/>
                <a:ea typeface="ＭＳ ゴシック" panose="020B0609070205080204" pitchFamily="49" charset="-128"/>
                <a:cs typeface="Arial" panose="020B0604020202020204" pitchFamily="34" charset="0"/>
              </a:rPr>
              <a:t> </a:t>
            </a:r>
            <a:endParaRPr kumimoji="1" lang="en-US" altLang="ja-JP" sz="1050" b="1" dirty="0">
              <a:latin typeface="Arial" panose="020B0604020202020204" pitchFamily="34" charset="0"/>
              <a:ea typeface="ＭＳ ゴシック" panose="020B0609070205080204" pitchFamily="49" charset="-128"/>
              <a:cs typeface="Arial" panose="020B0604020202020204" pitchFamily="34" charset="0"/>
            </a:endParaRPr>
          </a:p>
          <a:p>
            <a:pPr algn="just">
              <a:lnSpc>
                <a:spcPct val="150000"/>
              </a:lnSpc>
            </a:pPr>
            <a:r>
              <a:rPr kumimoji="1" lang="en-US" altLang="ja-JP" sz="1050" dirty="0">
                <a:latin typeface="Arial" panose="020B0604020202020204" pitchFamily="34" charset="0"/>
                <a:ea typeface="ＭＳ ゴシック" panose="020B0609070205080204" pitchFamily="49" charset="-128"/>
                <a:cs typeface="Arial" panose="020B0604020202020204" pitchFamily="34" charset="0"/>
              </a:rPr>
              <a:t>aHoxB4</a:t>
            </a:r>
            <a:r>
              <a:rPr kumimoji="1" lang="en-US" altLang="ja-JP" sz="1050" baseline="30000" dirty="0">
                <a:latin typeface="Arial" panose="020B0604020202020204" pitchFamily="34" charset="0"/>
                <a:ea typeface="ＭＳ ゴシック" panose="020B0609070205080204" pitchFamily="49" charset="-128"/>
                <a:cs typeface="Arial" panose="020B0604020202020204" pitchFamily="34" charset="0"/>
              </a:rPr>
              <a:t>off</a:t>
            </a:r>
            <a:r>
              <a:rPr kumimoji="1" lang="en-US" altLang="ja-JP" sz="1050" i="1" dirty="0">
                <a:latin typeface="Arial" panose="020B0604020202020204" pitchFamily="34" charset="0"/>
                <a:ea typeface="ＭＳ ゴシック" panose="020B0609070205080204" pitchFamily="49" charset="-128"/>
                <a:cs typeface="Arial" panose="020B0604020202020204" pitchFamily="34" charset="0"/>
              </a:rPr>
              <a:t>Lhx2</a:t>
            </a:r>
            <a:r>
              <a:rPr kumimoji="1" lang="en-US" altLang="ja-JP" sz="1050" baseline="30000" dirty="0">
                <a:latin typeface="Arial" panose="020B0604020202020204" pitchFamily="34" charset="0"/>
                <a:ea typeface="ＭＳ ゴシック" panose="020B0609070205080204" pitchFamily="49" charset="-128"/>
                <a:cs typeface="Arial" panose="020B0604020202020204" pitchFamily="34" charset="0"/>
              </a:rPr>
              <a:t>+ </a:t>
            </a:r>
            <a:r>
              <a:rPr kumimoji="1" lang="en-US" altLang="ja-JP" sz="1050" dirty="0">
                <a:latin typeface="Arial" panose="020B0604020202020204" pitchFamily="34" charset="0"/>
                <a:ea typeface="ＭＳ ゴシック" panose="020B0609070205080204" pitchFamily="49" charset="-128"/>
                <a:cs typeface="Arial" panose="020B0604020202020204" pitchFamily="34" charset="0"/>
              </a:rPr>
              <a:t>or aHoxB4</a:t>
            </a:r>
            <a:r>
              <a:rPr kumimoji="1" lang="en-US" altLang="ja-JP" sz="1050" baseline="30000" dirty="0">
                <a:latin typeface="Arial" panose="020B0604020202020204" pitchFamily="34" charset="0"/>
                <a:ea typeface="ＭＳ ゴシック" panose="020B0609070205080204" pitchFamily="49" charset="-128"/>
                <a:cs typeface="Arial" panose="020B0604020202020204" pitchFamily="34" charset="0"/>
              </a:rPr>
              <a:t>on</a:t>
            </a:r>
            <a:r>
              <a:rPr kumimoji="1" lang="en-US" altLang="ja-JP" sz="1050" i="1" dirty="0">
                <a:latin typeface="Arial" panose="020B0604020202020204" pitchFamily="34" charset="0"/>
                <a:ea typeface="ＭＳ ゴシック" panose="020B0609070205080204" pitchFamily="49" charset="-128"/>
                <a:cs typeface="Arial" panose="020B0604020202020204" pitchFamily="34" charset="0"/>
              </a:rPr>
              <a:t>Lhx2</a:t>
            </a:r>
            <a:r>
              <a:rPr kumimoji="1" lang="en-US" altLang="ja-JP" sz="1050" baseline="30000" dirty="0">
                <a:latin typeface="Arial" panose="020B0604020202020204" pitchFamily="34" charset="0"/>
                <a:ea typeface="ＭＳ ゴシック" panose="020B0609070205080204" pitchFamily="49" charset="-128"/>
                <a:cs typeface="Arial" panose="020B0604020202020204" pitchFamily="34" charset="0"/>
              </a:rPr>
              <a:t>+</a:t>
            </a:r>
            <a:r>
              <a:rPr kumimoji="1" lang="en-US" altLang="ja-JP" sz="1050" dirty="0">
                <a:latin typeface="Arial" panose="020B0604020202020204" pitchFamily="34" charset="0"/>
                <a:ea typeface="ＭＳ ゴシック" panose="020B0609070205080204" pitchFamily="49" charset="-128"/>
                <a:cs typeface="Arial" panose="020B0604020202020204" pitchFamily="34" charset="0"/>
              </a:rPr>
              <a:t>-iHSPCs </a:t>
            </a:r>
            <a:r>
              <a:rPr kumimoji="1" lang="en-US" altLang="ja-JP" sz="1000" dirty="0">
                <a:latin typeface="Arial" panose="020B0604020202020204" pitchFamily="34" charset="0"/>
                <a:ea typeface="ＭＳ ゴシック" panose="020B0609070205080204" pitchFamily="49" charset="-128"/>
                <a:cs typeface="Arial" panose="020B0604020202020204" pitchFamily="34" charset="0"/>
              </a:rPr>
              <a:t>(</a:t>
            </a:r>
            <a:r>
              <a:rPr lang="en-US" altLang="ja-JP" sz="1000" dirty="0">
                <a:solidFill>
                  <a:srgbClr val="000000"/>
                </a:solidFill>
                <a:effectLst/>
                <a:latin typeface="Arial" panose="020B0604020202020204" pitchFamily="34" charset="0"/>
                <a:ea typeface="游明朝" panose="02020400000000000000" pitchFamily="18" charset="-128"/>
                <a:cs typeface="Arial" panose="020B0604020202020204" pitchFamily="34" charset="0"/>
              </a:rPr>
              <a:t>at day 20 of differentiation</a:t>
            </a:r>
            <a:r>
              <a:rPr kumimoji="1" lang="en-US" altLang="ja-JP" sz="1000" dirty="0">
                <a:latin typeface="Arial" panose="020B0604020202020204" pitchFamily="34" charset="0"/>
                <a:ea typeface="ＭＳ ゴシック" panose="020B0609070205080204" pitchFamily="49" charset="-128"/>
                <a:cs typeface="Arial" panose="020B0604020202020204" pitchFamily="34" charset="0"/>
              </a:rPr>
              <a:t>) were intracellularly stained and </a:t>
            </a:r>
            <a:r>
              <a:rPr kumimoji="1" lang="en-US" altLang="ja-JP" sz="1050" dirty="0">
                <a:latin typeface="Arial" panose="020B0604020202020204" pitchFamily="34" charset="0"/>
                <a:ea typeface="ＭＳ ゴシック" panose="020B0609070205080204" pitchFamily="49" charset="-128"/>
                <a:cs typeface="Arial" panose="020B0604020202020204" pitchFamily="34" charset="0"/>
              </a:rPr>
              <a:t>the percentage of Lhx2</a:t>
            </a:r>
            <a:r>
              <a:rPr kumimoji="1" lang="en-US" altLang="ja-JP" sz="1050" baseline="30000" dirty="0">
                <a:latin typeface="Arial" panose="020B0604020202020204" pitchFamily="34" charset="0"/>
                <a:ea typeface="ＭＳ ゴシック" panose="020B0609070205080204" pitchFamily="49" charset="-128"/>
                <a:cs typeface="Arial" panose="020B0604020202020204" pitchFamily="34" charset="0"/>
              </a:rPr>
              <a:t>+</a:t>
            </a:r>
            <a:r>
              <a:rPr kumimoji="1" lang="en-US" altLang="ja-JP" sz="1050" dirty="0">
                <a:latin typeface="Arial" panose="020B0604020202020204" pitchFamily="34" charset="0"/>
                <a:ea typeface="ＭＳ ゴシック" panose="020B0609070205080204" pitchFamily="49" charset="-128"/>
                <a:cs typeface="Arial" panose="020B0604020202020204" pitchFamily="34" charset="0"/>
              </a:rPr>
              <a:t> (A-C) of Ki-67</a:t>
            </a:r>
            <a:r>
              <a:rPr kumimoji="1" lang="en-US" altLang="ja-JP" sz="1050" baseline="30000" dirty="0">
                <a:latin typeface="Arial" panose="020B0604020202020204" pitchFamily="34" charset="0"/>
                <a:ea typeface="ＭＳ ゴシック" panose="020B0609070205080204" pitchFamily="49" charset="-128"/>
                <a:cs typeface="Arial" panose="020B0604020202020204" pitchFamily="34" charset="0"/>
              </a:rPr>
              <a:t>+</a:t>
            </a:r>
            <a:r>
              <a:rPr kumimoji="1" lang="en-US" altLang="ja-JP" sz="1050" dirty="0">
                <a:latin typeface="Arial" panose="020B0604020202020204" pitchFamily="34" charset="0"/>
                <a:ea typeface="ＭＳ ゴシック" panose="020B0609070205080204" pitchFamily="49" charset="-128"/>
                <a:cs typeface="Arial" panose="020B0604020202020204" pitchFamily="34" charset="0"/>
              </a:rPr>
              <a:t> cells (D-F) was analyzed by flow cytometry. Experiments were performed with n=3, triplicate for each sample were analyzed, and mean ± SD are shown. </a:t>
            </a:r>
          </a:p>
          <a:p>
            <a:pPr algn="just">
              <a:lnSpc>
                <a:spcPct val="150000"/>
              </a:lnSpc>
            </a:pPr>
            <a:endParaRPr kumimoji="1" lang="ja-JP" altLang="en-US" sz="1050">
              <a:latin typeface="Arial" panose="020B0604020202020204" pitchFamily="34" charset="0"/>
              <a:ea typeface="ＭＳ ゴシック" panose="020B0609070205080204" pitchFamily="49" charset="-128"/>
              <a:cs typeface="Arial" panose="020B0604020202020204" pitchFamily="34" charset="0"/>
            </a:endParaRPr>
          </a:p>
        </p:txBody>
      </p:sp>
      <p:sp>
        <p:nvSpPr>
          <p:cNvPr id="4" name="テキスト ボックス 3">
            <a:extLst>
              <a:ext uri="{FF2B5EF4-FFF2-40B4-BE49-F238E27FC236}">
                <a16:creationId xmlns:a16="http://schemas.microsoft.com/office/drawing/2014/main" id="{B82B9512-4BF8-1C3B-890A-53EC611E7F65}"/>
              </a:ext>
            </a:extLst>
          </p:cNvPr>
          <p:cNvSpPr txBox="1"/>
          <p:nvPr/>
        </p:nvSpPr>
        <p:spPr>
          <a:xfrm>
            <a:off x="179792" y="152626"/>
            <a:ext cx="1545616" cy="246221"/>
          </a:xfrm>
          <a:prstGeom prst="rect">
            <a:avLst/>
          </a:prstGeom>
          <a:noFill/>
        </p:spPr>
        <p:txBody>
          <a:bodyPr wrap="none" rtlCol="0">
            <a:spAutoFit/>
          </a:bodyPr>
          <a:lstStyle/>
          <a:p>
            <a:r>
              <a:rPr kumimoji="1" lang="en-US" altLang="ja-JP" sz="1000" dirty="0">
                <a:latin typeface="Arial" panose="020B0604020202020204" pitchFamily="34" charset="0"/>
                <a:ea typeface="MS Gothic" panose="020B0609070205080204" pitchFamily="49" charset="-128"/>
                <a:cs typeface="Arial" panose="020B0604020202020204" pitchFamily="34" charset="0"/>
              </a:rPr>
              <a:t>Supplementary Figure 4</a:t>
            </a:r>
            <a:endParaRPr kumimoji="1" lang="ja-JP" altLang="en-US" sz="1000">
              <a:latin typeface="MS Gothic" panose="020B0609070205080204" pitchFamily="49" charset="-128"/>
              <a:ea typeface="MS Gothic" panose="020B0609070205080204" pitchFamily="49" charset="-128"/>
            </a:endParaRPr>
          </a:p>
        </p:txBody>
      </p:sp>
      <p:sp>
        <p:nvSpPr>
          <p:cNvPr id="2" name="スライド番号プレースホルダー 1">
            <a:extLst>
              <a:ext uri="{FF2B5EF4-FFF2-40B4-BE49-F238E27FC236}">
                <a16:creationId xmlns:a16="http://schemas.microsoft.com/office/drawing/2014/main" id="{BA7A00F2-A0A8-1551-6991-7854ABC07AE8}"/>
              </a:ext>
            </a:extLst>
          </p:cNvPr>
          <p:cNvSpPr>
            <a:spLocks noGrp="1"/>
          </p:cNvSpPr>
          <p:nvPr>
            <p:ph type="sldNum" sz="quarter" idx="12"/>
          </p:nvPr>
        </p:nvSpPr>
        <p:spPr/>
        <p:txBody>
          <a:bodyPr/>
          <a:lstStyle/>
          <a:p>
            <a:fld id="{DAAEB580-3233-CC41-81E5-41A1896DFD7C}" type="slidenum">
              <a:rPr kumimoji="1" lang="ja-JP" altLang="en-US" smtClean="0"/>
              <a:t>11</a:t>
            </a:fld>
            <a:endParaRPr kumimoji="1" lang="ja-JP" altLang="en-US"/>
          </a:p>
        </p:txBody>
      </p:sp>
      <p:grpSp>
        <p:nvGrpSpPr>
          <p:cNvPr id="5" name="グループ化 4">
            <a:extLst>
              <a:ext uri="{FF2B5EF4-FFF2-40B4-BE49-F238E27FC236}">
                <a16:creationId xmlns:a16="http://schemas.microsoft.com/office/drawing/2014/main" id="{559EB378-3F73-E84B-0CAB-CD4EC4988E18}"/>
              </a:ext>
            </a:extLst>
          </p:cNvPr>
          <p:cNvGrpSpPr/>
          <p:nvPr/>
        </p:nvGrpSpPr>
        <p:grpSpPr>
          <a:xfrm>
            <a:off x="582281" y="2457377"/>
            <a:ext cx="3803741" cy="1778196"/>
            <a:chOff x="60413" y="307672"/>
            <a:chExt cx="4902304" cy="2291759"/>
          </a:xfrm>
        </p:grpSpPr>
        <p:pic>
          <p:nvPicPr>
            <p:cNvPr id="6" name="図 5">
              <a:extLst>
                <a:ext uri="{FF2B5EF4-FFF2-40B4-BE49-F238E27FC236}">
                  <a16:creationId xmlns:a16="http://schemas.microsoft.com/office/drawing/2014/main" id="{C8324101-1109-1EAA-5045-065A7E6F4AC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22242"/>
            <a:stretch/>
          </p:blipFill>
          <p:spPr>
            <a:xfrm>
              <a:off x="499443" y="908301"/>
              <a:ext cx="1020645" cy="1260468"/>
            </a:xfrm>
            <a:prstGeom prst="rect">
              <a:avLst/>
            </a:prstGeom>
          </p:spPr>
        </p:pic>
        <p:sp>
          <p:nvSpPr>
            <p:cNvPr id="8" name="テキスト ボックス 7">
              <a:extLst>
                <a:ext uri="{FF2B5EF4-FFF2-40B4-BE49-F238E27FC236}">
                  <a16:creationId xmlns:a16="http://schemas.microsoft.com/office/drawing/2014/main" id="{EF158AAA-BD21-D814-9307-FB68FAC09A72}"/>
                </a:ext>
              </a:extLst>
            </p:cNvPr>
            <p:cNvSpPr txBox="1"/>
            <p:nvPr/>
          </p:nvSpPr>
          <p:spPr>
            <a:xfrm>
              <a:off x="802538" y="614391"/>
              <a:ext cx="673100" cy="238000"/>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CD45</a:t>
              </a:r>
              <a:r>
                <a:rPr kumimoji="1" lang="en-US" altLang="ja-JP" sz="600" baseline="30000" dirty="0">
                  <a:latin typeface="Arial" panose="020B0604020202020204" pitchFamily="34" charset="0"/>
                  <a:cs typeface="Arial" panose="020B0604020202020204" pitchFamily="34" charset="0"/>
                </a:rPr>
                <a:t>+</a:t>
              </a:r>
              <a:endParaRPr kumimoji="1" lang="ja-JP" altLang="en-US" sz="600" baseline="30000">
                <a:latin typeface="Arial" panose="020B0604020202020204" pitchFamily="34" charset="0"/>
                <a:cs typeface="Arial" panose="020B0604020202020204" pitchFamily="34" charset="0"/>
              </a:endParaRPr>
            </a:p>
          </p:txBody>
        </p:sp>
        <p:sp>
          <p:nvSpPr>
            <p:cNvPr id="17" name="テキスト ボックス 16">
              <a:extLst>
                <a:ext uri="{FF2B5EF4-FFF2-40B4-BE49-F238E27FC236}">
                  <a16:creationId xmlns:a16="http://schemas.microsoft.com/office/drawing/2014/main" id="{A8E34A7C-C64E-C5E9-DEAF-354F9402DA3D}"/>
                </a:ext>
              </a:extLst>
            </p:cNvPr>
            <p:cNvSpPr txBox="1"/>
            <p:nvPr/>
          </p:nvSpPr>
          <p:spPr>
            <a:xfrm rot="16200000">
              <a:off x="-117832" y="1406389"/>
              <a:ext cx="1158475" cy="238000"/>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 of Ki-67</a:t>
              </a:r>
              <a:r>
                <a:rPr kumimoji="1" lang="en-US" altLang="ja-JP" sz="600" baseline="30000" dirty="0">
                  <a:latin typeface="Arial" panose="020B0604020202020204" pitchFamily="34" charset="0"/>
                  <a:cs typeface="Arial" panose="020B0604020202020204" pitchFamily="34" charset="0"/>
                </a:rPr>
                <a:t>+</a:t>
              </a:r>
              <a:r>
                <a:rPr kumimoji="1" lang="en-US" altLang="ja-JP" sz="600" dirty="0">
                  <a:latin typeface="Arial" panose="020B0604020202020204" pitchFamily="34" charset="0"/>
                  <a:cs typeface="Arial" panose="020B0604020202020204" pitchFamily="34" charset="0"/>
                </a:rPr>
                <a:t> cell</a:t>
              </a:r>
              <a:endParaRPr kumimoji="1" lang="ja-JP" altLang="en-US" sz="600">
                <a:latin typeface="Arial" panose="020B0604020202020204" pitchFamily="34" charset="0"/>
                <a:cs typeface="Arial" panose="020B0604020202020204" pitchFamily="34" charset="0"/>
              </a:endParaRPr>
            </a:p>
          </p:txBody>
        </p:sp>
        <p:pic>
          <p:nvPicPr>
            <p:cNvPr id="21" name="図 20">
              <a:extLst>
                <a:ext uri="{FF2B5EF4-FFF2-40B4-BE49-F238E27FC236}">
                  <a16:creationId xmlns:a16="http://schemas.microsoft.com/office/drawing/2014/main" id="{B142388D-AC0F-4996-88E7-9E97F19D42C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22966"/>
            <a:stretch/>
          </p:blipFill>
          <p:spPr>
            <a:xfrm>
              <a:off x="2081533" y="908301"/>
              <a:ext cx="1020645" cy="1248745"/>
            </a:xfrm>
            <a:prstGeom prst="rect">
              <a:avLst/>
            </a:prstGeom>
          </p:spPr>
        </p:pic>
        <p:sp>
          <p:nvSpPr>
            <p:cNvPr id="23" name="テキスト ボックス 22">
              <a:extLst>
                <a:ext uri="{FF2B5EF4-FFF2-40B4-BE49-F238E27FC236}">
                  <a16:creationId xmlns:a16="http://schemas.microsoft.com/office/drawing/2014/main" id="{D6CBADE8-A162-CFD6-2A33-106AB97DC574}"/>
                </a:ext>
              </a:extLst>
            </p:cNvPr>
            <p:cNvSpPr txBox="1"/>
            <p:nvPr/>
          </p:nvSpPr>
          <p:spPr>
            <a:xfrm>
              <a:off x="2109534" y="614391"/>
              <a:ext cx="1174679" cy="238000"/>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CD45</a:t>
              </a:r>
              <a:r>
                <a:rPr kumimoji="1" lang="en-US" altLang="ja-JP" sz="600" baseline="30000" dirty="0">
                  <a:latin typeface="Arial" panose="020B0604020202020204" pitchFamily="34" charset="0"/>
                  <a:cs typeface="Arial" panose="020B0604020202020204" pitchFamily="34" charset="0"/>
                </a:rPr>
                <a:t>+</a:t>
              </a:r>
              <a:r>
                <a:rPr kumimoji="1" lang="en-US" altLang="ja-JP" sz="600" dirty="0">
                  <a:latin typeface="Arial" panose="020B0604020202020204" pitchFamily="34" charset="0"/>
                  <a:cs typeface="Arial" panose="020B0604020202020204" pitchFamily="34" charset="0"/>
                </a:rPr>
                <a:t>Lineage</a:t>
              </a:r>
              <a:r>
                <a:rPr kumimoji="1" lang="en-US" altLang="ja-JP" sz="600" baseline="30000" dirty="0">
                  <a:latin typeface="Arial" panose="020B0604020202020204" pitchFamily="34" charset="0"/>
                  <a:cs typeface="Arial" panose="020B0604020202020204" pitchFamily="34" charset="0"/>
                </a:rPr>
                <a:t>-</a:t>
              </a:r>
              <a:endParaRPr kumimoji="1" lang="ja-JP" altLang="en-US" sz="600" baseline="30000">
                <a:latin typeface="Arial" panose="020B0604020202020204" pitchFamily="34" charset="0"/>
                <a:cs typeface="Arial" panose="020B0604020202020204" pitchFamily="34" charset="0"/>
              </a:endParaRPr>
            </a:p>
          </p:txBody>
        </p:sp>
        <p:sp>
          <p:nvSpPr>
            <p:cNvPr id="25" name="テキスト ボックス 24">
              <a:extLst>
                <a:ext uri="{FF2B5EF4-FFF2-40B4-BE49-F238E27FC236}">
                  <a16:creationId xmlns:a16="http://schemas.microsoft.com/office/drawing/2014/main" id="{E8A44E86-2C8A-48D2-01EB-A9868DD2FF19}"/>
                </a:ext>
              </a:extLst>
            </p:cNvPr>
            <p:cNvSpPr txBox="1"/>
            <p:nvPr/>
          </p:nvSpPr>
          <p:spPr>
            <a:xfrm rot="16200000">
              <a:off x="1470933" y="1406389"/>
              <a:ext cx="1158475" cy="238000"/>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 of Ki-67</a:t>
              </a:r>
              <a:r>
                <a:rPr kumimoji="1" lang="en-US" altLang="ja-JP" sz="600" baseline="30000" dirty="0">
                  <a:latin typeface="Arial" panose="020B0604020202020204" pitchFamily="34" charset="0"/>
                  <a:cs typeface="Arial" panose="020B0604020202020204" pitchFamily="34" charset="0"/>
                </a:rPr>
                <a:t>+</a:t>
              </a:r>
              <a:r>
                <a:rPr kumimoji="1" lang="en-US" altLang="ja-JP" sz="600" dirty="0">
                  <a:latin typeface="Arial" panose="020B0604020202020204" pitchFamily="34" charset="0"/>
                  <a:cs typeface="Arial" panose="020B0604020202020204" pitchFamily="34" charset="0"/>
                </a:rPr>
                <a:t> cell</a:t>
              </a:r>
              <a:endParaRPr kumimoji="1" lang="ja-JP" altLang="en-US" sz="600">
                <a:latin typeface="Arial" panose="020B0604020202020204" pitchFamily="34" charset="0"/>
                <a:cs typeface="Arial" panose="020B0604020202020204" pitchFamily="34" charset="0"/>
              </a:endParaRPr>
            </a:p>
          </p:txBody>
        </p:sp>
        <p:pic>
          <p:nvPicPr>
            <p:cNvPr id="27" name="図 26">
              <a:extLst>
                <a:ext uri="{FF2B5EF4-FFF2-40B4-BE49-F238E27FC236}">
                  <a16:creationId xmlns:a16="http://schemas.microsoft.com/office/drawing/2014/main" id="{FABB769E-2024-6BB1-1855-4C7EBBDCBE4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b="22971"/>
            <a:stretch/>
          </p:blipFill>
          <p:spPr>
            <a:xfrm>
              <a:off x="3666591" y="908388"/>
              <a:ext cx="1020645" cy="1248658"/>
            </a:xfrm>
            <a:prstGeom prst="rect">
              <a:avLst/>
            </a:prstGeom>
          </p:spPr>
        </p:pic>
        <p:sp>
          <p:nvSpPr>
            <p:cNvPr id="30" name="テキスト ボックス 29">
              <a:extLst>
                <a:ext uri="{FF2B5EF4-FFF2-40B4-BE49-F238E27FC236}">
                  <a16:creationId xmlns:a16="http://schemas.microsoft.com/office/drawing/2014/main" id="{08F8F926-3A52-4B7B-8D4D-395E96D430D6}"/>
                </a:ext>
              </a:extLst>
            </p:cNvPr>
            <p:cNvSpPr txBox="1"/>
            <p:nvPr/>
          </p:nvSpPr>
          <p:spPr>
            <a:xfrm>
              <a:off x="3788038" y="491281"/>
              <a:ext cx="1174679" cy="356999"/>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CD45</a:t>
              </a:r>
              <a:r>
                <a:rPr kumimoji="1" lang="en-US" altLang="ja-JP" sz="600" baseline="30000" dirty="0">
                  <a:latin typeface="Arial" panose="020B0604020202020204" pitchFamily="34" charset="0"/>
                  <a:cs typeface="Arial" panose="020B0604020202020204" pitchFamily="34" charset="0"/>
                </a:rPr>
                <a:t>+</a:t>
              </a:r>
              <a:r>
                <a:rPr kumimoji="1" lang="en-US" altLang="ja-JP" sz="600" dirty="0">
                  <a:latin typeface="Arial" panose="020B0604020202020204" pitchFamily="34" charset="0"/>
                  <a:cs typeface="Arial" panose="020B0604020202020204" pitchFamily="34" charset="0"/>
                </a:rPr>
                <a:t>Lineage</a:t>
              </a:r>
              <a:r>
                <a:rPr kumimoji="1" lang="en-US" altLang="ja-JP" sz="600" baseline="30000" dirty="0">
                  <a:latin typeface="Arial" panose="020B0604020202020204" pitchFamily="34" charset="0"/>
                  <a:cs typeface="Arial" panose="020B0604020202020204" pitchFamily="34" charset="0"/>
                </a:rPr>
                <a:t>-</a:t>
              </a:r>
            </a:p>
            <a:p>
              <a:pPr algn="ctr"/>
              <a:r>
                <a:rPr kumimoji="1" lang="en-US" altLang="ja-JP" sz="600" dirty="0">
                  <a:latin typeface="Arial" panose="020B0604020202020204" pitchFamily="34" charset="0"/>
                  <a:cs typeface="Arial" panose="020B0604020202020204" pitchFamily="34" charset="0"/>
                </a:rPr>
                <a:t>Sca1</a:t>
              </a:r>
              <a:r>
                <a:rPr kumimoji="1" lang="en-US" altLang="ja-JP" sz="600" baseline="30000" dirty="0">
                  <a:latin typeface="Arial" panose="020B0604020202020204" pitchFamily="34" charset="0"/>
                  <a:cs typeface="Arial" panose="020B0604020202020204" pitchFamily="34" charset="0"/>
                </a:rPr>
                <a:t>+</a:t>
              </a:r>
              <a:endParaRPr kumimoji="1" lang="ja-JP" altLang="en-US" sz="600" baseline="30000">
                <a:latin typeface="Arial" panose="020B0604020202020204" pitchFamily="34" charset="0"/>
                <a:cs typeface="Arial" panose="020B0604020202020204" pitchFamily="34" charset="0"/>
              </a:endParaRPr>
            </a:p>
          </p:txBody>
        </p:sp>
        <p:sp>
          <p:nvSpPr>
            <p:cNvPr id="32" name="テキスト ボックス 31">
              <a:extLst>
                <a:ext uri="{FF2B5EF4-FFF2-40B4-BE49-F238E27FC236}">
                  <a16:creationId xmlns:a16="http://schemas.microsoft.com/office/drawing/2014/main" id="{2622A409-A265-1703-031F-79ECF411F40A}"/>
                </a:ext>
              </a:extLst>
            </p:cNvPr>
            <p:cNvSpPr txBox="1"/>
            <p:nvPr/>
          </p:nvSpPr>
          <p:spPr>
            <a:xfrm rot="16200000">
              <a:off x="3057510" y="1401826"/>
              <a:ext cx="1149349" cy="238000"/>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 of Ki-67</a:t>
              </a:r>
              <a:r>
                <a:rPr kumimoji="1" lang="en-US" altLang="ja-JP" sz="600" baseline="30000" dirty="0">
                  <a:latin typeface="Arial" panose="020B0604020202020204" pitchFamily="34" charset="0"/>
                  <a:cs typeface="Arial" panose="020B0604020202020204" pitchFamily="34" charset="0"/>
                </a:rPr>
                <a:t>+</a:t>
              </a:r>
              <a:r>
                <a:rPr kumimoji="1" lang="en-US" altLang="ja-JP" sz="600" dirty="0">
                  <a:latin typeface="Arial" panose="020B0604020202020204" pitchFamily="34" charset="0"/>
                  <a:cs typeface="Arial" panose="020B0604020202020204" pitchFamily="34" charset="0"/>
                </a:rPr>
                <a:t> cell</a:t>
              </a:r>
              <a:endParaRPr kumimoji="1" lang="ja-JP" altLang="en-US" sz="600">
                <a:latin typeface="Arial" panose="020B0604020202020204" pitchFamily="34" charset="0"/>
                <a:cs typeface="Arial" panose="020B0604020202020204" pitchFamily="34" charset="0"/>
              </a:endParaRPr>
            </a:p>
          </p:txBody>
        </p:sp>
        <p:sp>
          <p:nvSpPr>
            <p:cNvPr id="33" name="テキスト ボックス 32">
              <a:extLst>
                <a:ext uri="{FF2B5EF4-FFF2-40B4-BE49-F238E27FC236}">
                  <a16:creationId xmlns:a16="http://schemas.microsoft.com/office/drawing/2014/main" id="{1BDF0258-A9D2-8E0B-2BD5-003D6570FD82}"/>
                </a:ext>
              </a:extLst>
            </p:cNvPr>
            <p:cNvSpPr txBox="1"/>
            <p:nvPr/>
          </p:nvSpPr>
          <p:spPr>
            <a:xfrm>
              <a:off x="423711" y="307672"/>
              <a:ext cx="380552" cy="35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D</a:t>
              </a:r>
              <a:endParaRPr kumimoji="1" lang="ja-JP" altLang="en-US" sz="1200">
                <a:latin typeface="Arial" panose="020B0604020202020204" pitchFamily="34" charset="0"/>
                <a:cs typeface="Arial" panose="020B0604020202020204" pitchFamily="34" charset="0"/>
              </a:endParaRPr>
            </a:p>
          </p:txBody>
        </p:sp>
        <p:sp>
          <p:nvSpPr>
            <p:cNvPr id="35" name="テキスト ボックス 34">
              <a:extLst>
                <a:ext uri="{FF2B5EF4-FFF2-40B4-BE49-F238E27FC236}">
                  <a16:creationId xmlns:a16="http://schemas.microsoft.com/office/drawing/2014/main" id="{18FF4BB6-4443-DB53-DCAB-30BEE450DB68}"/>
                </a:ext>
              </a:extLst>
            </p:cNvPr>
            <p:cNvSpPr txBox="1"/>
            <p:nvPr/>
          </p:nvSpPr>
          <p:spPr>
            <a:xfrm>
              <a:off x="2011393" y="307672"/>
              <a:ext cx="370221" cy="35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E</a:t>
              </a:r>
              <a:endParaRPr kumimoji="1" lang="ja-JP" altLang="en-US" sz="1200">
                <a:latin typeface="Arial" panose="020B0604020202020204" pitchFamily="34" charset="0"/>
                <a:cs typeface="Arial" panose="020B0604020202020204" pitchFamily="34" charset="0"/>
              </a:endParaRPr>
            </a:p>
          </p:txBody>
        </p:sp>
        <p:sp>
          <p:nvSpPr>
            <p:cNvPr id="36" name="テキスト ボックス 35">
              <a:extLst>
                <a:ext uri="{FF2B5EF4-FFF2-40B4-BE49-F238E27FC236}">
                  <a16:creationId xmlns:a16="http://schemas.microsoft.com/office/drawing/2014/main" id="{5F0AE296-3170-26BC-2793-E3E73FB9A9EA}"/>
                </a:ext>
              </a:extLst>
            </p:cNvPr>
            <p:cNvSpPr txBox="1"/>
            <p:nvPr/>
          </p:nvSpPr>
          <p:spPr>
            <a:xfrm>
              <a:off x="3593363" y="307672"/>
              <a:ext cx="359893" cy="35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F</a:t>
              </a:r>
              <a:endParaRPr kumimoji="1" lang="ja-JP" altLang="en-US" sz="1200">
                <a:latin typeface="Arial" panose="020B0604020202020204" pitchFamily="34" charset="0"/>
                <a:cs typeface="Arial" panose="020B0604020202020204" pitchFamily="34" charset="0"/>
              </a:endParaRPr>
            </a:p>
          </p:txBody>
        </p:sp>
        <p:grpSp>
          <p:nvGrpSpPr>
            <p:cNvPr id="40" name="グループ化 39">
              <a:extLst>
                <a:ext uri="{FF2B5EF4-FFF2-40B4-BE49-F238E27FC236}">
                  <a16:creationId xmlns:a16="http://schemas.microsoft.com/office/drawing/2014/main" id="{01DEEC41-0BA4-64FF-B70D-602DBCC506B4}"/>
                </a:ext>
              </a:extLst>
            </p:cNvPr>
            <p:cNvGrpSpPr/>
            <p:nvPr/>
          </p:nvGrpSpPr>
          <p:grpSpPr>
            <a:xfrm>
              <a:off x="962212" y="808195"/>
              <a:ext cx="349623" cy="185020"/>
              <a:chOff x="962212" y="808195"/>
              <a:chExt cx="349623" cy="185020"/>
            </a:xfrm>
          </p:grpSpPr>
          <p:cxnSp>
            <p:nvCxnSpPr>
              <p:cNvPr id="54" name="直線コネクタ 53">
                <a:extLst>
                  <a:ext uri="{FF2B5EF4-FFF2-40B4-BE49-F238E27FC236}">
                    <a16:creationId xmlns:a16="http://schemas.microsoft.com/office/drawing/2014/main" id="{EDBD3496-F664-BC79-6CFD-33C39B4134E4}"/>
                  </a:ext>
                </a:extLst>
              </p:cNvPr>
              <p:cNvCxnSpPr/>
              <p:nvPr/>
            </p:nvCxnSpPr>
            <p:spPr>
              <a:xfrm>
                <a:off x="962212" y="993215"/>
                <a:ext cx="34962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テキスト ボックス 54">
                <a:extLst>
                  <a:ext uri="{FF2B5EF4-FFF2-40B4-BE49-F238E27FC236}">
                    <a16:creationId xmlns:a16="http://schemas.microsoft.com/office/drawing/2014/main" id="{76A6EBA4-3F72-090F-43EA-79786B31753F}"/>
                  </a:ext>
                </a:extLst>
              </p:cNvPr>
              <p:cNvSpPr txBox="1"/>
              <p:nvPr/>
            </p:nvSpPr>
            <p:spPr>
              <a:xfrm>
                <a:off x="962212" y="808195"/>
                <a:ext cx="349623" cy="184666"/>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ns</a:t>
                </a:r>
                <a:endParaRPr kumimoji="1" lang="ja-JP" altLang="en-US" sz="600">
                  <a:latin typeface="Arial" panose="020B0604020202020204" pitchFamily="34" charset="0"/>
                  <a:cs typeface="Arial" panose="020B0604020202020204" pitchFamily="34" charset="0"/>
                </a:endParaRPr>
              </a:p>
            </p:txBody>
          </p:sp>
        </p:grpSp>
        <p:grpSp>
          <p:nvGrpSpPr>
            <p:cNvPr id="42" name="グループ化 41">
              <a:extLst>
                <a:ext uri="{FF2B5EF4-FFF2-40B4-BE49-F238E27FC236}">
                  <a16:creationId xmlns:a16="http://schemas.microsoft.com/office/drawing/2014/main" id="{21FA7EE7-FB77-86B3-29AB-A64B816D47DC}"/>
                </a:ext>
              </a:extLst>
            </p:cNvPr>
            <p:cNvGrpSpPr/>
            <p:nvPr/>
          </p:nvGrpSpPr>
          <p:grpSpPr>
            <a:xfrm>
              <a:off x="2547339" y="808195"/>
              <a:ext cx="349623" cy="185020"/>
              <a:chOff x="962212" y="808195"/>
              <a:chExt cx="349623" cy="185020"/>
            </a:xfrm>
          </p:grpSpPr>
          <p:cxnSp>
            <p:nvCxnSpPr>
              <p:cNvPr id="52" name="直線コネクタ 51">
                <a:extLst>
                  <a:ext uri="{FF2B5EF4-FFF2-40B4-BE49-F238E27FC236}">
                    <a16:creationId xmlns:a16="http://schemas.microsoft.com/office/drawing/2014/main" id="{3F7F8E85-0E8C-84B0-69F2-A5F5FBDE72A4}"/>
                  </a:ext>
                </a:extLst>
              </p:cNvPr>
              <p:cNvCxnSpPr/>
              <p:nvPr/>
            </p:nvCxnSpPr>
            <p:spPr>
              <a:xfrm>
                <a:off x="962212" y="993215"/>
                <a:ext cx="34962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テキスト ボックス 52">
                <a:extLst>
                  <a:ext uri="{FF2B5EF4-FFF2-40B4-BE49-F238E27FC236}">
                    <a16:creationId xmlns:a16="http://schemas.microsoft.com/office/drawing/2014/main" id="{92AD15A7-6FBF-1488-7AC2-AFD43097B572}"/>
                  </a:ext>
                </a:extLst>
              </p:cNvPr>
              <p:cNvSpPr txBox="1"/>
              <p:nvPr/>
            </p:nvSpPr>
            <p:spPr>
              <a:xfrm>
                <a:off x="962212" y="808195"/>
                <a:ext cx="349623" cy="184666"/>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ns</a:t>
                </a:r>
                <a:endParaRPr kumimoji="1" lang="ja-JP" altLang="en-US" sz="600">
                  <a:latin typeface="Arial" panose="020B0604020202020204" pitchFamily="34" charset="0"/>
                  <a:cs typeface="Arial" panose="020B0604020202020204" pitchFamily="34" charset="0"/>
                </a:endParaRPr>
              </a:p>
            </p:txBody>
          </p:sp>
        </p:grpSp>
        <p:grpSp>
          <p:nvGrpSpPr>
            <p:cNvPr id="43" name="グループ化 42">
              <a:extLst>
                <a:ext uri="{FF2B5EF4-FFF2-40B4-BE49-F238E27FC236}">
                  <a16:creationId xmlns:a16="http://schemas.microsoft.com/office/drawing/2014/main" id="{35C98EA4-4F19-9210-84B1-A5EED1E1C860}"/>
                </a:ext>
              </a:extLst>
            </p:cNvPr>
            <p:cNvGrpSpPr/>
            <p:nvPr/>
          </p:nvGrpSpPr>
          <p:grpSpPr>
            <a:xfrm>
              <a:off x="4134451" y="779598"/>
              <a:ext cx="349623" cy="185020"/>
              <a:chOff x="962212" y="808195"/>
              <a:chExt cx="349623" cy="185020"/>
            </a:xfrm>
          </p:grpSpPr>
          <p:cxnSp>
            <p:nvCxnSpPr>
              <p:cNvPr id="50" name="直線コネクタ 49">
                <a:extLst>
                  <a:ext uri="{FF2B5EF4-FFF2-40B4-BE49-F238E27FC236}">
                    <a16:creationId xmlns:a16="http://schemas.microsoft.com/office/drawing/2014/main" id="{C1DD7987-86E0-3A9C-C07D-B796E9016F6F}"/>
                  </a:ext>
                </a:extLst>
              </p:cNvPr>
              <p:cNvCxnSpPr/>
              <p:nvPr/>
            </p:nvCxnSpPr>
            <p:spPr>
              <a:xfrm>
                <a:off x="962212" y="993215"/>
                <a:ext cx="34962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テキスト ボックス 50">
                <a:extLst>
                  <a:ext uri="{FF2B5EF4-FFF2-40B4-BE49-F238E27FC236}">
                    <a16:creationId xmlns:a16="http://schemas.microsoft.com/office/drawing/2014/main" id="{E25F0981-1CDA-B982-0527-8DF8E20375B8}"/>
                  </a:ext>
                </a:extLst>
              </p:cNvPr>
              <p:cNvSpPr txBox="1"/>
              <p:nvPr/>
            </p:nvSpPr>
            <p:spPr>
              <a:xfrm>
                <a:off x="962212" y="808195"/>
                <a:ext cx="349623" cy="184666"/>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ns</a:t>
                </a:r>
                <a:endParaRPr kumimoji="1" lang="ja-JP" altLang="en-US" sz="600">
                  <a:latin typeface="Arial" panose="020B0604020202020204" pitchFamily="34" charset="0"/>
                  <a:cs typeface="Arial" panose="020B0604020202020204" pitchFamily="34" charset="0"/>
                </a:endParaRPr>
              </a:p>
            </p:txBody>
          </p:sp>
        </p:grpSp>
        <p:sp>
          <p:nvSpPr>
            <p:cNvPr id="44" name="テキスト ボックス 43">
              <a:extLst>
                <a:ext uri="{FF2B5EF4-FFF2-40B4-BE49-F238E27FC236}">
                  <a16:creationId xmlns:a16="http://schemas.microsoft.com/office/drawing/2014/main" id="{3AABD593-AD05-0F48-DD4E-A95E584B5B62}"/>
                </a:ext>
              </a:extLst>
            </p:cNvPr>
            <p:cNvSpPr txBox="1"/>
            <p:nvPr/>
          </p:nvSpPr>
          <p:spPr>
            <a:xfrm rot="19253364">
              <a:off x="60413" y="2361431"/>
              <a:ext cx="1147893" cy="238000"/>
            </a:xfrm>
            <a:prstGeom prst="rect">
              <a:avLst/>
            </a:prstGeom>
            <a:noFill/>
          </p:spPr>
          <p:txBody>
            <a:bodyPr wrap="square" rtlCol="0">
              <a:spAutoFit/>
            </a:bodyPr>
            <a:lstStyle/>
            <a:p>
              <a:pPr algn="r"/>
              <a:r>
                <a:rPr kumimoji="1" lang="en-US" altLang="ja-JP" sz="600" dirty="0">
                  <a:latin typeface="Arial" panose="020B0604020202020204" pitchFamily="34" charset="0"/>
                  <a:cs typeface="Arial" panose="020B0604020202020204" pitchFamily="34" charset="0"/>
                </a:rPr>
                <a:t>aHoxB4</a:t>
              </a:r>
              <a:r>
                <a:rPr kumimoji="1" lang="en-US" altLang="ja-JP" sz="600" baseline="30000" dirty="0">
                  <a:latin typeface="Arial" panose="020B0604020202020204" pitchFamily="34" charset="0"/>
                  <a:cs typeface="Arial" panose="020B0604020202020204" pitchFamily="34" charset="0"/>
                </a:rPr>
                <a:t>off</a:t>
              </a:r>
              <a:r>
                <a:rPr kumimoji="1" lang="en-US" altLang="ja-JP" sz="600" i="1" dirty="0">
                  <a:latin typeface="Arial" panose="020B0604020202020204" pitchFamily="34" charset="0"/>
                  <a:cs typeface="Arial" panose="020B0604020202020204" pitchFamily="34" charset="0"/>
                </a:rPr>
                <a:t>Lhx2</a:t>
              </a:r>
              <a:r>
                <a:rPr kumimoji="1" lang="en-US" altLang="ja-JP" sz="600" baseline="30000" dirty="0">
                  <a:latin typeface="Arial" panose="020B0604020202020204" pitchFamily="34" charset="0"/>
                  <a:cs typeface="Arial" panose="020B0604020202020204" pitchFamily="34" charset="0"/>
                </a:rPr>
                <a:t>+</a:t>
              </a:r>
              <a:endParaRPr kumimoji="1" lang="ja-JP" altLang="en-US" sz="600" baseline="30000">
                <a:latin typeface="Arial" panose="020B0604020202020204" pitchFamily="34" charset="0"/>
                <a:cs typeface="Arial" panose="020B0604020202020204" pitchFamily="34" charset="0"/>
              </a:endParaRPr>
            </a:p>
          </p:txBody>
        </p:sp>
        <p:sp>
          <p:nvSpPr>
            <p:cNvPr id="45" name="テキスト ボックス 44">
              <a:extLst>
                <a:ext uri="{FF2B5EF4-FFF2-40B4-BE49-F238E27FC236}">
                  <a16:creationId xmlns:a16="http://schemas.microsoft.com/office/drawing/2014/main" id="{1FABA9F5-DB35-5A3C-6F51-DDC1B657C216}"/>
                </a:ext>
              </a:extLst>
            </p:cNvPr>
            <p:cNvSpPr txBox="1"/>
            <p:nvPr/>
          </p:nvSpPr>
          <p:spPr>
            <a:xfrm rot="19253364">
              <a:off x="411314" y="2361431"/>
              <a:ext cx="1147893" cy="238000"/>
            </a:xfrm>
            <a:prstGeom prst="rect">
              <a:avLst/>
            </a:prstGeom>
            <a:noFill/>
          </p:spPr>
          <p:txBody>
            <a:bodyPr wrap="square" rtlCol="0">
              <a:spAutoFit/>
            </a:bodyPr>
            <a:lstStyle/>
            <a:p>
              <a:pPr algn="r"/>
              <a:r>
                <a:rPr kumimoji="1" lang="en-US" altLang="ja-JP" sz="600" dirty="0">
                  <a:latin typeface="Arial" panose="020B0604020202020204" pitchFamily="34" charset="0"/>
                  <a:cs typeface="Arial" panose="020B0604020202020204" pitchFamily="34" charset="0"/>
                </a:rPr>
                <a:t>aHoxB4</a:t>
              </a:r>
              <a:r>
                <a:rPr kumimoji="1" lang="en-US" altLang="ja-JP" sz="600" baseline="30000" dirty="0">
                  <a:latin typeface="Arial" panose="020B0604020202020204" pitchFamily="34" charset="0"/>
                  <a:cs typeface="Arial" panose="020B0604020202020204" pitchFamily="34" charset="0"/>
                </a:rPr>
                <a:t>on</a:t>
              </a:r>
              <a:r>
                <a:rPr kumimoji="1" lang="en-US" altLang="ja-JP" sz="600" i="1" dirty="0">
                  <a:latin typeface="Arial" panose="020B0604020202020204" pitchFamily="34" charset="0"/>
                  <a:cs typeface="Arial" panose="020B0604020202020204" pitchFamily="34" charset="0"/>
                </a:rPr>
                <a:t>Lhx2</a:t>
              </a:r>
              <a:r>
                <a:rPr kumimoji="1" lang="en-US" altLang="ja-JP" sz="600" baseline="30000" dirty="0">
                  <a:latin typeface="Arial" panose="020B0604020202020204" pitchFamily="34" charset="0"/>
                  <a:cs typeface="Arial" panose="020B0604020202020204" pitchFamily="34" charset="0"/>
                </a:rPr>
                <a:t>+</a:t>
              </a:r>
              <a:endParaRPr kumimoji="1" lang="ja-JP" altLang="en-US" sz="600" baseline="30000">
                <a:latin typeface="Arial" panose="020B0604020202020204" pitchFamily="34" charset="0"/>
                <a:cs typeface="Arial" panose="020B0604020202020204" pitchFamily="34" charset="0"/>
              </a:endParaRPr>
            </a:p>
          </p:txBody>
        </p:sp>
        <p:sp>
          <p:nvSpPr>
            <p:cNvPr id="46" name="テキスト ボックス 45">
              <a:extLst>
                <a:ext uri="{FF2B5EF4-FFF2-40B4-BE49-F238E27FC236}">
                  <a16:creationId xmlns:a16="http://schemas.microsoft.com/office/drawing/2014/main" id="{E086669B-139C-4A8E-07AE-67BC1A8804E9}"/>
                </a:ext>
              </a:extLst>
            </p:cNvPr>
            <p:cNvSpPr txBox="1"/>
            <p:nvPr/>
          </p:nvSpPr>
          <p:spPr>
            <a:xfrm rot="19253364">
              <a:off x="1638359" y="2361431"/>
              <a:ext cx="1147893" cy="238000"/>
            </a:xfrm>
            <a:prstGeom prst="rect">
              <a:avLst/>
            </a:prstGeom>
            <a:noFill/>
          </p:spPr>
          <p:txBody>
            <a:bodyPr wrap="square" rtlCol="0">
              <a:spAutoFit/>
            </a:bodyPr>
            <a:lstStyle/>
            <a:p>
              <a:pPr algn="r"/>
              <a:r>
                <a:rPr kumimoji="1" lang="en-US" altLang="ja-JP" sz="600" dirty="0">
                  <a:latin typeface="Arial" panose="020B0604020202020204" pitchFamily="34" charset="0"/>
                  <a:cs typeface="Arial" panose="020B0604020202020204" pitchFamily="34" charset="0"/>
                </a:rPr>
                <a:t>aHoxB4</a:t>
              </a:r>
              <a:r>
                <a:rPr kumimoji="1" lang="en-US" altLang="ja-JP" sz="600" baseline="30000" dirty="0">
                  <a:latin typeface="Arial" panose="020B0604020202020204" pitchFamily="34" charset="0"/>
                  <a:cs typeface="Arial" panose="020B0604020202020204" pitchFamily="34" charset="0"/>
                </a:rPr>
                <a:t>off</a:t>
              </a:r>
              <a:r>
                <a:rPr kumimoji="1" lang="en-US" altLang="ja-JP" sz="600" i="1" dirty="0">
                  <a:latin typeface="Arial" panose="020B0604020202020204" pitchFamily="34" charset="0"/>
                  <a:cs typeface="Arial" panose="020B0604020202020204" pitchFamily="34" charset="0"/>
                </a:rPr>
                <a:t>Lhx2</a:t>
              </a:r>
              <a:r>
                <a:rPr kumimoji="1" lang="en-US" altLang="ja-JP" sz="600" baseline="30000" dirty="0">
                  <a:latin typeface="Arial" panose="020B0604020202020204" pitchFamily="34" charset="0"/>
                  <a:cs typeface="Arial" panose="020B0604020202020204" pitchFamily="34" charset="0"/>
                </a:rPr>
                <a:t>+</a:t>
              </a:r>
              <a:endParaRPr kumimoji="1" lang="ja-JP" altLang="en-US" sz="600" baseline="30000">
                <a:latin typeface="Arial" panose="020B0604020202020204" pitchFamily="34" charset="0"/>
                <a:cs typeface="Arial" panose="020B0604020202020204" pitchFamily="34" charset="0"/>
              </a:endParaRPr>
            </a:p>
          </p:txBody>
        </p:sp>
        <p:sp>
          <p:nvSpPr>
            <p:cNvPr id="47" name="テキスト ボックス 46">
              <a:extLst>
                <a:ext uri="{FF2B5EF4-FFF2-40B4-BE49-F238E27FC236}">
                  <a16:creationId xmlns:a16="http://schemas.microsoft.com/office/drawing/2014/main" id="{6643594F-7F36-1955-D961-03FCBAEF66CD}"/>
                </a:ext>
              </a:extLst>
            </p:cNvPr>
            <p:cNvSpPr txBox="1"/>
            <p:nvPr/>
          </p:nvSpPr>
          <p:spPr>
            <a:xfrm rot="19253364">
              <a:off x="1989259" y="2361431"/>
              <a:ext cx="1147893" cy="238000"/>
            </a:xfrm>
            <a:prstGeom prst="rect">
              <a:avLst/>
            </a:prstGeom>
            <a:noFill/>
          </p:spPr>
          <p:txBody>
            <a:bodyPr wrap="square" rtlCol="0">
              <a:spAutoFit/>
            </a:bodyPr>
            <a:lstStyle/>
            <a:p>
              <a:pPr algn="r"/>
              <a:r>
                <a:rPr kumimoji="1" lang="en-US" altLang="ja-JP" sz="600" dirty="0">
                  <a:latin typeface="Arial" panose="020B0604020202020204" pitchFamily="34" charset="0"/>
                  <a:cs typeface="Arial" panose="020B0604020202020204" pitchFamily="34" charset="0"/>
                </a:rPr>
                <a:t>aHoxB4</a:t>
              </a:r>
              <a:r>
                <a:rPr kumimoji="1" lang="en-US" altLang="ja-JP" sz="600" baseline="30000" dirty="0">
                  <a:latin typeface="Arial" panose="020B0604020202020204" pitchFamily="34" charset="0"/>
                  <a:cs typeface="Arial" panose="020B0604020202020204" pitchFamily="34" charset="0"/>
                </a:rPr>
                <a:t>on</a:t>
              </a:r>
              <a:r>
                <a:rPr kumimoji="1" lang="en-US" altLang="ja-JP" sz="600" i="1" dirty="0">
                  <a:latin typeface="Arial" panose="020B0604020202020204" pitchFamily="34" charset="0"/>
                  <a:cs typeface="Arial" panose="020B0604020202020204" pitchFamily="34" charset="0"/>
                </a:rPr>
                <a:t>Lhx2</a:t>
              </a:r>
              <a:r>
                <a:rPr kumimoji="1" lang="en-US" altLang="ja-JP" sz="600" baseline="30000" dirty="0">
                  <a:latin typeface="Arial" panose="020B0604020202020204" pitchFamily="34" charset="0"/>
                  <a:cs typeface="Arial" panose="020B0604020202020204" pitchFamily="34" charset="0"/>
                </a:rPr>
                <a:t>+</a:t>
              </a:r>
              <a:endParaRPr kumimoji="1" lang="ja-JP" altLang="en-US" sz="600" baseline="30000">
                <a:latin typeface="Arial" panose="020B0604020202020204" pitchFamily="34" charset="0"/>
                <a:cs typeface="Arial" panose="020B0604020202020204" pitchFamily="34" charset="0"/>
              </a:endParaRPr>
            </a:p>
          </p:txBody>
        </p:sp>
        <p:sp>
          <p:nvSpPr>
            <p:cNvPr id="48" name="テキスト ボックス 47">
              <a:extLst>
                <a:ext uri="{FF2B5EF4-FFF2-40B4-BE49-F238E27FC236}">
                  <a16:creationId xmlns:a16="http://schemas.microsoft.com/office/drawing/2014/main" id="{5F45A0A3-B9F7-F78F-FD4C-E60006AA91A8}"/>
                </a:ext>
              </a:extLst>
            </p:cNvPr>
            <p:cNvSpPr txBox="1"/>
            <p:nvPr/>
          </p:nvSpPr>
          <p:spPr>
            <a:xfrm rot="19253364">
              <a:off x="3194813" y="2361431"/>
              <a:ext cx="1147893" cy="238000"/>
            </a:xfrm>
            <a:prstGeom prst="rect">
              <a:avLst/>
            </a:prstGeom>
            <a:noFill/>
          </p:spPr>
          <p:txBody>
            <a:bodyPr wrap="square" rtlCol="0">
              <a:spAutoFit/>
            </a:bodyPr>
            <a:lstStyle/>
            <a:p>
              <a:pPr algn="r"/>
              <a:r>
                <a:rPr kumimoji="1" lang="en-US" altLang="ja-JP" sz="600" dirty="0">
                  <a:latin typeface="Arial" panose="020B0604020202020204" pitchFamily="34" charset="0"/>
                  <a:cs typeface="Arial" panose="020B0604020202020204" pitchFamily="34" charset="0"/>
                </a:rPr>
                <a:t>aHoxB4</a:t>
              </a:r>
              <a:r>
                <a:rPr kumimoji="1" lang="en-US" altLang="ja-JP" sz="600" baseline="30000" dirty="0">
                  <a:latin typeface="Arial" panose="020B0604020202020204" pitchFamily="34" charset="0"/>
                  <a:cs typeface="Arial" panose="020B0604020202020204" pitchFamily="34" charset="0"/>
                </a:rPr>
                <a:t>off</a:t>
              </a:r>
              <a:r>
                <a:rPr kumimoji="1" lang="en-US" altLang="ja-JP" sz="600" i="1" dirty="0">
                  <a:latin typeface="Arial" panose="020B0604020202020204" pitchFamily="34" charset="0"/>
                  <a:cs typeface="Arial" panose="020B0604020202020204" pitchFamily="34" charset="0"/>
                </a:rPr>
                <a:t>Lhx2</a:t>
              </a:r>
              <a:r>
                <a:rPr kumimoji="1" lang="en-US" altLang="ja-JP" sz="600" baseline="30000" dirty="0">
                  <a:latin typeface="Arial" panose="020B0604020202020204" pitchFamily="34" charset="0"/>
                  <a:cs typeface="Arial" panose="020B0604020202020204" pitchFamily="34" charset="0"/>
                </a:rPr>
                <a:t>+</a:t>
              </a:r>
              <a:endParaRPr kumimoji="1" lang="ja-JP" altLang="en-US" sz="600" baseline="30000">
                <a:latin typeface="Arial" panose="020B0604020202020204" pitchFamily="34" charset="0"/>
                <a:cs typeface="Arial" panose="020B0604020202020204" pitchFamily="34" charset="0"/>
              </a:endParaRPr>
            </a:p>
          </p:txBody>
        </p:sp>
        <p:sp>
          <p:nvSpPr>
            <p:cNvPr id="49" name="テキスト ボックス 48">
              <a:extLst>
                <a:ext uri="{FF2B5EF4-FFF2-40B4-BE49-F238E27FC236}">
                  <a16:creationId xmlns:a16="http://schemas.microsoft.com/office/drawing/2014/main" id="{20E028C8-B004-D8DD-DB57-C04FEBE4534E}"/>
                </a:ext>
              </a:extLst>
            </p:cNvPr>
            <p:cNvSpPr txBox="1"/>
            <p:nvPr/>
          </p:nvSpPr>
          <p:spPr>
            <a:xfrm rot="19253364">
              <a:off x="3545714" y="2361431"/>
              <a:ext cx="1147893" cy="238000"/>
            </a:xfrm>
            <a:prstGeom prst="rect">
              <a:avLst/>
            </a:prstGeom>
            <a:noFill/>
          </p:spPr>
          <p:txBody>
            <a:bodyPr wrap="square" rtlCol="0">
              <a:spAutoFit/>
            </a:bodyPr>
            <a:lstStyle/>
            <a:p>
              <a:pPr algn="r"/>
              <a:r>
                <a:rPr kumimoji="1" lang="en-US" altLang="ja-JP" sz="600" dirty="0">
                  <a:latin typeface="Arial" panose="020B0604020202020204" pitchFamily="34" charset="0"/>
                  <a:cs typeface="Arial" panose="020B0604020202020204" pitchFamily="34" charset="0"/>
                </a:rPr>
                <a:t>aHoxB4</a:t>
              </a:r>
              <a:r>
                <a:rPr kumimoji="1" lang="en-US" altLang="ja-JP" sz="600" baseline="30000" dirty="0">
                  <a:latin typeface="Arial" panose="020B0604020202020204" pitchFamily="34" charset="0"/>
                  <a:cs typeface="Arial" panose="020B0604020202020204" pitchFamily="34" charset="0"/>
                </a:rPr>
                <a:t>on</a:t>
              </a:r>
              <a:r>
                <a:rPr kumimoji="1" lang="en-US" altLang="ja-JP" sz="600" i="1" dirty="0">
                  <a:latin typeface="Arial" panose="020B0604020202020204" pitchFamily="34" charset="0"/>
                  <a:cs typeface="Arial" panose="020B0604020202020204" pitchFamily="34" charset="0"/>
                </a:rPr>
                <a:t>Lhx2</a:t>
              </a:r>
              <a:r>
                <a:rPr kumimoji="1" lang="en-US" altLang="ja-JP" sz="600" baseline="30000" dirty="0">
                  <a:latin typeface="Arial" panose="020B0604020202020204" pitchFamily="34" charset="0"/>
                  <a:cs typeface="Arial" panose="020B0604020202020204" pitchFamily="34" charset="0"/>
                </a:rPr>
                <a:t>+</a:t>
              </a:r>
              <a:endParaRPr kumimoji="1" lang="ja-JP" altLang="en-US" sz="600" baseline="300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932038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504E9E2-769F-306C-B627-99C1AAEF9797}"/>
              </a:ext>
            </a:extLst>
          </p:cNvPr>
          <p:cNvSpPr txBox="1"/>
          <p:nvPr/>
        </p:nvSpPr>
        <p:spPr>
          <a:xfrm>
            <a:off x="179792" y="152626"/>
            <a:ext cx="1545616" cy="246221"/>
          </a:xfrm>
          <a:prstGeom prst="rect">
            <a:avLst/>
          </a:prstGeom>
          <a:noFill/>
        </p:spPr>
        <p:txBody>
          <a:bodyPr wrap="none" rtlCol="0">
            <a:spAutoFit/>
          </a:bodyPr>
          <a:lstStyle/>
          <a:p>
            <a:r>
              <a:rPr kumimoji="1" lang="en-US" altLang="ja-JP" sz="1000" dirty="0">
                <a:latin typeface="Arial" panose="020B0604020202020204" pitchFamily="34" charset="0"/>
                <a:ea typeface="MS Gothic" panose="020B0609070205080204" pitchFamily="49" charset="-128"/>
                <a:cs typeface="Arial" panose="020B0604020202020204" pitchFamily="34" charset="0"/>
              </a:rPr>
              <a:t>Supplementary Figure 5</a:t>
            </a:r>
            <a:endParaRPr kumimoji="1" lang="ja-JP" altLang="en-US" sz="1000">
              <a:latin typeface="MS Gothic" panose="020B0609070205080204" pitchFamily="49" charset="-128"/>
              <a:ea typeface="MS Gothic" panose="020B0609070205080204" pitchFamily="49" charset="-128"/>
            </a:endParaRPr>
          </a:p>
        </p:txBody>
      </p:sp>
      <p:sp>
        <p:nvSpPr>
          <p:cNvPr id="5" name="テキスト ボックス 4">
            <a:extLst>
              <a:ext uri="{FF2B5EF4-FFF2-40B4-BE49-F238E27FC236}">
                <a16:creationId xmlns:a16="http://schemas.microsoft.com/office/drawing/2014/main" id="{3FFD80F0-797C-FE5E-AEE0-FA3E2C1179D7}"/>
              </a:ext>
            </a:extLst>
          </p:cNvPr>
          <p:cNvSpPr txBox="1"/>
          <p:nvPr/>
        </p:nvSpPr>
        <p:spPr>
          <a:xfrm rot="16200000">
            <a:off x="-223333" y="6174474"/>
            <a:ext cx="833598" cy="191728"/>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 of GFP</a:t>
            </a:r>
            <a:r>
              <a:rPr kumimoji="1" lang="en-US" altLang="ja-JP" sz="600" baseline="30000" dirty="0">
                <a:latin typeface="Arial" panose="020B0604020202020204" pitchFamily="34" charset="0"/>
                <a:cs typeface="Arial" panose="020B0604020202020204" pitchFamily="34" charset="0"/>
              </a:rPr>
              <a:t>+</a:t>
            </a:r>
            <a:r>
              <a:rPr kumimoji="1" lang="en-US" altLang="ja-JP" sz="600" dirty="0">
                <a:latin typeface="Arial" panose="020B0604020202020204" pitchFamily="34" charset="0"/>
                <a:cs typeface="Arial" panose="020B0604020202020204" pitchFamily="34" charset="0"/>
              </a:rPr>
              <a:t> cells</a:t>
            </a:r>
            <a:endParaRPr kumimoji="1" lang="ja-JP" altLang="en-US" sz="600">
              <a:latin typeface="Arial" panose="020B0604020202020204" pitchFamily="34" charset="0"/>
              <a:cs typeface="Arial" panose="020B0604020202020204" pitchFamily="34" charset="0"/>
            </a:endParaRPr>
          </a:p>
        </p:txBody>
      </p:sp>
      <p:sp>
        <p:nvSpPr>
          <p:cNvPr id="6" name="テキスト ボックス 5">
            <a:extLst>
              <a:ext uri="{FF2B5EF4-FFF2-40B4-BE49-F238E27FC236}">
                <a16:creationId xmlns:a16="http://schemas.microsoft.com/office/drawing/2014/main" id="{18D0EF74-1604-3174-F356-B0AAB23663D3}"/>
              </a:ext>
            </a:extLst>
          </p:cNvPr>
          <p:cNvSpPr txBox="1"/>
          <p:nvPr/>
        </p:nvSpPr>
        <p:spPr>
          <a:xfrm>
            <a:off x="416139" y="6504534"/>
            <a:ext cx="351501" cy="191728"/>
          </a:xfrm>
          <a:prstGeom prst="rect">
            <a:avLst/>
          </a:prstGeom>
          <a:noFill/>
        </p:spPr>
        <p:txBody>
          <a:bodyPr wrap="none" rtlCol="0">
            <a:spAutoFit/>
          </a:bodyPr>
          <a:lstStyle/>
          <a:p>
            <a:pPr algn="ctr"/>
            <a:r>
              <a:rPr kumimoji="1" lang="en-US" altLang="ja-JP" sz="600" dirty="0">
                <a:latin typeface="Arial" panose="020B0604020202020204" pitchFamily="34" charset="0"/>
                <a:cs typeface="Arial" panose="020B0604020202020204" pitchFamily="34" charset="0"/>
              </a:rPr>
              <a:t>N.D.</a:t>
            </a:r>
            <a:endParaRPr kumimoji="1" lang="ja-JP" altLang="en-US" sz="600">
              <a:latin typeface="Arial" panose="020B0604020202020204" pitchFamily="34" charset="0"/>
              <a:cs typeface="Arial" panose="020B0604020202020204" pitchFamily="34" charset="0"/>
            </a:endParaRPr>
          </a:p>
        </p:txBody>
      </p:sp>
      <p:sp>
        <p:nvSpPr>
          <p:cNvPr id="7" name="テキスト ボックス 6">
            <a:extLst>
              <a:ext uri="{FF2B5EF4-FFF2-40B4-BE49-F238E27FC236}">
                <a16:creationId xmlns:a16="http://schemas.microsoft.com/office/drawing/2014/main" id="{E5D31028-8B28-BCA9-3739-E9A9517FAC1B}"/>
              </a:ext>
            </a:extLst>
          </p:cNvPr>
          <p:cNvSpPr txBox="1"/>
          <p:nvPr/>
        </p:nvSpPr>
        <p:spPr>
          <a:xfrm>
            <a:off x="679248" y="6504534"/>
            <a:ext cx="351501" cy="191728"/>
          </a:xfrm>
          <a:prstGeom prst="rect">
            <a:avLst/>
          </a:prstGeom>
          <a:noFill/>
        </p:spPr>
        <p:txBody>
          <a:bodyPr wrap="none" rtlCol="0">
            <a:spAutoFit/>
          </a:bodyPr>
          <a:lstStyle/>
          <a:p>
            <a:pPr algn="ctr"/>
            <a:r>
              <a:rPr kumimoji="1" lang="en-US" altLang="ja-JP" sz="600" dirty="0">
                <a:latin typeface="Arial" panose="020B0604020202020204" pitchFamily="34" charset="0"/>
                <a:cs typeface="Arial" panose="020B0604020202020204" pitchFamily="34" charset="0"/>
              </a:rPr>
              <a:t>N.D.</a:t>
            </a:r>
            <a:endParaRPr kumimoji="1" lang="ja-JP" altLang="en-US" sz="600">
              <a:latin typeface="Arial" panose="020B0604020202020204" pitchFamily="34" charset="0"/>
              <a:cs typeface="Arial" panose="020B0604020202020204" pitchFamily="34" charset="0"/>
            </a:endParaRPr>
          </a:p>
        </p:txBody>
      </p:sp>
      <p:sp>
        <p:nvSpPr>
          <p:cNvPr id="8" name="テキスト ボックス 7">
            <a:extLst>
              <a:ext uri="{FF2B5EF4-FFF2-40B4-BE49-F238E27FC236}">
                <a16:creationId xmlns:a16="http://schemas.microsoft.com/office/drawing/2014/main" id="{81ECE5B9-47FF-F992-D8DB-80C970F5613C}"/>
              </a:ext>
            </a:extLst>
          </p:cNvPr>
          <p:cNvSpPr txBox="1"/>
          <p:nvPr/>
        </p:nvSpPr>
        <p:spPr>
          <a:xfrm>
            <a:off x="1196826" y="6504534"/>
            <a:ext cx="351501" cy="191728"/>
          </a:xfrm>
          <a:prstGeom prst="rect">
            <a:avLst/>
          </a:prstGeom>
          <a:noFill/>
        </p:spPr>
        <p:txBody>
          <a:bodyPr wrap="none" rtlCol="0">
            <a:spAutoFit/>
          </a:bodyPr>
          <a:lstStyle/>
          <a:p>
            <a:pPr algn="ctr"/>
            <a:r>
              <a:rPr kumimoji="1" lang="en-US" altLang="ja-JP" sz="600" dirty="0">
                <a:latin typeface="Arial" panose="020B0604020202020204" pitchFamily="34" charset="0"/>
                <a:cs typeface="Arial" panose="020B0604020202020204" pitchFamily="34" charset="0"/>
              </a:rPr>
              <a:t>N.D.</a:t>
            </a:r>
            <a:endParaRPr kumimoji="1" lang="ja-JP" altLang="en-US" sz="600">
              <a:latin typeface="Arial" panose="020B0604020202020204" pitchFamily="34" charset="0"/>
              <a:cs typeface="Arial" panose="020B0604020202020204" pitchFamily="34" charset="0"/>
            </a:endParaRPr>
          </a:p>
        </p:txBody>
      </p:sp>
      <p:sp>
        <p:nvSpPr>
          <p:cNvPr id="9" name="テキスト ボックス 8">
            <a:extLst>
              <a:ext uri="{FF2B5EF4-FFF2-40B4-BE49-F238E27FC236}">
                <a16:creationId xmlns:a16="http://schemas.microsoft.com/office/drawing/2014/main" id="{A50574F5-F23F-1082-9E73-A51E098F69F8}"/>
              </a:ext>
            </a:extLst>
          </p:cNvPr>
          <p:cNvSpPr txBox="1"/>
          <p:nvPr/>
        </p:nvSpPr>
        <p:spPr>
          <a:xfrm>
            <a:off x="1459936" y="6504534"/>
            <a:ext cx="351501" cy="191728"/>
          </a:xfrm>
          <a:prstGeom prst="rect">
            <a:avLst/>
          </a:prstGeom>
          <a:noFill/>
        </p:spPr>
        <p:txBody>
          <a:bodyPr wrap="none" rtlCol="0">
            <a:spAutoFit/>
          </a:bodyPr>
          <a:lstStyle/>
          <a:p>
            <a:pPr algn="ctr"/>
            <a:r>
              <a:rPr kumimoji="1" lang="en-US" altLang="ja-JP" sz="600" dirty="0">
                <a:latin typeface="Arial" panose="020B0604020202020204" pitchFamily="34" charset="0"/>
                <a:cs typeface="Arial" panose="020B0604020202020204" pitchFamily="34" charset="0"/>
              </a:rPr>
              <a:t>N.D.</a:t>
            </a:r>
            <a:endParaRPr kumimoji="1" lang="ja-JP" altLang="en-US" sz="600">
              <a:latin typeface="Arial" panose="020B0604020202020204" pitchFamily="34" charset="0"/>
              <a:cs typeface="Arial" panose="020B0604020202020204" pitchFamily="34" charset="0"/>
            </a:endParaRPr>
          </a:p>
        </p:txBody>
      </p:sp>
      <p:sp>
        <p:nvSpPr>
          <p:cNvPr id="10" name="テキスト ボックス 9">
            <a:extLst>
              <a:ext uri="{FF2B5EF4-FFF2-40B4-BE49-F238E27FC236}">
                <a16:creationId xmlns:a16="http://schemas.microsoft.com/office/drawing/2014/main" id="{5245AB77-B0C7-8641-A102-7C7A3263AF7C}"/>
              </a:ext>
            </a:extLst>
          </p:cNvPr>
          <p:cNvSpPr txBox="1"/>
          <p:nvPr/>
        </p:nvSpPr>
        <p:spPr>
          <a:xfrm>
            <a:off x="1983617" y="6504534"/>
            <a:ext cx="351501" cy="191728"/>
          </a:xfrm>
          <a:prstGeom prst="rect">
            <a:avLst/>
          </a:prstGeom>
          <a:noFill/>
        </p:spPr>
        <p:txBody>
          <a:bodyPr wrap="none" rtlCol="0">
            <a:spAutoFit/>
          </a:bodyPr>
          <a:lstStyle/>
          <a:p>
            <a:pPr algn="ctr"/>
            <a:r>
              <a:rPr kumimoji="1" lang="en-US" altLang="ja-JP" sz="600" dirty="0">
                <a:latin typeface="Arial" panose="020B0604020202020204" pitchFamily="34" charset="0"/>
                <a:cs typeface="Arial" panose="020B0604020202020204" pitchFamily="34" charset="0"/>
              </a:rPr>
              <a:t>N.D.</a:t>
            </a:r>
            <a:endParaRPr kumimoji="1" lang="ja-JP" altLang="en-US" sz="600">
              <a:latin typeface="Arial" panose="020B0604020202020204" pitchFamily="34" charset="0"/>
              <a:cs typeface="Arial" panose="020B0604020202020204" pitchFamily="34" charset="0"/>
            </a:endParaRPr>
          </a:p>
        </p:txBody>
      </p:sp>
      <p:sp>
        <p:nvSpPr>
          <p:cNvPr id="11" name="テキスト ボックス 10">
            <a:extLst>
              <a:ext uri="{FF2B5EF4-FFF2-40B4-BE49-F238E27FC236}">
                <a16:creationId xmlns:a16="http://schemas.microsoft.com/office/drawing/2014/main" id="{0E3C4C4C-30F9-3177-F3E8-43443C512A9F}"/>
              </a:ext>
            </a:extLst>
          </p:cNvPr>
          <p:cNvSpPr txBox="1"/>
          <p:nvPr/>
        </p:nvSpPr>
        <p:spPr>
          <a:xfrm>
            <a:off x="2240602" y="6504534"/>
            <a:ext cx="351501" cy="191728"/>
          </a:xfrm>
          <a:prstGeom prst="rect">
            <a:avLst/>
          </a:prstGeom>
          <a:noFill/>
        </p:spPr>
        <p:txBody>
          <a:bodyPr wrap="none" rtlCol="0">
            <a:spAutoFit/>
          </a:bodyPr>
          <a:lstStyle/>
          <a:p>
            <a:pPr algn="ctr"/>
            <a:r>
              <a:rPr kumimoji="1" lang="en-US" altLang="ja-JP" sz="600" dirty="0">
                <a:latin typeface="Arial" panose="020B0604020202020204" pitchFamily="34" charset="0"/>
                <a:cs typeface="Arial" panose="020B0604020202020204" pitchFamily="34" charset="0"/>
              </a:rPr>
              <a:t>N.D.</a:t>
            </a:r>
            <a:endParaRPr kumimoji="1" lang="ja-JP" altLang="en-US" sz="600">
              <a:latin typeface="Arial" panose="020B0604020202020204" pitchFamily="34" charset="0"/>
              <a:cs typeface="Arial" panose="020B0604020202020204" pitchFamily="34" charset="0"/>
            </a:endParaRPr>
          </a:p>
        </p:txBody>
      </p:sp>
      <p:sp>
        <p:nvSpPr>
          <p:cNvPr id="12" name="テキスト ボックス 11">
            <a:extLst>
              <a:ext uri="{FF2B5EF4-FFF2-40B4-BE49-F238E27FC236}">
                <a16:creationId xmlns:a16="http://schemas.microsoft.com/office/drawing/2014/main" id="{B24B232E-A6C9-0F55-DE4C-D669BFCD6956}"/>
              </a:ext>
            </a:extLst>
          </p:cNvPr>
          <p:cNvSpPr txBox="1"/>
          <p:nvPr/>
        </p:nvSpPr>
        <p:spPr>
          <a:xfrm>
            <a:off x="2036934" y="6796206"/>
            <a:ext cx="829157" cy="20770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aHoxB4</a:t>
            </a:r>
            <a:r>
              <a:rPr kumimoji="1" lang="en-US" altLang="ja-JP" sz="700" baseline="30000" dirty="0">
                <a:latin typeface="Arial" panose="020B0604020202020204" pitchFamily="34" charset="0"/>
                <a:cs typeface="Arial" panose="020B0604020202020204" pitchFamily="34" charset="0"/>
              </a:rPr>
              <a:t>on</a:t>
            </a:r>
            <a:r>
              <a:rPr kumimoji="1" lang="en-US" altLang="ja-JP" sz="700" i="1" dirty="0">
                <a:latin typeface="Arial" panose="020B0604020202020204" pitchFamily="34" charset="0"/>
                <a:cs typeface="Arial" panose="020B0604020202020204" pitchFamily="34" charset="0"/>
              </a:rPr>
              <a:t>Lhx2</a:t>
            </a:r>
            <a:r>
              <a:rPr kumimoji="1" lang="en-US" altLang="ja-JP" sz="700" baseline="30000" dirty="0">
                <a:latin typeface="Arial" panose="020B0604020202020204" pitchFamily="34" charset="0"/>
                <a:cs typeface="Arial" panose="020B0604020202020204" pitchFamily="34" charset="0"/>
              </a:rPr>
              <a:t>+</a:t>
            </a:r>
            <a:endParaRPr kumimoji="1" lang="ja-JP" altLang="en-US" sz="700" baseline="30000">
              <a:latin typeface="Arial" panose="020B0604020202020204" pitchFamily="34" charset="0"/>
              <a:cs typeface="Arial" panose="020B0604020202020204" pitchFamily="34" charset="0"/>
            </a:endParaRPr>
          </a:p>
        </p:txBody>
      </p:sp>
      <p:sp>
        <p:nvSpPr>
          <p:cNvPr id="13" name="正方形/長方形 12">
            <a:extLst>
              <a:ext uri="{FF2B5EF4-FFF2-40B4-BE49-F238E27FC236}">
                <a16:creationId xmlns:a16="http://schemas.microsoft.com/office/drawing/2014/main" id="{F6DC7104-DCDA-A586-3498-5425A1BAF9FE}"/>
              </a:ext>
            </a:extLst>
          </p:cNvPr>
          <p:cNvSpPr/>
          <p:nvPr/>
        </p:nvSpPr>
        <p:spPr>
          <a:xfrm>
            <a:off x="1924804" y="6843993"/>
            <a:ext cx="112130" cy="112130"/>
          </a:xfrm>
          <a:prstGeom prst="rect">
            <a:avLst/>
          </a:prstGeom>
          <a:solidFill>
            <a:srgbClr val="7373D8"/>
          </a:solidFill>
          <a:ln w="9525">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F05B8EB6-4956-4310-E182-6674FD253BBD}"/>
              </a:ext>
            </a:extLst>
          </p:cNvPr>
          <p:cNvSpPr txBox="1"/>
          <p:nvPr/>
        </p:nvSpPr>
        <p:spPr>
          <a:xfrm>
            <a:off x="909086" y="6796206"/>
            <a:ext cx="827492" cy="20770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aHoxB4</a:t>
            </a:r>
            <a:r>
              <a:rPr kumimoji="1" lang="en-US" altLang="ja-JP" sz="700" baseline="30000" dirty="0">
                <a:latin typeface="Arial" panose="020B0604020202020204" pitchFamily="34" charset="0"/>
                <a:cs typeface="Arial" panose="020B0604020202020204" pitchFamily="34" charset="0"/>
              </a:rPr>
              <a:t>off</a:t>
            </a:r>
            <a:r>
              <a:rPr kumimoji="1" lang="en-US" altLang="ja-JP" sz="700" i="1" dirty="0">
                <a:latin typeface="Arial" panose="020B0604020202020204" pitchFamily="34" charset="0"/>
                <a:cs typeface="Arial" panose="020B0604020202020204" pitchFamily="34" charset="0"/>
              </a:rPr>
              <a:t>Lhx2</a:t>
            </a:r>
            <a:r>
              <a:rPr kumimoji="1" lang="en-US" altLang="ja-JP" sz="700" baseline="30000" dirty="0">
                <a:latin typeface="Arial" panose="020B0604020202020204" pitchFamily="34" charset="0"/>
                <a:cs typeface="Arial" panose="020B0604020202020204" pitchFamily="34" charset="0"/>
              </a:rPr>
              <a:t>+</a:t>
            </a:r>
            <a:endParaRPr kumimoji="1" lang="ja-JP" altLang="en-US" sz="700" baseline="30000">
              <a:latin typeface="Arial" panose="020B0604020202020204" pitchFamily="34" charset="0"/>
              <a:cs typeface="Arial" panose="020B0604020202020204" pitchFamily="34" charset="0"/>
            </a:endParaRPr>
          </a:p>
        </p:txBody>
      </p:sp>
      <p:sp>
        <p:nvSpPr>
          <p:cNvPr id="15" name="正方形/長方形 14">
            <a:extLst>
              <a:ext uri="{FF2B5EF4-FFF2-40B4-BE49-F238E27FC236}">
                <a16:creationId xmlns:a16="http://schemas.microsoft.com/office/drawing/2014/main" id="{B34D0D85-2D73-D3E6-A0D0-1CDCF80E87EA}"/>
              </a:ext>
            </a:extLst>
          </p:cNvPr>
          <p:cNvSpPr/>
          <p:nvPr/>
        </p:nvSpPr>
        <p:spPr>
          <a:xfrm>
            <a:off x="814221" y="6843993"/>
            <a:ext cx="112130" cy="112130"/>
          </a:xfrm>
          <a:prstGeom prst="rect">
            <a:avLst/>
          </a:prstGeom>
          <a:solidFill>
            <a:srgbClr val="5AB252"/>
          </a:solidFill>
          <a:ln w="9525">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E87CA15F-5AF3-5B74-AF4E-DAE8ED8C533D}"/>
              </a:ext>
            </a:extLst>
          </p:cNvPr>
          <p:cNvSpPr txBox="1"/>
          <p:nvPr/>
        </p:nvSpPr>
        <p:spPr>
          <a:xfrm rot="16200000">
            <a:off x="-243493" y="1746734"/>
            <a:ext cx="833598" cy="191728"/>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 of GFP</a:t>
            </a:r>
            <a:r>
              <a:rPr kumimoji="1" lang="en-US" altLang="ja-JP" sz="600" baseline="30000" dirty="0">
                <a:latin typeface="Arial" panose="020B0604020202020204" pitchFamily="34" charset="0"/>
                <a:cs typeface="Arial" panose="020B0604020202020204" pitchFamily="34" charset="0"/>
              </a:rPr>
              <a:t>+</a:t>
            </a:r>
            <a:r>
              <a:rPr kumimoji="1" lang="en-US" altLang="ja-JP" sz="600" dirty="0">
                <a:latin typeface="Arial" panose="020B0604020202020204" pitchFamily="34" charset="0"/>
                <a:cs typeface="Arial" panose="020B0604020202020204" pitchFamily="34" charset="0"/>
              </a:rPr>
              <a:t> cells</a:t>
            </a:r>
            <a:endParaRPr kumimoji="1" lang="ja-JP" altLang="en-US" sz="600">
              <a:latin typeface="Arial" panose="020B0604020202020204" pitchFamily="34" charset="0"/>
              <a:cs typeface="Arial" panose="020B0604020202020204" pitchFamily="34" charset="0"/>
            </a:endParaRPr>
          </a:p>
        </p:txBody>
      </p:sp>
      <p:sp>
        <p:nvSpPr>
          <p:cNvPr id="17" name="テキスト ボックス 16">
            <a:extLst>
              <a:ext uri="{FF2B5EF4-FFF2-40B4-BE49-F238E27FC236}">
                <a16:creationId xmlns:a16="http://schemas.microsoft.com/office/drawing/2014/main" id="{9F6FACAF-972D-F0A0-36B0-CCDD27569994}"/>
              </a:ext>
            </a:extLst>
          </p:cNvPr>
          <p:cNvSpPr txBox="1"/>
          <p:nvPr/>
        </p:nvSpPr>
        <p:spPr>
          <a:xfrm>
            <a:off x="2182526" y="2436594"/>
            <a:ext cx="829158" cy="20770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aHoxB4</a:t>
            </a:r>
            <a:r>
              <a:rPr kumimoji="1" lang="en-US" altLang="ja-JP" sz="700" baseline="30000" dirty="0">
                <a:latin typeface="Arial" panose="020B0604020202020204" pitchFamily="34" charset="0"/>
                <a:cs typeface="Arial" panose="020B0604020202020204" pitchFamily="34" charset="0"/>
              </a:rPr>
              <a:t>on</a:t>
            </a:r>
            <a:r>
              <a:rPr kumimoji="1" lang="en-US" altLang="ja-JP" sz="700" i="1" dirty="0">
                <a:latin typeface="Arial" panose="020B0604020202020204" pitchFamily="34" charset="0"/>
                <a:cs typeface="Arial" panose="020B0604020202020204" pitchFamily="34" charset="0"/>
              </a:rPr>
              <a:t>Lhx2</a:t>
            </a:r>
            <a:r>
              <a:rPr kumimoji="1" lang="en-US" altLang="ja-JP" sz="700" baseline="30000" dirty="0">
                <a:latin typeface="Arial" panose="020B0604020202020204" pitchFamily="34" charset="0"/>
                <a:cs typeface="Arial" panose="020B0604020202020204" pitchFamily="34" charset="0"/>
              </a:rPr>
              <a:t>+</a:t>
            </a:r>
            <a:endParaRPr kumimoji="1" lang="ja-JP" altLang="en-US" sz="700" baseline="30000">
              <a:latin typeface="Arial" panose="020B0604020202020204" pitchFamily="34" charset="0"/>
              <a:cs typeface="Arial" panose="020B0604020202020204" pitchFamily="34" charset="0"/>
            </a:endParaRPr>
          </a:p>
        </p:txBody>
      </p:sp>
      <p:sp>
        <p:nvSpPr>
          <p:cNvPr id="18" name="正方形/長方形 17">
            <a:extLst>
              <a:ext uri="{FF2B5EF4-FFF2-40B4-BE49-F238E27FC236}">
                <a16:creationId xmlns:a16="http://schemas.microsoft.com/office/drawing/2014/main" id="{0E61D8DA-C70B-2E10-8FA9-4FC3427FBA08}"/>
              </a:ext>
            </a:extLst>
          </p:cNvPr>
          <p:cNvSpPr/>
          <p:nvPr/>
        </p:nvSpPr>
        <p:spPr>
          <a:xfrm>
            <a:off x="2070396" y="2484381"/>
            <a:ext cx="112130" cy="112130"/>
          </a:xfrm>
          <a:prstGeom prst="rect">
            <a:avLst/>
          </a:prstGeom>
          <a:solidFill>
            <a:srgbClr val="7373D8"/>
          </a:solidFill>
          <a:ln w="9525">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999C117-BA91-13BA-35E5-9F9F66F45559}"/>
              </a:ext>
            </a:extLst>
          </p:cNvPr>
          <p:cNvSpPr txBox="1"/>
          <p:nvPr/>
        </p:nvSpPr>
        <p:spPr>
          <a:xfrm>
            <a:off x="1054678" y="2436594"/>
            <a:ext cx="827492" cy="20770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aHoxB4</a:t>
            </a:r>
            <a:r>
              <a:rPr kumimoji="1" lang="en-US" altLang="ja-JP" sz="700" baseline="30000" dirty="0">
                <a:latin typeface="Arial" panose="020B0604020202020204" pitchFamily="34" charset="0"/>
                <a:cs typeface="Arial" panose="020B0604020202020204" pitchFamily="34" charset="0"/>
              </a:rPr>
              <a:t>off</a:t>
            </a:r>
            <a:r>
              <a:rPr kumimoji="1" lang="en-US" altLang="ja-JP" sz="700" i="1" dirty="0">
                <a:latin typeface="Arial" panose="020B0604020202020204" pitchFamily="34" charset="0"/>
                <a:cs typeface="Arial" panose="020B0604020202020204" pitchFamily="34" charset="0"/>
              </a:rPr>
              <a:t>Lhx2</a:t>
            </a:r>
            <a:r>
              <a:rPr kumimoji="1" lang="en-US" altLang="ja-JP" sz="700" baseline="30000" dirty="0">
                <a:latin typeface="Arial" panose="020B0604020202020204" pitchFamily="34" charset="0"/>
                <a:cs typeface="Arial" panose="020B0604020202020204" pitchFamily="34" charset="0"/>
              </a:rPr>
              <a:t>+</a:t>
            </a:r>
            <a:endParaRPr kumimoji="1" lang="ja-JP" altLang="en-US" sz="700" baseline="30000">
              <a:latin typeface="Arial" panose="020B0604020202020204" pitchFamily="34" charset="0"/>
              <a:cs typeface="Arial" panose="020B0604020202020204" pitchFamily="34" charset="0"/>
            </a:endParaRPr>
          </a:p>
        </p:txBody>
      </p:sp>
      <p:sp>
        <p:nvSpPr>
          <p:cNvPr id="20" name="正方形/長方形 19">
            <a:extLst>
              <a:ext uri="{FF2B5EF4-FFF2-40B4-BE49-F238E27FC236}">
                <a16:creationId xmlns:a16="http://schemas.microsoft.com/office/drawing/2014/main" id="{F8DF8B75-9300-B5FF-FA35-B806BF0D59BB}"/>
              </a:ext>
            </a:extLst>
          </p:cNvPr>
          <p:cNvSpPr/>
          <p:nvPr/>
        </p:nvSpPr>
        <p:spPr>
          <a:xfrm>
            <a:off x="959813" y="2484381"/>
            <a:ext cx="112130" cy="112130"/>
          </a:xfrm>
          <a:prstGeom prst="rect">
            <a:avLst/>
          </a:prstGeom>
          <a:solidFill>
            <a:srgbClr val="5AB252"/>
          </a:solidFill>
          <a:ln w="9525">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A2935BF0-654F-4A19-8E92-834FFAA9162E}"/>
              </a:ext>
            </a:extLst>
          </p:cNvPr>
          <p:cNvSpPr txBox="1"/>
          <p:nvPr/>
        </p:nvSpPr>
        <p:spPr>
          <a:xfrm>
            <a:off x="450032" y="5487646"/>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CD4SP</a:t>
            </a:r>
            <a:endParaRPr kumimoji="1" lang="ja-JP" altLang="en-US" sz="700" baseline="30000">
              <a:latin typeface="Arial" panose="020B0604020202020204" pitchFamily="34" charset="0"/>
              <a:cs typeface="Arial" panose="020B0604020202020204" pitchFamily="34" charset="0"/>
            </a:endParaRPr>
          </a:p>
        </p:txBody>
      </p:sp>
      <p:sp>
        <p:nvSpPr>
          <p:cNvPr id="22" name="テキスト ボックス 21">
            <a:extLst>
              <a:ext uri="{FF2B5EF4-FFF2-40B4-BE49-F238E27FC236}">
                <a16:creationId xmlns:a16="http://schemas.microsoft.com/office/drawing/2014/main" id="{C667F559-0A38-8C44-48BF-1DA32E821C94}"/>
              </a:ext>
            </a:extLst>
          </p:cNvPr>
          <p:cNvSpPr txBox="1"/>
          <p:nvPr/>
        </p:nvSpPr>
        <p:spPr>
          <a:xfrm>
            <a:off x="1226889" y="5487646"/>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CD8SP</a:t>
            </a:r>
            <a:endParaRPr kumimoji="1" lang="ja-JP" altLang="en-US" sz="700" baseline="30000">
              <a:latin typeface="Arial" panose="020B0604020202020204" pitchFamily="34" charset="0"/>
              <a:cs typeface="Arial" panose="020B0604020202020204" pitchFamily="34" charset="0"/>
            </a:endParaRPr>
          </a:p>
        </p:txBody>
      </p:sp>
      <p:sp>
        <p:nvSpPr>
          <p:cNvPr id="23" name="テキスト ボックス 22">
            <a:extLst>
              <a:ext uri="{FF2B5EF4-FFF2-40B4-BE49-F238E27FC236}">
                <a16:creationId xmlns:a16="http://schemas.microsoft.com/office/drawing/2014/main" id="{385D4784-28DF-8145-261C-030C76704CB1}"/>
              </a:ext>
            </a:extLst>
          </p:cNvPr>
          <p:cNvSpPr txBox="1"/>
          <p:nvPr/>
        </p:nvSpPr>
        <p:spPr>
          <a:xfrm>
            <a:off x="2015093" y="5487646"/>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DN</a:t>
            </a:r>
            <a:endParaRPr kumimoji="1" lang="ja-JP" altLang="en-US" sz="700">
              <a:latin typeface="Arial" panose="020B0604020202020204" pitchFamily="34" charset="0"/>
              <a:cs typeface="Arial" panose="020B0604020202020204" pitchFamily="34" charset="0"/>
            </a:endParaRPr>
          </a:p>
        </p:txBody>
      </p:sp>
      <p:sp>
        <p:nvSpPr>
          <p:cNvPr id="24" name="テキスト ボックス 23">
            <a:extLst>
              <a:ext uri="{FF2B5EF4-FFF2-40B4-BE49-F238E27FC236}">
                <a16:creationId xmlns:a16="http://schemas.microsoft.com/office/drawing/2014/main" id="{8E0373AD-A2EB-AF62-326C-ED4EE17CE741}"/>
              </a:ext>
            </a:extLst>
          </p:cNvPr>
          <p:cNvSpPr txBox="1"/>
          <p:nvPr/>
        </p:nvSpPr>
        <p:spPr>
          <a:xfrm>
            <a:off x="2792233" y="5487646"/>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DP</a:t>
            </a:r>
            <a:endParaRPr kumimoji="1" lang="ja-JP" altLang="en-US" sz="700">
              <a:latin typeface="Arial" panose="020B0604020202020204" pitchFamily="34" charset="0"/>
              <a:cs typeface="Arial" panose="020B0604020202020204" pitchFamily="34" charset="0"/>
            </a:endParaRPr>
          </a:p>
        </p:txBody>
      </p:sp>
      <p:sp>
        <p:nvSpPr>
          <p:cNvPr id="25" name="テキスト ボックス 24">
            <a:extLst>
              <a:ext uri="{FF2B5EF4-FFF2-40B4-BE49-F238E27FC236}">
                <a16:creationId xmlns:a16="http://schemas.microsoft.com/office/drawing/2014/main" id="{39F16862-7FE5-2FC4-4D03-573976B5CE46}"/>
              </a:ext>
            </a:extLst>
          </p:cNvPr>
          <p:cNvSpPr txBox="1"/>
          <p:nvPr/>
        </p:nvSpPr>
        <p:spPr>
          <a:xfrm>
            <a:off x="1362566" y="5068223"/>
            <a:ext cx="1033730" cy="246221"/>
          </a:xfrm>
          <a:prstGeom prst="rect">
            <a:avLst/>
          </a:prstGeom>
          <a:noFill/>
        </p:spPr>
        <p:txBody>
          <a:bodyPr wrap="square" rtlCol="0">
            <a:spAutoFit/>
          </a:bodyPr>
          <a:lstStyle/>
          <a:p>
            <a:pPr algn="ctr"/>
            <a:r>
              <a:rPr kumimoji="1" lang="en-US" altLang="ja-JP" sz="1000" dirty="0">
                <a:latin typeface="Arial" panose="020B0604020202020204" pitchFamily="34" charset="0"/>
                <a:cs typeface="Arial" panose="020B0604020202020204" pitchFamily="34" charset="0"/>
              </a:rPr>
              <a:t>Thymus 1st</a:t>
            </a:r>
            <a:endParaRPr kumimoji="1" lang="ja-JP" altLang="en-US" sz="1000">
              <a:latin typeface="Arial" panose="020B0604020202020204" pitchFamily="34" charset="0"/>
              <a:cs typeface="Arial" panose="020B0604020202020204" pitchFamily="34" charset="0"/>
            </a:endParaRPr>
          </a:p>
        </p:txBody>
      </p:sp>
      <p:sp>
        <p:nvSpPr>
          <p:cNvPr id="26" name="正方形/長方形 25">
            <a:extLst>
              <a:ext uri="{FF2B5EF4-FFF2-40B4-BE49-F238E27FC236}">
                <a16:creationId xmlns:a16="http://schemas.microsoft.com/office/drawing/2014/main" id="{0FA17C49-2E77-ED44-2F9B-8BF40FD784DC}"/>
              </a:ext>
            </a:extLst>
          </p:cNvPr>
          <p:cNvSpPr/>
          <p:nvPr/>
        </p:nvSpPr>
        <p:spPr>
          <a:xfrm>
            <a:off x="1322752" y="5024257"/>
            <a:ext cx="1113356" cy="3341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DA1F21CF-1D1D-E0AF-5400-F2FAEA9BC7EC}"/>
              </a:ext>
            </a:extLst>
          </p:cNvPr>
          <p:cNvSpPr txBox="1"/>
          <p:nvPr/>
        </p:nvSpPr>
        <p:spPr>
          <a:xfrm>
            <a:off x="443220" y="1089142"/>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CD45</a:t>
            </a:r>
            <a:endParaRPr kumimoji="1" lang="ja-JP" altLang="en-US" sz="700" baseline="30000">
              <a:latin typeface="Arial" panose="020B0604020202020204" pitchFamily="34" charset="0"/>
              <a:cs typeface="Arial" panose="020B0604020202020204" pitchFamily="34" charset="0"/>
            </a:endParaRPr>
          </a:p>
        </p:txBody>
      </p:sp>
      <p:sp>
        <p:nvSpPr>
          <p:cNvPr id="28" name="テキスト ボックス 27">
            <a:extLst>
              <a:ext uri="{FF2B5EF4-FFF2-40B4-BE49-F238E27FC236}">
                <a16:creationId xmlns:a16="http://schemas.microsoft.com/office/drawing/2014/main" id="{0F462E59-ED05-38AF-C8A9-99E7592A4344}"/>
              </a:ext>
            </a:extLst>
          </p:cNvPr>
          <p:cNvSpPr txBox="1"/>
          <p:nvPr/>
        </p:nvSpPr>
        <p:spPr>
          <a:xfrm>
            <a:off x="1220077" y="1089142"/>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CD3</a:t>
            </a:r>
            <a:endParaRPr kumimoji="1" lang="ja-JP" altLang="en-US" sz="700" baseline="30000">
              <a:latin typeface="Arial" panose="020B0604020202020204" pitchFamily="34" charset="0"/>
              <a:cs typeface="Arial" panose="020B0604020202020204" pitchFamily="34" charset="0"/>
            </a:endParaRPr>
          </a:p>
        </p:txBody>
      </p:sp>
      <p:sp>
        <p:nvSpPr>
          <p:cNvPr id="29" name="テキスト ボックス 28">
            <a:extLst>
              <a:ext uri="{FF2B5EF4-FFF2-40B4-BE49-F238E27FC236}">
                <a16:creationId xmlns:a16="http://schemas.microsoft.com/office/drawing/2014/main" id="{D0655A9F-D042-9CCA-AE51-187D56949E80}"/>
              </a:ext>
            </a:extLst>
          </p:cNvPr>
          <p:cNvSpPr txBox="1"/>
          <p:nvPr/>
        </p:nvSpPr>
        <p:spPr>
          <a:xfrm>
            <a:off x="2008281" y="1089142"/>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CD19</a:t>
            </a:r>
            <a:endParaRPr kumimoji="1" lang="ja-JP" altLang="en-US" sz="700" baseline="30000">
              <a:latin typeface="Arial" panose="020B0604020202020204" pitchFamily="34" charset="0"/>
              <a:cs typeface="Arial" panose="020B0604020202020204" pitchFamily="34" charset="0"/>
            </a:endParaRPr>
          </a:p>
        </p:txBody>
      </p:sp>
      <p:sp>
        <p:nvSpPr>
          <p:cNvPr id="30" name="テキスト ボックス 29">
            <a:extLst>
              <a:ext uri="{FF2B5EF4-FFF2-40B4-BE49-F238E27FC236}">
                <a16:creationId xmlns:a16="http://schemas.microsoft.com/office/drawing/2014/main" id="{55AEA05F-14BF-17D8-4FB7-43EA35E5A9F0}"/>
              </a:ext>
            </a:extLst>
          </p:cNvPr>
          <p:cNvSpPr txBox="1"/>
          <p:nvPr/>
        </p:nvSpPr>
        <p:spPr>
          <a:xfrm>
            <a:off x="2785421" y="1089142"/>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CD11b</a:t>
            </a:r>
            <a:endParaRPr kumimoji="1" lang="ja-JP" altLang="en-US" sz="700" baseline="30000">
              <a:latin typeface="Arial" panose="020B0604020202020204" pitchFamily="34" charset="0"/>
              <a:cs typeface="Arial" panose="020B0604020202020204" pitchFamily="34" charset="0"/>
            </a:endParaRPr>
          </a:p>
        </p:txBody>
      </p:sp>
      <p:sp>
        <p:nvSpPr>
          <p:cNvPr id="31" name="テキスト ボックス 30">
            <a:extLst>
              <a:ext uri="{FF2B5EF4-FFF2-40B4-BE49-F238E27FC236}">
                <a16:creationId xmlns:a16="http://schemas.microsoft.com/office/drawing/2014/main" id="{8A99F427-AFA4-F916-BCD6-4733E4AD00A7}"/>
              </a:ext>
            </a:extLst>
          </p:cNvPr>
          <p:cNvSpPr txBox="1"/>
          <p:nvPr/>
        </p:nvSpPr>
        <p:spPr>
          <a:xfrm>
            <a:off x="1222437" y="631879"/>
            <a:ext cx="1300362" cy="246221"/>
          </a:xfrm>
          <a:prstGeom prst="rect">
            <a:avLst/>
          </a:prstGeom>
          <a:noFill/>
        </p:spPr>
        <p:txBody>
          <a:bodyPr wrap="square" rtlCol="0">
            <a:spAutoFit/>
          </a:bodyPr>
          <a:lstStyle/>
          <a:p>
            <a:pPr algn="ctr"/>
            <a:r>
              <a:rPr kumimoji="1" lang="en-US" altLang="ja-JP" sz="1000" dirty="0">
                <a:latin typeface="Arial" panose="020B0604020202020204" pitchFamily="34" charset="0"/>
                <a:cs typeface="Arial" panose="020B0604020202020204" pitchFamily="34" charset="0"/>
              </a:rPr>
              <a:t>Spleen 1st</a:t>
            </a:r>
            <a:endParaRPr kumimoji="1" lang="ja-JP" altLang="en-US" sz="1000">
              <a:latin typeface="Arial" panose="020B0604020202020204" pitchFamily="34" charset="0"/>
              <a:cs typeface="Arial" panose="020B0604020202020204" pitchFamily="34" charset="0"/>
            </a:endParaRPr>
          </a:p>
        </p:txBody>
      </p:sp>
      <p:sp>
        <p:nvSpPr>
          <p:cNvPr id="32" name="正方形/長方形 31">
            <a:extLst>
              <a:ext uri="{FF2B5EF4-FFF2-40B4-BE49-F238E27FC236}">
                <a16:creationId xmlns:a16="http://schemas.microsoft.com/office/drawing/2014/main" id="{CF0085DA-5B52-1FF2-BCE1-E64474ABE2FA}"/>
              </a:ext>
            </a:extLst>
          </p:cNvPr>
          <p:cNvSpPr/>
          <p:nvPr/>
        </p:nvSpPr>
        <p:spPr>
          <a:xfrm>
            <a:off x="1315939" y="587913"/>
            <a:ext cx="1113356" cy="3341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FE553831-478A-1F3C-5867-4A171C4BC61E}"/>
              </a:ext>
            </a:extLst>
          </p:cNvPr>
          <p:cNvSpPr txBox="1"/>
          <p:nvPr/>
        </p:nvSpPr>
        <p:spPr>
          <a:xfrm>
            <a:off x="5494031" y="2436594"/>
            <a:ext cx="829157" cy="20770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aHoxB4</a:t>
            </a:r>
            <a:r>
              <a:rPr kumimoji="1" lang="en-US" altLang="ja-JP" sz="700" baseline="30000" dirty="0">
                <a:latin typeface="Arial" panose="020B0604020202020204" pitchFamily="34" charset="0"/>
                <a:cs typeface="Arial" panose="020B0604020202020204" pitchFamily="34" charset="0"/>
              </a:rPr>
              <a:t>on</a:t>
            </a:r>
            <a:r>
              <a:rPr kumimoji="1" lang="en-US" altLang="ja-JP" sz="700" i="1" dirty="0">
                <a:latin typeface="Arial" panose="020B0604020202020204" pitchFamily="34" charset="0"/>
                <a:cs typeface="Arial" panose="020B0604020202020204" pitchFamily="34" charset="0"/>
              </a:rPr>
              <a:t>Lhx2</a:t>
            </a:r>
            <a:r>
              <a:rPr kumimoji="1" lang="en-US" altLang="ja-JP" sz="700" baseline="30000" dirty="0">
                <a:latin typeface="Arial" panose="020B0604020202020204" pitchFamily="34" charset="0"/>
                <a:cs typeface="Arial" panose="020B0604020202020204" pitchFamily="34" charset="0"/>
              </a:rPr>
              <a:t>+</a:t>
            </a:r>
            <a:endParaRPr kumimoji="1" lang="ja-JP" altLang="en-US" sz="700" baseline="30000">
              <a:latin typeface="Arial" panose="020B0604020202020204" pitchFamily="34" charset="0"/>
              <a:cs typeface="Arial" panose="020B0604020202020204" pitchFamily="34" charset="0"/>
            </a:endParaRPr>
          </a:p>
        </p:txBody>
      </p:sp>
      <p:sp>
        <p:nvSpPr>
          <p:cNvPr id="34" name="正方形/長方形 33">
            <a:extLst>
              <a:ext uri="{FF2B5EF4-FFF2-40B4-BE49-F238E27FC236}">
                <a16:creationId xmlns:a16="http://schemas.microsoft.com/office/drawing/2014/main" id="{BB9460C4-397D-82A1-3157-1E4B6662B8BF}"/>
              </a:ext>
            </a:extLst>
          </p:cNvPr>
          <p:cNvSpPr/>
          <p:nvPr/>
        </p:nvSpPr>
        <p:spPr>
          <a:xfrm>
            <a:off x="5381901" y="2484381"/>
            <a:ext cx="112130" cy="112130"/>
          </a:xfrm>
          <a:prstGeom prst="rect">
            <a:avLst/>
          </a:prstGeom>
          <a:solidFill>
            <a:srgbClr val="7373D8"/>
          </a:solidFill>
          <a:ln w="9525">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6705CC7D-F1F7-883E-C2C5-99CDC17EB604}"/>
              </a:ext>
            </a:extLst>
          </p:cNvPr>
          <p:cNvSpPr txBox="1"/>
          <p:nvPr/>
        </p:nvSpPr>
        <p:spPr>
          <a:xfrm>
            <a:off x="4366183" y="2436594"/>
            <a:ext cx="827492" cy="20770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aHoxB4</a:t>
            </a:r>
            <a:r>
              <a:rPr kumimoji="1" lang="en-US" altLang="ja-JP" sz="700" baseline="30000" dirty="0">
                <a:latin typeface="Arial" panose="020B0604020202020204" pitchFamily="34" charset="0"/>
                <a:cs typeface="Arial" panose="020B0604020202020204" pitchFamily="34" charset="0"/>
              </a:rPr>
              <a:t>off</a:t>
            </a:r>
            <a:r>
              <a:rPr kumimoji="1" lang="en-US" altLang="ja-JP" sz="700" i="1" dirty="0">
                <a:latin typeface="Arial" panose="020B0604020202020204" pitchFamily="34" charset="0"/>
                <a:cs typeface="Arial" panose="020B0604020202020204" pitchFamily="34" charset="0"/>
              </a:rPr>
              <a:t>Lhx2</a:t>
            </a:r>
            <a:r>
              <a:rPr kumimoji="1" lang="en-US" altLang="ja-JP" sz="700" baseline="30000" dirty="0">
                <a:latin typeface="Arial" panose="020B0604020202020204" pitchFamily="34" charset="0"/>
                <a:cs typeface="Arial" panose="020B0604020202020204" pitchFamily="34" charset="0"/>
              </a:rPr>
              <a:t>+</a:t>
            </a:r>
            <a:endParaRPr kumimoji="1" lang="ja-JP" altLang="en-US" sz="700" baseline="30000">
              <a:latin typeface="Arial" panose="020B0604020202020204" pitchFamily="34" charset="0"/>
              <a:cs typeface="Arial" panose="020B0604020202020204" pitchFamily="34" charset="0"/>
            </a:endParaRPr>
          </a:p>
        </p:txBody>
      </p:sp>
      <p:sp>
        <p:nvSpPr>
          <p:cNvPr id="36" name="正方形/長方形 35">
            <a:extLst>
              <a:ext uri="{FF2B5EF4-FFF2-40B4-BE49-F238E27FC236}">
                <a16:creationId xmlns:a16="http://schemas.microsoft.com/office/drawing/2014/main" id="{643A2EDA-3105-F975-5900-D4D2E7A9E2A3}"/>
              </a:ext>
            </a:extLst>
          </p:cNvPr>
          <p:cNvSpPr/>
          <p:nvPr/>
        </p:nvSpPr>
        <p:spPr>
          <a:xfrm>
            <a:off x="4271318" y="2484381"/>
            <a:ext cx="112130" cy="112130"/>
          </a:xfrm>
          <a:prstGeom prst="rect">
            <a:avLst/>
          </a:prstGeom>
          <a:solidFill>
            <a:srgbClr val="5AB252"/>
          </a:solidFill>
          <a:ln w="9525">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6A983880-B016-AF36-5C37-60B848AEFC22}"/>
              </a:ext>
            </a:extLst>
          </p:cNvPr>
          <p:cNvSpPr txBox="1"/>
          <p:nvPr/>
        </p:nvSpPr>
        <p:spPr>
          <a:xfrm>
            <a:off x="5495377" y="6796206"/>
            <a:ext cx="829157" cy="20770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aHoxB4</a:t>
            </a:r>
            <a:r>
              <a:rPr kumimoji="1" lang="en-US" altLang="ja-JP" sz="700" baseline="30000" dirty="0">
                <a:latin typeface="Arial" panose="020B0604020202020204" pitchFamily="34" charset="0"/>
                <a:cs typeface="Arial" panose="020B0604020202020204" pitchFamily="34" charset="0"/>
              </a:rPr>
              <a:t>on</a:t>
            </a:r>
            <a:r>
              <a:rPr kumimoji="1" lang="en-US" altLang="ja-JP" sz="700" i="1" dirty="0">
                <a:latin typeface="Arial" panose="020B0604020202020204" pitchFamily="34" charset="0"/>
                <a:cs typeface="Arial" panose="020B0604020202020204" pitchFamily="34" charset="0"/>
              </a:rPr>
              <a:t>Lhx2</a:t>
            </a:r>
            <a:r>
              <a:rPr kumimoji="1" lang="en-US" altLang="ja-JP" sz="700" baseline="30000" dirty="0">
                <a:latin typeface="Arial" panose="020B0604020202020204" pitchFamily="34" charset="0"/>
                <a:cs typeface="Arial" panose="020B0604020202020204" pitchFamily="34" charset="0"/>
              </a:rPr>
              <a:t>+</a:t>
            </a:r>
            <a:endParaRPr kumimoji="1" lang="ja-JP" altLang="en-US" sz="700" baseline="30000">
              <a:latin typeface="Arial" panose="020B0604020202020204" pitchFamily="34" charset="0"/>
              <a:cs typeface="Arial" panose="020B0604020202020204" pitchFamily="34" charset="0"/>
            </a:endParaRPr>
          </a:p>
        </p:txBody>
      </p:sp>
      <p:sp>
        <p:nvSpPr>
          <p:cNvPr id="38" name="正方形/長方形 37">
            <a:extLst>
              <a:ext uri="{FF2B5EF4-FFF2-40B4-BE49-F238E27FC236}">
                <a16:creationId xmlns:a16="http://schemas.microsoft.com/office/drawing/2014/main" id="{B5D28602-0F85-BB51-6557-2005D5773931}"/>
              </a:ext>
            </a:extLst>
          </p:cNvPr>
          <p:cNvSpPr/>
          <p:nvPr/>
        </p:nvSpPr>
        <p:spPr>
          <a:xfrm>
            <a:off x="5383247" y="6843993"/>
            <a:ext cx="112130" cy="112130"/>
          </a:xfrm>
          <a:prstGeom prst="rect">
            <a:avLst/>
          </a:prstGeom>
          <a:solidFill>
            <a:srgbClr val="7373D8"/>
          </a:solidFill>
          <a:ln w="9525">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0A994096-6FA1-4A65-B893-B48720CC6A8D}"/>
              </a:ext>
            </a:extLst>
          </p:cNvPr>
          <p:cNvSpPr txBox="1"/>
          <p:nvPr/>
        </p:nvSpPr>
        <p:spPr>
          <a:xfrm>
            <a:off x="4367529" y="6796206"/>
            <a:ext cx="827492" cy="20770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aHoxB4</a:t>
            </a:r>
            <a:r>
              <a:rPr kumimoji="1" lang="en-US" altLang="ja-JP" sz="700" baseline="30000" dirty="0">
                <a:latin typeface="Arial" panose="020B0604020202020204" pitchFamily="34" charset="0"/>
                <a:cs typeface="Arial" panose="020B0604020202020204" pitchFamily="34" charset="0"/>
              </a:rPr>
              <a:t>off</a:t>
            </a:r>
            <a:r>
              <a:rPr kumimoji="1" lang="en-US" altLang="ja-JP" sz="700" i="1" dirty="0">
                <a:latin typeface="Arial" panose="020B0604020202020204" pitchFamily="34" charset="0"/>
                <a:cs typeface="Arial" panose="020B0604020202020204" pitchFamily="34" charset="0"/>
              </a:rPr>
              <a:t>Lhx2</a:t>
            </a:r>
            <a:r>
              <a:rPr kumimoji="1" lang="en-US" altLang="ja-JP" sz="700" baseline="30000" dirty="0">
                <a:latin typeface="Arial" panose="020B0604020202020204" pitchFamily="34" charset="0"/>
                <a:cs typeface="Arial" panose="020B0604020202020204" pitchFamily="34" charset="0"/>
              </a:rPr>
              <a:t>+</a:t>
            </a:r>
            <a:endParaRPr kumimoji="1" lang="ja-JP" altLang="en-US" sz="700" baseline="30000">
              <a:latin typeface="Arial" panose="020B0604020202020204" pitchFamily="34" charset="0"/>
              <a:cs typeface="Arial" panose="020B0604020202020204" pitchFamily="34" charset="0"/>
            </a:endParaRPr>
          </a:p>
        </p:txBody>
      </p:sp>
      <p:sp>
        <p:nvSpPr>
          <p:cNvPr id="40" name="正方形/長方形 39">
            <a:extLst>
              <a:ext uri="{FF2B5EF4-FFF2-40B4-BE49-F238E27FC236}">
                <a16:creationId xmlns:a16="http://schemas.microsoft.com/office/drawing/2014/main" id="{F8B6DF08-6777-5888-A264-2C05C7E158A8}"/>
              </a:ext>
            </a:extLst>
          </p:cNvPr>
          <p:cNvSpPr/>
          <p:nvPr/>
        </p:nvSpPr>
        <p:spPr>
          <a:xfrm>
            <a:off x="4272664" y="6843993"/>
            <a:ext cx="112130" cy="112130"/>
          </a:xfrm>
          <a:prstGeom prst="rect">
            <a:avLst/>
          </a:prstGeom>
          <a:solidFill>
            <a:srgbClr val="5AB252"/>
          </a:solidFill>
          <a:ln w="9525">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46AB4BC1-00AF-BAE5-2574-410DFFF9AFD1}"/>
              </a:ext>
            </a:extLst>
          </p:cNvPr>
          <p:cNvSpPr txBox="1"/>
          <p:nvPr/>
        </p:nvSpPr>
        <p:spPr>
          <a:xfrm>
            <a:off x="3907129" y="1089142"/>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CD45</a:t>
            </a:r>
            <a:endParaRPr kumimoji="1" lang="ja-JP" altLang="en-US" sz="700" baseline="30000">
              <a:latin typeface="Arial" panose="020B0604020202020204" pitchFamily="34" charset="0"/>
              <a:cs typeface="Arial" panose="020B0604020202020204" pitchFamily="34" charset="0"/>
            </a:endParaRPr>
          </a:p>
        </p:txBody>
      </p:sp>
      <p:sp>
        <p:nvSpPr>
          <p:cNvPr id="42" name="テキスト ボックス 41">
            <a:extLst>
              <a:ext uri="{FF2B5EF4-FFF2-40B4-BE49-F238E27FC236}">
                <a16:creationId xmlns:a16="http://schemas.microsoft.com/office/drawing/2014/main" id="{E8D99762-0FE4-9131-F4FE-CA4512567EF2}"/>
              </a:ext>
            </a:extLst>
          </p:cNvPr>
          <p:cNvSpPr txBox="1"/>
          <p:nvPr/>
        </p:nvSpPr>
        <p:spPr>
          <a:xfrm>
            <a:off x="4683986" y="1089142"/>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CD3</a:t>
            </a:r>
            <a:endParaRPr kumimoji="1" lang="ja-JP" altLang="en-US" sz="700" baseline="30000">
              <a:latin typeface="Arial" panose="020B0604020202020204" pitchFamily="34" charset="0"/>
              <a:cs typeface="Arial" panose="020B0604020202020204" pitchFamily="34" charset="0"/>
            </a:endParaRPr>
          </a:p>
        </p:txBody>
      </p:sp>
      <p:sp>
        <p:nvSpPr>
          <p:cNvPr id="43" name="テキスト ボックス 42">
            <a:extLst>
              <a:ext uri="{FF2B5EF4-FFF2-40B4-BE49-F238E27FC236}">
                <a16:creationId xmlns:a16="http://schemas.microsoft.com/office/drawing/2014/main" id="{A71A0FA1-95B7-6913-C3DC-C3760313FCC8}"/>
              </a:ext>
            </a:extLst>
          </p:cNvPr>
          <p:cNvSpPr txBox="1"/>
          <p:nvPr/>
        </p:nvSpPr>
        <p:spPr>
          <a:xfrm>
            <a:off x="5472190" y="1089142"/>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CD19</a:t>
            </a:r>
            <a:endParaRPr kumimoji="1" lang="ja-JP" altLang="en-US" sz="700" baseline="30000">
              <a:latin typeface="Arial" panose="020B0604020202020204" pitchFamily="34" charset="0"/>
              <a:cs typeface="Arial" panose="020B0604020202020204" pitchFamily="34" charset="0"/>
            </a:endParaRPr>
          </a:p>
        </p:txBody>
      </p:sp>
      <p:sp>
        <p:nvSpPr>
          <p:cNvPr id="44" name="テキスト ボックス 43">
            <a:extLst>
              <a:ext uri="{FF2B5EF4-FFF2-40B4-BE49-F238E27FC236}">
                <a16:creationId xmlns:a16="http://schemas.microsoft.com/office/drawing/2014/main" id="{A69F45B4-4908-337B-03B7-547B1E558E31}"/>
              </a:ext>
            </a:extLst>
          </p:cNvPr>
          <p:cNvSpPr txBox="1"/>
          <p:nvPr/>
        </p:nvSpPr>
        <p:spPr>
          <a:xfrm>
            <a:off x="6249330" y="1089142"/>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CD11b</a:t>
            </a:r>
            <a:endParaRPr kumimoji="1" lang="ja-JP" altLang="en-US" sz="700" baseline="30000">
              <a:latin typeface="Arial" panose="020B0604020202020204" pitchFamily="34" charset="0"/>
              <a:cs typeface="Arial" panose="020B0604020202020204" pitchFamily="34" charset="0"/>
            </a:endParaRPr>
          </a:p>
        </p:txBody>
      </p:sp>
      <p:sp>
        <p:nvSpPr>
          <p:cNvPr id="45" name="テキスト ボックス 44">
            <a:extLst>
              <a:ext uri="{FF2B5EF4-FFF2-40B4-BE49-F238E27FC236}">
                <a16:creationId xmlns:a16="http://schemas.microsoft.com/office/drawing/2014/main" id="{777CD5A4-91E9-0F23-6839-CEB3DA1952E6}"/>
              </a:ext>
            </a:extLst>
          </p:cNvPr>
          <p:cNvSpPr txBox="1"/>
          <p:nvPr/>
        </p:nvSpPr>
        <p:spPr>
          <a:xfrm>
            <a:off x="3908475" y="5487646"/>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CD4SP</a:t>
            </a:r>
            <a:endParaRPr kumimoji="1" lang="ja-JP" altLang="en-US" sz="700" baseline="30000">
              <a:latin typeface="Arial" panose="020B0604020202020204" pitchFamily="34" charset="0"/>
              <a:cs typeface="Arial" panose="020B0604020202020204" pitchFamily="34" charset="0"/>
            </a:endParaRPr>
          </a:p>
        </p:txBody>
      </p:sp>
      <p:sp>
        <p:nvSpPr>
          <p:cNvPr id="46" name="テキスト ボックス 45">
            <a:extLst>
              <a:ext uri="{FF2B5EF4-FFF2-40B4-BE49-F238E27FC236}">
                <a16:creationId xmlns:a16="http://schemas.microsoft.com/office/drawing/2014/main" id="{7F19A2BA-2F88-B42E-94EC-4A46F1350755}"/>
              </a:ext>
            </a:extLst>
          </p:cNvPr>
          <p:cNvSpPr txBox="1"/>
          <p:nvPr/>
        </p:nvSpPr>
        <p:spPr>
          <a:xfrm>
            <a:off x="4685332" y="5487646"/>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CD8SP</a:t>
            </a:r>
            <a:endParaRPr kumimoji="1" lang="ja-JP" altLang="en-US" sz="700" baseline="30000">
              <a:latin typeface="Arial" panose="020B0604020202020204" pitchFamily="34" charset="0"/>
              <a:cs typeface="Arial" panose="020B0604020202020204" pitchFamily="34" charset="0"/>
            </a:endParaRPr>
          </a:p>
        </p:txBody>
      </p:sp>
      <p:sp>
        <p:nvSpPr>
          <p:cNvPr id="47" name="テキスト ボックス 46">
            <a:extLst>
              <a:ext uri="{FF2B5EF4-FFF2-40B4-BE49-F238E27FC236}">
                <a16:creationId xmlns:a16="http://schemas.microsoft.com/office/drawing/2014/main" id="{55DF53ED-BF43-DB80-64C9-7DF14FF55F87}"/>
              </a:ext>
            </a:extLst>
          </p:cNvPr>
          <p:cNvSpPr txBox="1"/>
          <p:nvPr/>
        </p:nvSpPr>
        <p:spPr>
          <a:xfrm>
            <a:off x="5473536" y="5487646"/>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DN</a:t>
            </a:r>
            <a:endParaRPr kumimoji="1" lang="ja-JP" altLang="en-US" sz="700">
              <a:latin typeface="Arial" panose="020B0604020202020204" pitchFamily="34" charset="0"/>
              <a:cs typeface="Arial" panose="020B0604020202020204" pitchFamily="34" charset="0"/>
            </a:endParaRPr>
          </a:p>
        </p:txBody>
      </p:sp>
      <p:sp>
        <p:nvSpPr>
          <p:cNvPr id="48" name="テキスト ボックス 47">
            <a:extLst>
              <a:ext uri="{FF2B5EF4-FFF2-40B4-BE49-F238E27FC236}">
                <a16:creationId xmlns:a16="http://schemas.microsoft.com/office/drawing/2014/main" id="{5DF7173D-F750-E584-1491-E917204BFC87}"/>
              </a:ext>
            </a:extLst>
          </p:cNvPr>
          <p:cNvSpPr txBox="1"/>
          <p:nvPr/>
        </p:nvSpPr>
        <p:spPr>
          <a:xfrm>
            <a:off x="6250676" y="5487646"/>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DP</a:t>
            </a:r>
            <a:endParaRPr kumimoji="1" lang="ja-JP" altLang="en-US" sz="700">
              <a:latin typeface="Arial" panose="020B0604020202020204" pitchFamily="34" charset="0"/>
              <a:cs typeface="Arial" panose="020B0604020202020204" pitchFamily="34" charset="0"/>
            </a:endParaRPr>
          </a:p>
        </p:txBody>
      </p:sp>
      <p:sp>
        <p:nvSpPr>
          <p:cNvPr id="49" name="テキスト ボックス 48">
            <a:extLst>
              <a:ext uri="{FF2B5EF4-FFF2-40B4-BE49-F238E27FC236}">
                <a16:creationId xmlns:a16="http://schemas.microsoft.com/office/drawing/2014/main" id="{8BFD99AE-A936-DF0C-767C-8AE39AC1C62F}"/>
              </a:ext>
            </a:extLst>
          </p:cNvPr>
          <p:cNvSpPr txBox="1"/>
          <p:nvPr/>
        </p:nvSpPr>
        <p:spPr>
          <a:xfrm>
            <a:off x="4598134" y="631879"/>
            <a:ext cx="1476786" cy="246221"/>
          </a:xfrm>
          <a:prstGeom prst="rect">
            <a:avLst/>
          </a:prstGeom>
          <a:noFill/>
        </p:spPr>
        <p:txBody>
          <a:bodyPr wrap="square" rtlCol="0">
            <a:spAutoFit/>
          </a:bodyPr>
          <a:lstStyle/>
          <a:p>
            <a:pPr algn="ctr"/>
            <a:r>
              <a:rPr kumimoji="1" lang="en-US" altLang="ja-JP" sz="1000" dirty="0">
                <a:latin typeface="Arial" panose="020B0604020202020204" pitchFamily="34" charset="0"/>
                <a:cs typeface="Arial" panose="020B0604020202020204" pitchFamily="34" charset="0"/>
              </a:rPr>
              <a:t>Bone marrow 1st</a:t>
            </a:r>
            <a:endParaRPr kumimoji="1" lang="ja-JP" altLang="en-US" sz="1000">
              <a:latin typeface="Arial" panose="020B0604020202020204" pitchFamily="34" charset="0"/>
              <a:cs typeface="Arial" panose="020B0604020202020204" pitchFamily="34" charset="0"/>
            </a:endParaRPr>
          </a:p>
        </p:txBody>
      </p:sp>
      <p:sp>
        <p:nvSpPr>
          <p:cNvPr id="50" name="正方形/長方形 49">
            <a:extLst>
              <a:ext uri="{FF2B5EF4-FFF2-40B4-BE49-F238E27FC236}">
                <a16:creationId xmlns:a16="http://schemas.microsoft.com/office/drawing/2014/main" id="{81E669A7-82FD-454A-AC4E-9C66057515E8}"/>
              </a:ext>
            </a:extLst>
          </p:cNvPr>
          <p:cNvSpPr/>
          <p:nvPr/>
        </p:nvSpPr>
        <p:spPr>
          <a:xfrm>
            <a:off x="4779849" y="587913"/>
            <a:ext cx="1113356" cy="3341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テキスト ボックス 50">
            <a:extLst>
              <a:ext uri="{FF2B5EF4-FFF2-40B4-BE49-F238E27FC236}">
                <a16:creationId xmlns:a16="http://schemas.microsoft.com/office/drawing/2014/main" id="{E21361D1-9F1A-AB1E-3FCA-D3C1F327C803}"/>
              </a:ext>
            </a:extLst>
          </p:cNvPr>
          <p:cNvSpPr txBox="1"/>
          <p:nvPr/>
        </p:nvSpPr>
        <p:spPr>
          <a:xfrm>
            <a:off x="4762196" y="5068223"/>
            <a:ext cx="1141110" cy="246221"/>
          </a:xfrm>
          <a:prstGeom prst="rect">
            <a:avLst/>
          </a:prstGeom>
          <a:noFill/>
        </p:spPr>
        <p:txBody>
          <a:bodyPr wrap="square" rtlCol="0">
            <a:spAutoFit/>
          </a:bodyPr>
          <a:lstStyle/>
          <a:p>
            <a:pPr algn="ctr"/>
            <a:r>
              <a:rPr kumimoji="1" lang="en-US" altLang="ja-JP" sz="1000" dirty="0">
                <a:latin typeface="Arial" panose="020B0604020202020204" pitchFamily="34" charset="0"/>
                <a:cs typeface="Arial" panose="020B0604020202020204" pitchFamily="34" charset="0"/>
              </a:rPr>
              <a:t>Thymus 2nd</a:t>
            </a:r>
            <a:endParaRPr kumimoji="1" lang="ja-JP" altLang="en-US" sz="1000">
              <a:latin typeface="Arial" panose="020B0604020202020204" pitchFamily="34" charset="0"/>
              <a:cs typeface="Arial" panose="020B0604020202020204" pitchFamily="34" charset="0"/>
            </a:endParaRPr>
          </a:p>
        </p:txBody>
      </p:sp>
      <p:sp>
        <p:nvSpPr>
          <p:cNvPr id="52" name="正方形/長方形 51">
            <a:extLst>
              <a:ext uri="{FF2B5EF4-FFF2-40B4-BE49-F238E27FC236}">
                <a16:creationId xmlns:a16="http://schemas.microsoft.com/office/drawing/2014/main" id="{41DDCBA7-28EA-C39B-56D3-CDC42BAE24FD}"/>
              </a:ext>
            </a:extLst>
          </p:cNvPr>
          <p:cNvSpPr/>
          <p:nvPr/>
        </p:nvSpPr>
        <p:spPr>
          <a:xfrm>
            <a:off x="4776072" y="5024257"/>
            <a:ext cx="1113356" cy="3341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039CE231-6612-5326-D87B-75CDF685D958}"/>
              </a:ext>
            </a:extLst>
          </p:cNvPr>
          <p:cNvSpPr txBox="1"/>
          <p:nvPr/>
        </p:nvSpPr>
        <p:spPr>
          <a:xfrm rot="16200000">
            <a:off x="-223333" y="3975028"/>
            <a:ext cx="833598" cy="191728"/>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 of GFP</a:t>
            </a:r>
            <a:r>
              <a:rPr kumimoji="1" lang="en-US" altLang="ja-JP" sz="600" baseline="30000" dirty="0">
                <a:latin typeface="Arial" panose="020B0604020202020204" pitchFamily="34" charset="0"/>
                <a:cs typeface="Arial" panose="020B0604020202020204" pitchFamily="34" charset="0"/>
              </a:rPr>
              <a:t>+</a:t>
            </a:r>
            <a:r>
              <a:rPr kumimoji="1" lang="en-US" altLang="ja-JP" sz="600" dirty="0">
                <a:latin typeface="Arial" panose="020B0604020202020204" pitchFamily="34" charset="0"/>
                <a:cs typeface="Arial" panose="020B0604020202020204" pitchFamily="34" charset="0"/>
              </a:rPr>
              <a:t> cells</a:t>
            </a:r>
            <a:endParaRPr kumimoji="1" lang="ja-JP" altLang="en-US" sz="600">
              <a:latin typeface="Arial" panose="020B0604020202020204" pitchFamily="34" charset="0"/>
              <a:cs typeface="Arial" panose="020B0604020202020204" pitchFamily="34" charset="0"/>
            </a:endParaRPr>
          </a:p>
        </p:txBody>
      </p:sp>
      <p:sp>
        <p:nvSpPr>
          <p:cNvPr id="54" name="テキスト ボックス 53">
            <a:extLst>
              <a:ext uri="{FF2B5EF4-FFF2-40B4-BE49-F238E27FC236}">
                <a16:creationId xmlns:a16="http://schemas.microsoft.com/office/drawing/2014/main" id="{E3402C1A-F820-A4D1-3895-F155F7ED0E79}"/>
              </a:ext>
            </a:extLst>
          </p:cNvPr>
          <p:cNvSpPr txBox="1"/>
          <p:nvPr/>
        </p:nvSpPr>
        <p:spPr>
          <a:xfrm>
            <a:off x="2179077" y="4637555"/>
            <a:ext cx="829158" cy="20770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aHoxB4</a:t>
            </a:r>
            <a:r>
              <a:rPr kumimoji="1" lang="en-US" altLang="ja-JP" sz="700" baseline="30000" dirty="0">
                <a:latin typeface="Arial" panose="020B0604020202020204" pitchFamily="34" charset="0"/>
                <a:cs typeface="Arial" panose="020B0604020202020204" pitchFamily="34" charset="0"/>
              </a:rPr>
              <a:t>on</a:t>
            </a:r>
            <a:r>
              <a:rPr kumimoji="1" lang="en-US" altLang="ja-JP" sz="700" i="1" dirty="0">
                <a:latin typeface="Arial" panose="020B0604020202020204" pitchFamily="34" charset="0"/>
                <a:cs typeface="Arial" panose="020B0604020202020204" pitchFamily="34" charset="0"/>
              </a:rPr>
              <a:t>Lhx2</a:t>
            </a:r>
            <a:r>
              <a:rPr kumimoji="1" lang="en-US" altLang="ja-JP" sz="700" baseline="30000" dirty="0">
                <a:latin typeface="Arial" panose="020B0604020202020204" pitchFamily="34" charset="0"/>
                <a:cs typeface="Arial" panose="020B0604020202020204" pitchFamily="34" charset="0"/>
              </a:rPr>
              <a:t>+</a:t>
            </a:r>
            <a:endParaRPr kumimoji="1" lang="ja-JP" altLang="en-US" sz="700" baseline="30000">
              <a:latin typeface="Arial" panose="020B0604020202020204" pitchFamily="34" charset="0"/>
              <a:cs typeface="Arial" panose="020B0604020202020204" pitchFamily="34" charset="0"/>
            </a:endParaRPr>
          </a:p>
        </p:txBody>
      </p:sp>
      <p:sp>
        <p:nvSpPr>
          <p:cNvPr id="55" name="正方形/長方形 54">
            <a:extLst>
              <a:ext uri="{FF2B5EF4-FFF2-40B4-BE49-F238E27FC236}">
                <a16:creationId xmlns:a16="http://schemas.microsoft.com/office/drawing/2014/main" id="{4B49C98E-F7C5-A1AA-03D9-105A2E5C9F6D}"/>
              </a:ext>
            </a:extLst>
          </p:cNvPr>
          <p:cNvSpPr/>
          <p:nvPr/>
        </p:nvSpPr>
        <p:spPr>
          <a:xfrm>
            <a:off x="2066947" y="4685342"/>
            <a:ext cx="112130" cy="112130"/>
          </a:xfrm>
          <a:prstGeom prst="rect">
            <a:avLst/>
          </a:prstGeom>
          <a:solidFill>
            <a:srgbClr val="7373D8"/>
          </a:solidFill>
          <a:ln w="9525">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2D06820A-3D46-EBB7-B98B-2BC9BD0176DC}"/>
              </a:ext>
            </a:extLst>
          </p:cNvPr>
          <p:cNvSpPr txBox="1"/>
          <p:nvPr/>
        </p:nvSpPr>
        <p:spPr>
          <a:xfrm>
            <a:off x="1051229" y="4637555"/>
            <a:ext cx="827492" cy="20770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aHoxB4</a:t>
            </a:r>
            <a:r>
              <a:rPr kumimoji="1" lang="en-US" altLang="ja-JP" sz="700" baseline="30000" dirty="0">
                <a:latin typeface="Arial" panose="020B0604020202020204" pitchFamily="34" charset="0"/>
                <a:cs typeface="Arial" panose="020B0604020202020204" pitchFamily="34" charset="0"/>
              </a:rPr>
              <a:t>off</a:t>
            </a:r>
            <a:r>
              <a:rPr kumimoji="1" lang="en-US" altLang="ja-JP" sz="700" i="1" dirty="0">
                <a:latin typeface="Arial" panose="020B0604020202020204" pitchFamily="34" charset="0"/>
                <a:cs typeface="Arial" panose="020B0604020202020204" pitchFamily="34" charset="0"/>
              </a:rPr>
              <a:t>Lhx2</a:t>
            </a:r>
            <a:r>
              <a:rPr kumimoji="1" lang="en-US" altLang="ja-JP" sz="700" baseline="30000" dirty="0">
                <a:latin typeface="Arial" panose="020B0604020202020204" pitchFamily="34" charset="0"/>
                <a:cs typeface="Arial" panose="020B0604020202020204" pitchFamily="34" charset="0"/>
              </a:rPr>
              <a:t>+</a:t>
            </a:r>
            <a:endParaRPr kumimoji="1" lang="ja-JP" altLang="en-US" sz="700" baseline="30000">
              <a:latin typeface="Arial" panose="020B0604020202020204" pitchFamily="34" charset="0"/>
              <a:cs typeface="Arial" panose="020B0604020202020204" pitchFamily="34" charset="0"/>
            </a:endParaRPr>
          </a:p>
        </p:txBody>
      </p:sp>
      <p:sp>
        <p:nvSpPr>
          <p:cNvPr id="57" name="正方形/長方形 56">
            <a:extLst>
              <a:ext uri="{FF2B5EF4-FFF2-40B4-BE49-F238E27FC236}">
                <a16:creationId xmlns:a16="http://schemas.microsoft.com/office/drawing/2014/main" id="{E99A6AA0-5E96-6C5A-CF02-7B7AD0DCBCE1}"/>
              </a:ext>
            </a:extLst>
          </p:cNvPr>
          <p:cNvSpPr/>
          <p:nvPr/>
        </p:nvSpPr>
        <p:spPr>
          <a:xfrm>
            <a:off x="956364" y="4685342"/>
            <a:ext cx="112130" cy="112130"/>
          </a:xfrm>
          <a:prstGeom prst="rect">
            <a:avLst/>
          </a:prstGeom>
          <a:solidFill>
            <a:srgbClr val="5AB252"/>
          </a:solidFill>
          <a:ln w="9525">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ACF9F955-C5D3-EED4-36C7-B9BBB33C3B5A}"/>
              </a:ext>
            </a:extLst>
          </p:cNvPr>
          <p:cNvSpPr txBox="1"/>
          <p:nvPr/>
        </p:nvSpPr>
        <p:spPr>
          <a:xfrm rot="16200000">
            <a:off x="3214017" y="3983739"/>
            <a:ext cx="833598" cy="191728"/>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 of GFP</a:t>
            </a:r>
            <a:r>
              <a:rPr kumimoji="1" lang="en-US" altLang="ja-JP" sz="600" baseline="30000" dirty="0">
                <a:latin typeface="Arial" panose="020B0604020202020204" pitchFamily="34" charset="0"/>
                <a:cs typeface="Arial" panose="020B0604020202020204" pitchFamily="34" charset="0"/>
              </a:rPr>
              <a:t>+</a:t>
            </a:r>
            <a:r>
              <a:rPr kumimoji="1" lang="en-US" altLang="ja-JP" sz="600" dirty="0">
                <a:latin typeface="Arial" panose="020B0604020202020204" pitchFamily="34" charset="0"/>
                <a:cs typeface="Arial" panose="020B0604020202020204" pitchFamily="34" charset="0"/>
              </a:rPr>
              <a:t> cells</a:t>
            </a:r>
            <a:endParaRPr kumimoji="1" lang="ja-JP" altLang="en-US" sz="600">
              <a:latin typeface="Arial" panose="020B0604020202020204" pitchFamily="34" charset="0"/>
              <a:cs typeface="Arial" panose="020B0604020202020204" pitchFamily="34" charset="0"/>
            </a:endParaRPr>
          </a:p>
        </p:txBody>
      </p:sp>
      <p:sp>
        <p:nvSpPr>
          <p:cNvPr id="59" name="テキスト ボックス 58">
            <a:extLst>
              <a:ext uri="{FF2B5EF4-FFF2-40B4-BE49-F238E27FC236}">
                <a16:creationId xmlns:a16="http://schemas.microsoft.com/office/drawing/2014/main" id="{AD514AB1-9617-6D82-A28F-61115D3CAB39}"/>
              </a:ext>
            </a:extLst>
          </p:cNvPr>
          <p:cNvSpPr txBox="1"/>
          <p:nvPr/>
        </p:nvSpPr>
        <p:spPr>
          <a:xfrm>
            <a:off x="5487632" y="4637555"/>
            <a:ext cx="829157" cy="20770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aHoxB4</a:t>
            </a:r>
            <a:r>
              <a:rPr kumimoji="1" lang="en-US" altLang="ja-JP" sz="700" baseline="30000" dirty="0">
                <a:latin typeface="Arial" panose="020B0604020202020204" pitchFamily="34" charset="0"/>
                <a:cs typeface="Arial" panose="020B0604020202020204" pitchFamily="34" charset="0"/>
              </a:rPr>
              <a:t>on</a:t>
            </a:r>
            <a:r>
              <a:rPr kumimoji="1" lang="en-US" altLang="ja-JP" sz="700" i="1" dirty="0">
                <a:latin typeface="Arial" panose="020B0604020202020204" pitchFamily="34" charset="0"/>
                <a:cs typeface="Arial" panose="020B0604020202020204" pitchFamily="34" charset="0"/>
              </a:rPr>
              <a:t>Lhx2</a:t>
            </a:r>
            <a:r>
              <a:rPr kumimoji="1" lang="en-US" altLang="ja-JP" sz="700" baseline="30000" dirty="0">
                <a:latin typeface="Arial" panose="020B0604020202020204" pitchFamily="34" charset="0"/>
                <a:cs typeface="Arial" panose="020B0604020202020204" pitchFamily="34" charset="0"/>
              </a:rPr>
              <a:t>+</a:t>
            </a:r>
            <a:endParaRPr kumimoji="1" lang="ja-JP" altLang="en-US" sz="700" baseline="30000">
              <a:latin typeface="Arial" panose="020B0604020202020204" pitchFamily="34" charset="0"/>
              <a:cs typeface="Arial" panose="020B0604020202020204" pitchFamily="34" charset="0"/>
            </a:endParaRPr>
          </a:p>
        </p:txBody>
      </p:sp>
      <p:sp>
        <p:nvSpPr>
          <p:cNvPr id="60" name="正方形/長方形 59">
            <a:extLst>
              <a:ext uri="{FF2B5EF4-FFF2-40B4-BE49-F238E27FC236}">
                <a16:creationId xmlns:a16="http://schemas.microsoft.com/office/drawing/2014/main" id="{75384669-8AC0-D855-86B5-99AA7CAA40AC}"/>
              </a:ext>
            </a:extLst>
          </p:cNvPr>
          <p:cNvSpPr/>
          <p:nvPr/>
        </p:nvSpPr>
        <p:spPr>
          <a:xfrm>
            <a:off x="5375502" y="4685342"/>
            <a:ext cx="112130" cy="112130"/>
          </a:xfrm>
          <a:prstGeom prst="rect">
            <a:avLst/>
          </a:prstGeom>
          <a:solidFill>
            <a:srgbClr val="7373D8"/>
          </a:solidFill>
          <a:ln w="9525">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0CEAD29D-B557-D77C-FD02-57E0CB2472D0}"/>
              </a:ext>
            </a:extLst>
          </p:cNvPr>
          <p:cNvSpPr txBox="1"/>
          <p:nvPr/>
        </p:nvSpPr>
        <p:spPr>
          <a:xfrm>
            <a:off x="4359784" y="4637555"/>
            <a:ext cx="827492" cy="20770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aHoxB4</a:t>
            </a:r>
            <a:r>
              <a:rPr kumimoji="1" lang="en-US" altLang="ja-JP" sz="700" baseline="30000" dirty="0">
                <a:latin typeface="Arial" panose="020B0604020202020204" pitchFamily="34" charset="0"/>
                <a:cs typeface="Arial" panose="020B0604020202020204" pitchFamily="34" charset="0"/>
              </a:rPr>
              <a:t>off</a:t>
            </a:r>
            <a:r>
              <a:rPr kumimoji="1" lang="en-US" altLang="ja-JP" sz="700" i="1" dirty="0">
                <a:latin typeface="Arial" panose="020B0604020202020204" pitchFamily="34" charset="0"/>
                <a:cs typeface="Arial" panose="020B0604020202020204" pitchFamily="34" charset="0"/>
              </a:rPr>
              <a:t>Lhx2</a:t>
            </a:r>
            <a:r>
              <a:rPr kumimoji="1" lang="en-US" altLang="ja-JP" sz="700" baseline="30000" dirty="0">
                <a:latin typeface="Arial" panose="020B0604020202020204" pitchFamily="34" charset="0"/>
                <a:cs typeface="Arial" panose="020B0604020202020204" pitchFamily="34" charset="0"/>
              </a:rPr>
              <a:t>+</a:t>
            </a:r>
            <a:endParaRPr kumimoji="1" lang="ja-JP" altLang="en-US" sz="700" baseline="30000">
              <a:latin typeface="Arial" panose="020B0604020202020204" pitchFamily="34" charset="0"/>
              <a:cs typeface="Arial" panose="020B0604020202020204" pitchFamily="34" charset="0"/>
            </a:endParaRPr>
          </a:p>
        </p:txBody>
      </p:sp>
      <p:sp>
        <p:nvSpPr>
          <p:cNvPr id="62" name="正方形/長方形 61">
            <a:extLst>
              <a:ext uri="{FF2B5EF4-FFF2-40B4-BE49-F238E27FC236}">
                <a16:creationId xmlns:a16="http://schemas.microsoft.com/office/drawing/2014/main" id="{4A2AACA0-76DC-666E-AF26-0335C7EBF2A7}"/>
              </a:ext>
            </a:extLst>
          </p:cNvPr>
          <p:cNvSpPr/>
          <p:nvPr/>
        </p:nvSpPr>
        <p:spPr>
          <a:xfrm>
            <a:off x="4264919" y="4685342"/>
            <a:ext cx="112130" cy="112130"/>
          </a:xfrm>
          <a:prstGeom prst="rect">
            <a:avLst/>
          </a:prstGeom>
          <a:solidFill>
            <a:srgbClr val="5AB252"/>
          </a:solidFill>
          <a:ln w="9525">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300ABECD-466F-8A54-B57C-C14DF2ACB403}"/>
              </a:ext>
            </a:extLst>
          </p:cNvPr>
          <p:cNvSpPr txBox="1"/>
          <p:nvPr/>
        </p:nvSpPr>
        <p:spPr>
          <a:xfrm>
            <a:off x="439771" y="3319574"/>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CD45</a:t>
            </a:r>
            <a:endParaRPr kumimoji="1" lang="ja-JP" altLang="en-US" sz="700" baseline="30000">
              <a:latin typeface="Arial" panose="020B0604020202020204" pitchFamily="34" charset="0"/>
              <a:cs typeface="Arial" panose="020B0604020202020204" pitchFamily="34" charset="0"/>
            </a:endParaRPr>
          </a:p>
        </p:txBody>
      </p:sp>
      <p:sp>
        <p:nvSpPr>
          <p:cNvPr id="64" name="テキスト ボックス 63">
            <a:extLst>
              <a:ext uri="{FF2B5EF4-FFF2-40B4-BE49-F238E27FC236}">
                <a16:creationId xmlns:a16="http://schemas.microsoft.com/office/drawing/2014/main" id="{EDB42500-BF58-6EC7-7752-AAB1BBAB35E1}"/>
              </a:ext>
            </a:extLst>
          </p:cNvPr>
          <p:cNvSpPr txBox="1"/>
          <p:nvPr/>
        </p:nvSpPr>
        <p:spPr>
          <a:xfrm>
            <a:off x="1216628" y="3319574"/>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CD3</a:t>
            </a:r>
            <a:endParaRPr kumimoji="1" lang="ja-JP" altLang="en-US" sz="700" baseline="30000">
              <a:latin typeface="Arial" panose="020B0604020202020204" pitchFamily="34" charset="0"/>
              <a:cs typeface="Arial" panose="020B0604020202020204" pitchFamily="34" charset="0"/>
            </a:endParaRPr>
          </a:p>
        </p:txBody>
      </p:sp>
      <p:sp>
        <p:nvSpPr>
          <p:cNvPr id="65" name="テキスト ボックス 64">
            <a:extLst>
              <a:ext uri="{FF2B5EF4-FFF2-40B4-BE49-F238E27FC236}">
                <a16:creationId xmlns:a16="http://schemas.microsoft.com/office/drawing/2014/main" id="{F670FA08-99E7-06DF-000F-F8A0FBFDF73E}"/>
              </a:ext>
            </a:extLst>
          </p:cNvPr>
          <p:cNvSpPr txBox="1"/>
          <p:nvPr/>
        </p:nvSpPr>
        <p:spPr>
          <a:xfrm>
            <a:off x="2004832" y="3319574"/>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CD19</a:t>
            </a:r>
            <a:endParaRPr kumimoji="1" lang="ja-JP" altLang="en-US" sz="700" baseline="30000">
              <a:latin typeface="Arial" panose="020B0604020202020204" pitchFamily="34" charset="0"/>
              <a:cs typeface="Arial" panose="020B0604020202020204" pitchFamily="34" charset="0"/>
            </a:endParaRPr>
          </a:p>
        </p:txBody>
      </p:sp>
      <p:sp>
        <p:nvSpPr>
          <p:cNvPr id="66" name="テキスト ボックス 65">
            <a:extLst>
              <a:ext uri="{FF2B5EF4-FFF2-40B4-BE49-F238E27FC236}">
                <a16:creationId xmlns:a16="http://schemas.microsoft.com/office/drawing/2014/main" id="{EA5475BA-96F0-DEF3-9DCB-C128E5341A30}"/>
              </a:ext>
            </a:extLst>
          </p:cNvPr>
          <p:cNvSpPr txBox="1"/>
          <p:nvPr/>
        </p:nvSpPr>
        <p:spPr>
          <a:xfrm>
            <a:off x="2781972" y="3319574"/>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CD11b</a:t>
            </a:r>
            <a:endParaRPr kumimoji="1" lang="ja-JP" altLang="en-US" sz="700" baseline="30000">
              <a:latin typeface="Arial" panose="020B0604020202020204" pitchFamily="34" charset="0"/>
              <a:cs typeface="Arial" panose="020B0604020202020204" pitchFamily="34" charset="0"/>
            </a:endParaRPr>
          </a:p>
        </p:txBody>
      </p:sp>
      <p:sp>
        <p:nvSpPr>
          <p:cNvPr id="67" name="テキスト ボックス 66">
            <a:extLst>
              <a:ext uri="{FF2B5EF4-FFF2-40B4-BE49-F238E27FC236}">
                <a16:creationId xmlns:a16="http://schemas.microsoft.com/office/drawing/2014/main" id="{0B768D41-1337-6719-6160-1075A46C3BB5}"/>
              </a:ext>
            </a:extLst>
          </p:cNvPr>
          <p:cNvSpPr txBox="1"/>
          <p:nvPr/>
        </p:nvSpPr>
        <p:spPr>
          <a:xfrm>
            <a:off x="3900730" y="3319574"/>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CD45</a:t>
            </a:r>
            <a:endParaRPr kumimoji="1" lang="ja-JP" altLang="en-US" sz="700" baseline="30000">
              <a:latin typeface="Arial" panose="020B0604020202020204" pitchFamily="34" charset="0"/>
              <a:cs typeface="Arial" panose="020B0604020202020204" pitchFamily="34" charset="0"/>
            </a:endParaRPr>
          </a:p>
        </p:txBody>
      </p:sp>
      <p:sp>
        <p:nvSpPr>
          <p:cNvPr id="68" name="テキスト ボックス 67">
            <a:extLst>
              <a:ext uri="{FF2B5EF4-FFF2-40B4-BE49-F238E27FC236}">
                <a16:creationId xmlns:a16="http://schemas.microsoft.com/office/drawing/2014/main" id="{467AE115-8E85-8085-33A0-F22B3A2CD7E2}"/>
              </a:ext>
            </a:extLst>
          </p:cNvPr>
          <p:cNvSpPr txBox="1"/>
          <p:nvPr/>
        </p:nvSpPr>
        <p:spPr>
          <a:xfrm>
            <a:off x="4677587" y="3319574"/>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CD3</a:t>
            </a:r>
            <a:endParaRPr kumimoji="1" lang="ja-JP" altLang="en-US" sz="700" baseline="30000">
              <a:latin typeface="Arial" panose="020B0604020202020204" pitchFamily="34" charset="0"/>
              <a:cs typeface="Arial" panose="020B0604020202020204" pitchFamily="34" charset="0"/>
            </a:endParaRPr>
          </a:p>
        </p:txBody>
      </p:sp>
      <p:sp>
        <p:nvSpPr>
          <p:cNvPr id="69" name="テキスト ボックス 68">
            <a:extLst>
              <a:ext uri="{FF2B5EF4-FFF2-40B4-BE49-F238E27FC236}">
                <a16:creationId xmlns:a16="http://schemas.microsoft.com/office/drawing/2014/main" id="{5449E95A-477C-E952-8628-1CC9E0C1A722}"/>
              </a:ext>
            </a:extLst>
          </p:cNvPr>
          <p:cNvSpPr txBox="1"/>
          <p:nvPr/>
        </p:nvSpPr>
        <p:spPr>
          <a:xfrm>
            <a:off x="5465791" y="3319574"/>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CD19</a:t>
            </a:r>
            <a:endParaRPr kumimoji="1" lang="ja-JP" altLang="en-US" sz="700" baseline="30000">
              <a:latin typeface="Arial" panose="020B0604020202020204" pitchFamily="34" charset="0"/>
              <a:cs typeface="Arial" panose="020B0604020202020204" pitchFamily="34" charset="0"/>
            </a:endParaRPr>
          </a:p>
        </p:txBody>
      </p:sp>
      <p:sp>
        <p:nvSpPr>
          <p:cNvPr id="70" name="テキスト ボックス 69">
            <a:extLst>
              <a:ext uri="{FF2B5EF4-FFF2-40B4-BE49-F238E27FC236}">
                <a16:creationId xmlns:a16="http://schemas.microsoft.com/office/drawing/2014/main" id="{C90EAEC6-3CC7-991F-16C5-F31F75F2205B}"/>
              </a:ext>
            </a:extLst>
          </p:cNvPr>
          <p:cNvSpPr txBox="1"/>
          <p:nvPr/>
        </p:nvSpPr>
        <p:spPr>
          <a:xfrm>
            <a:off x="6242931" y="3319574"/>
            <a:ext cx="516594" cy="20770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CD11b</a:t>
            </a:r>
            <a:endParaRPr kumimoji="1" lang="ja-JP" altLang="en-US" sz="700" baseline="30000">
              <a:latin typeface="Arial" panose="020B0604020202020204" pitchFamily="34" charset="0"/>
              <a:cs typeface="Arial" panose="020B0604020202020204" pitchFamily="34" charset="0"/>
            </a:endParaRPr>
          </a:p>
        </p:txBody>
      </p:sp>
      <p:sp>
        <p:nvSpPr>
          <p:cNvPr id="71" name="テキスト ボックス 70">
            <a:extLst>
              <a:ext uri="{FF2B5EF4-FFF2-40B4-BE49-F238E27FC236}">
                <a16:creationId xmlns:a16="http://schemas.microsoft.com/office/drawing/2014/main" id="{C6D2D443-243A-B1D9-7D6C-2D6A11981A5B}"/>
              </a:ext>
            </a:extLst>
          </p:cNvPr>
          <p:cNvSpPr txBox="1"/>
          <p:nvPr/>
        </p:nvSpPr>
        <p:spPr>
          <a:xfrm>
            <a:off x="1227099" y="2906569"/>
            <a:ext cx="1292460" cy="246221"/>
          </a:xfrm>
          <a:prstGeom prst="rect">
            <a:avLst/>
          </a:prstGeom>
          <a:noFill/>
        </p:spPr>
        <p:txBody>
          <a:bodyPr wrap="square" rtlCol="0">
            <a:spAutoFit/>
          </a:bodyPr>
          <a:lstStyle/>
          <a:p>
            <a:pPr algn="ctr"/>
            <a:r>
              <a:rPr kumimoji="1" lang="en-US" altLang="ja-JP" sz="1000" dirty="0">
                <a:latin typeface="Arial" panose="020B0604020202020204" pitchFamily="34" charset="0"/>
                <a:cs typeface="Arial" panose="020B0604020202020204" pitchFamily="34" charset="0"/>
              </a:rPr>
              <a:t>Spleen 2nd </a:t>
            </a:r>
            <a:endParaRPr kumimoji="1" lang="ja-JP" altLang="en-US" sz="1000">
              <a:latin typeface="Arial" panose="020B0604020202020204" pitchFamily="34" charset="0"/>
              <a:cs typeface="Arial" panose="020B0604020202020204" pitchFamily="34" charset="0"/>
            </a:endParaRPr>
          </a:p>
        </p:txBody>
      </p:sp>
      <p:sp>
        <p:nvSpPr>
          <p:cNvPr id="72" name="正方形/長方形 71">
            <a:extLst>
              <a:ext uri="{FF2B5EF4-FFF2-40B4-BE49-F238E27FC236}">
                <a16:creationId xmlns:a16="http://schemas.microsoft.com/office/drawing/2014/main" id="{C99EA38D-837B-BDB7-A406-D82F044BB7B1}"/>
              </a:ext>
            </a:extLst>
          </p:cNvPr>
          <p:cNvSpPr/>
          <p:nvPr/>
        </p:nvSpPr>
        <p:spPr>
          <a:xfrm>
            <a:off x="1316650" y="2862603"/>
            <a:ext cx="1113356" cy="3341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テキスト ボックス 72">
            <a:extLst>
              <a:ext uri="{FF2B5EF4-FFF2-40B4-BE49-F238E27FC236}">
                <a16:creationId xmlns:a16="http://schemas.microsoft.com/office/drawing/2014/main" id="{584A1C9D-0DF3-9A00-844B-5DB45C255E34}"/>
              </a:ext>
            </a:extLst>
          </p:cNvPr>
          <p:cNvSpPr txBox="1"/>
          <p:nvPr/>
        </p:nvSpPr>
        <p:spPr>
          <a:xfrm>
            <a:off x="4725603" y="2901861"/>
            <a:ext cx="1209049" cy="255637"/>
          </a:xfrm>
          <a:prstGeom prst="rect">
            <a:avLst/>
          </a:prstGeom>
          <a:noFill/>
        </p:spPr>
        <p:txBody>
          <a:bodyPr wrap="square" rtlCol="0">
            <a:spAutoFit/>
          </a:bodyPr>
          <a:lstStyle/>
          <a:p>
            <a:pPr algn="ctr"/>
            <a:r>
              <a:rPr kumimoji="1" lang="en-US" altLang="ja-JP" sz="1000" dirty="0">
                <a:latin typeface="Arial" panose="020B0604020202020204" pitchFamily="34" charset="0"/>
                <a:cs typeface="Arial" panose="020B0604020202020204" pitchFamily="34" charset="0"/>
              </a:rPr>
              <a:t>Bone marrow 2nd</a:t>
            </a:r>
            <a:endParaRPr kumimoji="1" lang="ja-JP" altLang="en-US" sz="1000">
              <a:latin typeface="Arial" panose="020B0604020202020204" pitchFamily="34" charset="0"/>
              <a:cs typeface="Arial" panose="020B0604020202020204" pitchFamily="34" charset="0"/>
            </a:endParaRPr>
          </a:p>
        </p:txBody>
      </p:sp>
      <p:sp>
        <p:nvSpPr>
          <p:cNvPr id="74" name="正方形/長方形 73">
            <a:extLst>
              <a:ext uri="{FF2B5EF4-FFF2-40B4-BE49-F238E27FC236}">
                <a16:creationId xmlns:a16="http://schemas.microsoft.com/office/drawing/2014/main" id="{321628F9-6356-DE68-18B1-9EE573BA53B8}"/>
              </a:ext>
            </a:extLst>
          </p:cNvPr>
          <p:cNvSpPr/>
          <p:nvPr/>
        </p:nvSpPr>
        <p:spPr>
          <a:xfrm>
            <a:off x="4773449" y="2862603"/>
            <a:ext cx="1113356" cy="3341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5" name="図 74">
            <a:extLst>
              <a:ext uri="{FF2B5EF4-FFF2-40B4-BE49-F238E27FC236}">
                <a16:creationId xmlns:a16="http://schemas.microsoft.com/office/drawing/2014/main" id="{DFD07E3A-066F-97CC-D79A-8AC85E4F9D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3469" y="5844115"/>
            <a:ext cx="710462" cy="955449"/>
          </a:xfrm>
          <a:prstGeom prst="rect">
            <a:avLst/>
          </a:prstGeom>
        </p:spPr>
      </p:pic>
      <p:pic>
        <p:nvPicPr>
          <p:cNvPr id="76" name="図 75">
            <a:extLst>
              <a:ext uri="{FF2B5EF4-FFF2-40B4-BE49-F238E27FC236}">
                <a16:creationId xmlns:a16="http://schemas.microsoft.com/office/drawing/2014/main" id="{68592B56-21A0-8953-9FE6-5E0AD05E34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6605" y="5843565"/>
            <a:ext cx="710462" cy="955449"/>
          </a:xfrm>
          <a:prstGeom prst="rect">
            <a:avLst/>
          </a:prstGeom>
        </p:spPr>
      </p:pic>
      <p:pic>
        <p:nvPicPr>
          <p:cNvPr id="77" name="図 76">
            <a:extLst>
              <a:ext uri="{FF2B5EF4-FFF2-40B4-BE49-F238E27FC236}">
                <a16:creationId xmlns:a16="http://schemas.microsoft.com/office/drawing/2014/main" id="{CC9AC1CE-457D-2BD0-2103-5760EACD3F3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38110" y="5843186"/>
            <a:ext cx="710462" cy="955449"/>
          </a:xfrm>
          <a:prstGeom prst="rect">
            <a:avLst/>
          </a:prstGeom>
        </p:spPr>
      </p:pic>
      <p:pic>
        <p:nvPicPr>
          <p:cNvPr id="78" name="図 77">
            <a:extLst>
              <a:ext uri="{FF2B5EF4-FFF2-40B4-BE49-F238E27FC236}">
                <a16:creationId xmlns:a16="http://schemas.microsoft.com/office/drawing/2014/main" id="{A28C298D-AA6D-25A2-3723-2FB9CAB4C9B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17823" y="5842081"/>
            <a:ext cx="710462" cy="955449"/>
          </a:xfrm>
          <a:prstGeom prst="rect">
            <a:avLst/>
          </a:prstGeom>
        </p:spPr>
      </p:pic>
      <p:pic>
        <p:nvPicPr>
          <p:cNvPr id="79" name="図 78">
            <a:extLst>
              <a:ext uri="{FF2B5EF4-FFF2-40B4-BE49-F238E27FC236}">
                <a16:creationId xmlns:a16="http://schemas.microsoft.com/office/drawing/2014/main" id="{9F3E6918-B4E6-9DEE-3ABD-160EE14F3A6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73952" y="1413067"/>
            <a:ext cx="704974" cy="956807"/>
          </a:xfrm>
          <a:prstGeom prst="rect">
            <a:avLst/>
          </a:prstGeom>
        </p:spPr>
      </p:pic>
      <p:pic>
        <p:nvPicPr>
          <p:cNvPr id="80" name="図 79">
            <a:extLst>
              <a:ext uri="{FF2B5EF4-FFF2-40B4-BE49-F238E27FC236}">
                <a16:creationId xmlns:a16="http://schemas.microsoft.com/office/drawing/2014/main" id="{CAE78384-0304-A63E-E062-058AEDF95BD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51085" y="1408936"/>
            <a:ext cx="704975" cy="962940"/>
          </a:xfrm>
          <a:prstGeom prst="rect">
            <a:avLst/>
          </a:prstGeom>
        </p:spPr>
      </p:pic>
      <p:pic>
        <p:nvPicPr>
          <p:cNvPr id="81" name="図 80">
            <a:extLst>
              <a:ext uri="{FF2B5EF4-FFF2-40B4-BE49-F238E27FC236}">
                <a16:creationId xmlns:a16="http://schemas.microsoft.com/office/drawing/2014/main" id="{8CCC972A-E5E2-E7A0-34A7-7BEB0DD66F6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33305" y="1408101"/>
            <a:ext cx="704975" cy="962940"/>
          </a:xfrm>
          <a:prstGeom prst="rect">
            <a:avLst/>
          </a:prstGeom>
        </p:spPr>
      </p:pic>
      <p:pic>
        <p:nvPicPr>
          <p:cNvPr id="82" name="図 81">
            <a:extLst>
              <a:ext uri="{FF2B5EF4-FFF2-40B4-BE49-F238E27FC236}">
                <a16:creationId xmlns:a16="http://schemas.microsoft.com/office/drawing/2014/main" id="{7865F7F0-DB3E-5091-2DFD-3311CC6E205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648434" y="1413363"/>
            <a:ext cx="668510" cy="956806"/>
          </a:xfrm>
          <a:prstGeom prst="rect">
            <a:avLst/>
          </a:prstGeom>
        </p:spPr>
      </p:pic>
      <p:pic>
        <p:nvPicPr>
          <p:cNvPr id="83" name="図 82">
            <a:extLst>
              <a:ext uri="{FF2B5EF4-FFF2-40B4-BE49-F238E27FC236}">
                <a16:creationId xmlns:a16="http://schemas.microsoft.com/office/drawing/2014/main" id="{96DDFE24-23C9-70FD-BA4E-AB222FE49F7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54912" y="3646208"/>
            <a:ext cx="629272" cy="962416"/>
          </a:xfrm>
          <a:prstGeom prst="rect">
            <a:avLst/>
          </a:prstGeom>
        </p:spPr>
      </p:pic>
      <p:pic>
        <p:nvPicPr>
          <p:cNvPr id="84" name="図 83">
            <a:extLst>
              <a:ext uri="{FF2B5EF4-FFF2-40B4-BE49-F238E27FC236}">
                <a16:creationId xmlns:a16="http://schemas.microsoft.com/office/drawing/2014/main" id="{D9182AC2-4B80-3CEA-8E18-3C74D5634500}"/>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84050" y="3647483"/>
            <a:ext cx="678627" cy="962416"/>
          </a:xfrm>
          <a:prstGeom prst="rect">
            <a:avLst/>
          </a:prstGeom>
        </p:spPr>
      </p:pic>
      <p:pic>
        <p:nvPicPr>
          <p:cNvPr id="85" name="図 84">
            <a:extLst>
              <a:ext uri="{FF2B5EF4-FFF2-40B4-BE49-F238E27FC236}">
                <a16:creationId xmlns:a16="http://schemas.microsoft.com/office/drawing/2014/main" id="{9706A2BB-10BE-384F-2411-D4CCED9F854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868170" y="3624794"/>
            <a:ext cx="678627" cy="980924"/>
          </a:xfrm>
          <a:prstGeom prst="rect">
            <a:avLst/>
          </a:prstGeom>
        </p:spPr>
      </p:pic>
      <p:pic>
        <p:nvPicPr>
          <p:cNvPr id="86" name="図 85">
            <a:extLst>
              <a:ext uri="{FF2B5EF4-FFF2-40B4-BE49-F238E27FC236}">
                <a16:creationId xmlns:a16="http://schemas.microsoft.com/office/drawing/2014/main" id="{3ABD4910-4E73-88B5-6E02-AE03A152B7D4}"/>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664991" y="3646018"/>
            <a:ext cx="660119" cy="962416"/>
          </a:xfrm>
          <a:prstGeom prst="rect">
            <a:avLst/>
          </a:prstGeom>
        </p:spPr>
      </p:pic>
      <p:pic>
        <p:nvPicPr>
          <p:cNvPr id="87" name="図 86">
            <a:extLst>
              <a:ext uri="{FF2B5EF4-FFF2-40B4-BE49-F238E27FC236}">
                <a16:creationId xmlns:a16="http://schemas.microsoft.com/office/drawing/2014/main" id="{D0FD40BB-687C-5CD2-041F-7DDF47159E46}"/>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779583" y="3643918"/>
            <a:ext cx="662733" cy="966228"/>
          </a:xfrm>
          <a:prstGeom prst="rect">
            <a:avLst/>
          </a:prstGeom>
        </p:spPr>
      </p:pic>
      <p:pic>
        <p:nvPicPr>
          <p:cNvPr id="88" name="図 87">
            <a:extLst>
              <a:ext uri="{FF2B5EF4-FFF2-40B4-BE49-F238E27FC236}">
                <a16:creationId xmlns:a16="http://schemas.microsoft.com/office/drawing/2014/main" id="{A141EB9B-AD94-95F7-7895-FA4BA5E9EED3}"/>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540072" y="3624868"/>
            <a:ext cx="681315" cy="984810"/>
          </a:xfrm>
          <a:prstGeom prst="rect">
            <a:avLst/>
          </a:prstGeom>
        </p:spPr>
      </p:pic>
      <p:pic>
        <p:nvPicPr>
          <p:cNvPr id="89" name="図 88">
            <a:extLst>
              <a:ext uri="{FF2B5EF4-FFF2-40B4-BE49-F238E27FC236}">
                <a16:creationId xmlns:a16="http://schemas.microsoft.com/office/drawing/2014/main" id="{6E4AA729-2150-FA91-929F-A7FC48AEDD44}"/>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5322384" y="3642227"/>
            <a:ext cx="681315" cy="966228"/>
          </a:xfrm>
          <a:prstGeom prst="rect">
            <a:avLst/>
          </a:prstGeom>
        </p:spPr>
      </p:pic>
      <p:pic>
        <p:nvPicPr>
          <p:cNvPr id="90" name="図 89">
            <a:extLst>
              <a:ext uri="{FF2B5EF4-FFF2-40B4-BE49-F238E27FC236}">
                <a16:creationId xmlns:a16="http://schemas.microsoft.com/office/drawing/2014/main" id="{64D5C53A-6250-BF04-2EB3-88735909805F}"/>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6119561" y="3644563"/>
            <a:ext cx="662733" cy="966228"/>
          </a:xfrm>
          <a:prstGeom prst="rect">
            <a:avLst/>
          </a:prstGeom>
        </p:spPr>
      </p:pic>
      <p:sp>
        <p:nvSpPr>
          <p:cNvPr id="91" name="テキスト ボックス 90">
            <a:extLst>
              <a:ext uri="{FF2B5EF4-FFF2-40B4-BE49-F238E27FC236}">
                <a16:creationId xmlns:a16="http://schemas.microsoft.com/office/drawing/2014/main" id="{D52213A1-5DC5-4181-8859-9B2A217182F3}"/>
              </a:ext>
            </a:extLst>
          </p:cNvPr>
          <p:cNvSpPr txBox="1"/>
          <p:nvPr/>
        </p:nvSpPr>
        <p:spPr>
          <a:xfrm>
            <a:off x="2773575" y="5723092"/>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ns</a:t>
            </a:r>
            <a:endParaRPr kumimoji="1" lang="ja-JP" altLang="en-US" sz="700">
              <a:latin typeface="Arial" panose="020B0604020202020204" pitchFamily="34" charset="0"/>
              <a:cs typeface="Arial" panose="020B0604020202020204" pitchFamily="34" charset="0"/>
            </a:endParaRPr>
          </a:p>
        </p:txBody>
      </p:sp>
      <p:cxnSp>
        <p:nvCxnSpPr>
          <p:cNvPr id="92" name="直線コネクタ 91">
            <a:extLst>
              <a:ext uri="{FF2B5EF4-FFF2-40B4-BE49-F238E27FC236}">
                <a16:creationId xmlns:a16="http://schemas.microsoft.com/office/drawing/2014/main" id="{330A4196-BEFD-89DB-85E2-8EF1CBE2458F}"/>
              </a:ext>
            </a:extLst>
          </p:cNvPr>
          <p:cNvCxnSpPr>
            <a:cxnSpLocks/>
          </p:cNvCxnSpPr>
          <p:nvPr/>
        </p:nvCxnSpPr>
        <p:spPr>
          <a:xfrm>
            <a:off x="2916890" y="5881030"/>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直線コネクタ 92">
            <a:extLst>
              <a:ext uri="{FF2B5EF4-FFF2-40B4-BE49-F238E27FC236}">
                <a16:creationId xmlns:a16="http://schemas.microsoft.com/office/drawing/2014/main" id="{6F2CD034-6F64-4DF0-75C5-6483F7B070EF}"/>
              </a:ext>
            </a:extLst>
          </p:cNvPr>
          <p:cNvCxnSpPr>
            <a:cxnSpLocks/>
          </p:cNvCxnSpPr>
          <p:nvPr/>
        </p:nvCxnSpPr>
        <p:spPr>
          <a:xfrm>
            <a:off x="572072" y="1422059"/>
            <a:ext cx="25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94" name="テキスト ボックス 93">
            <a:extLst>
              <a:ext uri="{FF2B5EF4-FFF2-40B4-BE49-F238E27FC236}">
                <a16:creationId xmlns:a16="http://schemas.microsoft.com/office/drawing/2014/main" id="{00F24DB2-1A68-65A7-108D-E5D3C26C84F1}"/>
              </a:ext>
            </a:extLst>
          </p:cNvPr>
          <p:cNvSpPr txBox="1"/>
          <p:nvPr/>
        </p:nvSpPr>
        <p:spPr>
          <a:xfrm>
            <a:off x="514842" y="1306885"/>
            <a:ext cx="366458"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a:t>
            </a:r>
            <a:endParaRPr kumimoji="1" lang="ja-JP" altLang="en-US" sz="700">
              <a:latin typeface="Arial" panose="020B0604020202020204" pitchFamily="34" charset="0"/>
              <a:cs typeface="Arial" panose="020B0604020202020204" pitchFamily="34" charset="0"/>
            </a:endParaRPr>
          </a:p>
        </p:txBody>
      </p:sp>
      <p:cxnSp>
        <p:nvCxnSpPr>
          <p:cNvPr id="95" name="直線コネクタ 94">
            <a:extLst>
              <a:ext uri="{FF2B5EF4-FFF2-40B4-BE49-F238E27FC236}">
                <a16:creationId xmlns:a16="http://schemas.microsoft.com/office/drawing/2014/main" id="{197ED4FD-C0A2-F7DF-2DB2-DE0F6F6BFF23}"/>
              </a:ext>
            </a:extLst>
          </p:cNvPr>
          <p:cNvCxnSpPr>
            <a:cxnSpLocks/>
          </p:cNvCxnSpPr>
          <p:nvPr/>
        </p:nvCxnSpPr>
        <p:spPr>
          <a:xfrm>
            <a:off x="1348893" y="1633717"/>
            <a:ext cx="25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テキスト ボックス 95">
            <a:extLst>
              <a:ext uri="{FF2B5EF4-FFF2-40B4-BE49-F238E27FC236}">
                <a16:creationId xmlns:a16="http://schemas.microsoft.com/office/drawing/2014/main" id="{AB348695-C493-A363-DD20-E0D06A75BE8F}"/>
              </a:ext>
            </a:extLst>
          </p:cNvPr>
          <p:cNvSpPr txBox="1"/>
          <p:nvPr/>
        </p:nvSpPr>
        <p:spPr>
          <a:xfrm>
            <a:off x="1291663" y="1518543"/>
            <a:ext cx="366458"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a:t>
            </a:r>
            <a:endParaRPr kumimoji="1" lang="ja-JP" altLang="en-US" sz="700">
              <a:latin typeface="Arial" panose="020B0604020202020204" pitchFamily="34" charset="0"/>
              <a:cs typeface="Arial" panose="020B0604020202020204" pitchFamily="34" charset="0"/>
            </a:endParaRPr>
          </a:p>
        </p:txBody>
      </p:sp>
      <p:cxnSp>
        <p:nvCxnSpPr>
          <p:cNvPr id="97" name="直線コネクタ 96">
            <a:extLst>
              <a:ext uri="{FF2B5EF4-FFF2-40B4-BE49-F238E27FC236}">
                <a16:creationId xmlns:a16="http://schemas.microsoft.com/office/drawing/2014/main" id="{966408CC-528D-4502-26FD-AD842E4DE548}"/>
              </a:ext>
            </a:extLst>
          </p:cNvPr>
          <p:cNvCxnSpPr>
            <a:cxnSpLocks/>
          </p:cNvCxnSpPr>
          <p:nvPr/>
        </p:nvCxnSpPr>
        <p:spPr>
          <a:xfrm>
            <a:off x="2133944" y="1457590"/>
            <a:ext cx="25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テキスト ボックス 97">
            <a:extLst>
              <a:ext uri="{FF2B5EF4-FFF2-40B4-BE49-F238E27FC236}">
                <a16:creationId xmlns:a16="http://schemas.microsoft.com/office/drawing/2014/main" id="{0B57A39D-540A-F40F-7373-40219696ADF6}"/>
              </a:ext>
            </a:extLst>
          </p:cNvPr>
          <p:cNvSpPr txBox="1"/>
          <p:nvPr/>
        </p:nvSpPr>
        <p:spPr>
          <a:xfrm>
            <a:off x="2076714" y="1342416"/>
            <a:ext cx="366458"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a:t>
            </a:r>
            <a:endParaRPr kumimoji="1" lang="ja-JP" altLang="en-US" sz="700">
              <a:latin typeface="Arial" panose="020B0604020202020204" pitchFamily="34" charset="0"/>
              <a:cs typeface="Arial" panose="020B0604020202020204" pitchFamily="34" charset="0"/>
            </a:endParaRPr>
          </a:p>
        </p:txBody>
      </p:sp>
      <p:cxnSp>
        <p:nvCxnSpPr>
          <p:cNvPr id="99" name="直線コネクタ 98">
            <a:extLst>
              <a:ext uri="{FF2B5EF4-FFF2-40B4-BE49-F238E27FC236}">
                <a16:creationId xmlns:a16="http://schemas.microsoft.com/office/drawing/2014/main" id="{C650465D-15E8-3730-957E-A9F7529291A1}"/>
              </a:ext>
            </a:extLst>
          </p:cNvPr>
          <p:cNvCxnSpPr>
            <a:cxnSpLocks/>
          </p:cNvCxnSpPr>
          <p:nvPr/>
        </p:nvCxnSpPr>
        <p:spPr>
          <a:xfrm>
            <a:off x="2911906" y="1472736"/>
            <a:ext cx="25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BCE09CDB-6BDD-BD58-4158-B6C2F6C872AB}"/>
              </a:ext>
            </a:extLst>
          </p:cNvPr>
          <p:cNvSpPr txBox="1"/>
          <p:nvPr/>
        </p:nvSpPr>
        <p:spPr>
          <a:xfrm>
            <a:off x="2854676" y="1357562"/>
            <a:ext cx="366458"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a:t>
            </a:r>
            <a:endParaRPr kumimoji="1" lang="ja-JP" altLang="en-US" sz="700">
              <a:latin typeface="Arial" panose="020B0604020202020204" pitchFamily="34" charset="0"/>
              <a:cs typeface="Arial" panose="020B0604020202020204" pitchFamily="34" charset="0"/>
            </a:endParaRPr>
          </a:p>
        </p:txBody>
      </p:sp>
      <p:sp>
        <p:nvSpPr>
          <p:cNvPr id="101" name="テキスト ボックス 100">
            <a:extLst>
              <a:ext uri="{FF2B5EF4-FFF2-40B4-BE49-F238E27FC236}">
                <a16:creationId xmlns:a16="http://schemas.microsoft.com/office/drawing/2014/main" id="{AA20079E-9BAF-2049-F7DC-40BE21F2D4B8}"/>
              </a:ext>
            </a:extLst>
          </p:cNvPr>
          <p:cNvSpPr txBox="1"/>
          <p:nvPr/>
        </p:nvSpPr>
        <p:spPr>
          <a:xfrm>
            <a:off x="434251" y="3568415"/>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a:t>
            </a:r>
            <a:endParaRPr kumimoji="1" lang="ja-JP" altLang="en-US" sz="700">
              <a:latin typeface="Arial" panose="020B0604020202020204" pitchFamily="34" charset="0"/>
              <a:cs typeface="Arial" panose="020B0604020202020204" pitchFamily="34" charset="0"/>
            </a:endParaRPr>
          </a:p>
        </p:txBody>
      </p:sp>
      <p:cxnSp>
        <p:nvCxnSpPr>
          <p:cNvPr id="102" name="直線コネクタ 101">
            <a:extLst>
              <a:ext uri="{FF2B5EF4-FFF2-40B4-BE49-F238E27FC236}">
                <a16:creationId xmlns:a16="http://schemas.microsoft.com/office/drawing/2014/main" id="{B3F01774-1FB0-81B0-B4D8-8B78E57CA550}"/>
              </a:ext>
            </a:extLst>
          </p:cNvPr>
          <p:cNvCxnSpPr>
            <a:cxnSpLocks/>
          </p:cNvCxnSpPr>
          <p:nvPr/>
        </p:nvCxnSpPr>
        <p:spPr>
          <a:xfrm>
            <a:off x="577566" y="3689777"/>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3" name="グループ化 102">
            <a:extLst>
              <a:ext uri="{FF2B5EF4-FFF2-40B4-BE49-F238E27FC236}">
                <a16:creationId xmlns:a16="http://schemas.microsoft.com/office/drawing/2014/main" id="{CECE0B21-AEB3-1BAA-E3B6-4D310AFC8E8A}"/>
              </a:ext>
            </a:extLst>
          </p:cNvPr>
          <p:cNvGrpSpPr/>
          <p:nvPr/>
        </p:nvGrpSpPr>
        <p:grpSpPr>
          <a:xfrm>
            <a:off x="3542697" y="5675984"/>
            <a:ext cx="3240335" cy="1121376"/>
            <a:chOff x="3542697" y="6048270"/>
            <a:chExt cx="3240335" cy="1121376"/>
          </a:xfrm>
        </p:grpSpPr>
        <p:sp>
          <p:nvSpPr>
            <p:cNvPr id="104" name="テキスト ボックス 103">
              <a:extLst>
                <a:ext uri="{FF2B5EF4-FFF2-40B4-BE49-F238E27FC236}">
                  <a16:creationId xmlns:a16="http://schemas.microsoft.com/office/drawing/2014/main" id="{FCF98AE4-6EC0-8C91-B4E3-48C2DC3DAA24}"/>
                </a:ext>
              </a:extLst>
            </p:cNvPr>
            <p:cNvSpPr txBox="1"/>
            <p:nvPr/>
          </p:nvSpPr>
          <p:spPr>
            <a:xfrm rot="16200000">
              <a:off x="3221762" y="6533999"/>
              <a:ext cx="833598" cy="191728"/>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 of GFP</a:t>
              </a:r>
              <a:r>
                <a:rPr kumimoji="1" lang="en-US" altLang="ja-JP" sz="600" baseline="30000" dirty="0">
                  <a:latin typeface="Arial" panose="020B0604020202020204" pitchFamily="34" charset="0"/>
                  <a:cs typeface="Arial" panose="020B0604020202020204" pitchFamily="34" charset="0"/>
                </a:rPr>
                <a:t>+</a:t>
              </a:r>
              <a:r>
                <a:rPr kumimoji="1" lang="en-US" altLang="ja-JP" sz="600" dirty="0">
                  <a:latin typeface="Arial" panose="020B0604020202020204" pitchFamily="34" charset="0"/>
                  <a:cs typeface="Arial" panose="020B0604020202020204" pitchFamily="34" charset="0"/>
                </a:rPr>
                <a:t> cells</a:t>
              </a:r>
              <a:endParaRPr kumimoji="1" lang="ja-JP" altLang="en-US" sz="600">
                <a:latin typeface="Arial" panose="020B0604020202020204" pitchFamily="34" charset="0"/>
                <a:cs typeface="Arial" panose="020B0604020202020204" pitchFamily="34" charset="0"/>
              </a:endParaRPr>
            </a:p>
          </p:txBody>
        </p:sp>
        <p:pic>
          <p:nvPicPr>
            <p:cNvPr id="105" name="図 104">
              <a:extLst>
                <a:ext uri="{FF2B5EF4-FFF2-40B4-BE49-F238E27FC236}">
                  <a16:creationId xmlns:a16="http://schemas.microsoft.com/office/drawing/2014/main" id="{37E4FAC3-ED95-58D7-4C99-DAC9E6647C2C}"/>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3726870" y="6199216"/>
              <a:ext cx="721602" cy="970430"/>
            </a:xfrm>
            <a:prstGeom prst="rect">
              <a:avLst/>
            </a:prstGeom>
          </p:spPr>
        </p:pic>
        <p:pic>
          <p:nvPicPr>
            <p:cNvPr id="106" name="図 105">
              <a:extLst>
                <a:ext uri="{FF2B5EF4-FFF2-40B4-BE49-F238E27FC236}">
                  <a16:creationId xmlns:a16="http://schemas.microsoft.com/office/drawing/2014/main" id="{7CF16A65-9A3C-5A66-F1B7-E7FBBDA10388}"/>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4506557" y="6203990"/>
              <a:ext cx="716412" cy="963451"/>
            </a:xfrm>
            <a:prstGeom prst="rect">
              <a:avLst/>
            </a:prstGeom>
          </p:spPr>
        </p:pic>
        <p:pic>
          <p:nvPicPr>
            <p:cNvPr id="107" name="図 106">
              <a:extLst>
                <a:ext uri="{FF2B5EF4-FFF2-40B4-BE49-F238E27FC236}">
                  <a16:creationId xmlns:a16="http://schemas.microsoft.com/office/drawing/2014/main" id="{905BB714-2158-966E-1245-22093B4BA9B8}"/>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5290717" y="6204551"/>
              <a:ext cx="714439" cy="960797"/>
            </a:xfrm>
            <a:prstGeom prst="rect">
              <a:avLst/>
            </a:prstGeom>
          </p:spPr>
        </p:pic>
        <p:pic>
          <p:nvPicPr>
            <p:cNvPr id="108" name="図 107">
              <a:extLst>
                <a:ext uri="{FF2B5EF4-FFF2-40B4-BE49-F238E27FC236}">
                  <a16:creationId xmlns:a16="http://schemas.microsoft.com/office/drawing/2014/main" id="{BF6BCF08-C181-306A-D22F-5FEA1E52EFF4}"/>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6038408" y="6200522"/>
              <a:ext cx="744624" cy="966164"/>
            </a:xfrm>
            <a:prstGeom prst="rect">
              <a:avLst/>
            </a:prstGeom>
          </p:spPr>
        </p:pic>
        <p:sp>
          <p:nvSpPr>
            <p:cNvPr id="109" name="テキスト ボックス 108">
              <a:extLst>
                <a:ext uri="{FF2B5EF4-FFF2-40B4-BE49-F238E27FC236}">
                  <a16:creationId xmlns:a16="http://schemas.microsoft.com/office/drawing/2014/main" id="{29ECAC76-5147-C6DC-5085-DE57FFDCA765}"/>
                </a:ext>
              </a:extLst>
            </p:cNvPr>
            <p:cNvSpPr txBox="1"/>
            <p:nvPr/>
          </p:nvSpPr>
          <p:spPr>
            <a:xfrm>
              <a:off x="3893969" y="6194393"/>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ns</a:t>
              </a:r>
              <a:endParaRPr kumimoji="1" lang="ja-JP" altLang="en-US" sz="700">
                <a:latin typeface="Arial" panose="020B0604020202020204" pitchFamily="34" charset="0"/>
                <a:cs typeface="Arial" panose="020B0604020202020204" pitchFamily="34" charset="0"/>
              </a:endParaRPr>
            </a:p>
          </p:txBody>
        </p:sp>
        <p:cxnSp>
          <p:nvCxnSpPr>
            <p:cNvPr id="110" name="直線コネクタ 109">
              <a:extLst>
                <a:ext uri="{FF2B5EF4-FFF2-40B4-BE49-F238E27FC236}">
                  <a16:creationId xmlns:a16="http://schemas.microsoft.com/office/drawing/2014/main" id="{D8AE5BDF-DD51-91FD-6333-0530D9A4D92B}"/>
                </a:ext>
              </a:extLst>
            </p:cNvPr>
            <p:cNvCxnSpPr>
              <a:cxnSpLocks/>
            </p:cNvCxnSpPr>
            <p:nvPr/>
          </p:nvCxnSpPr>
          <p:spPr>
            <a:xfrm>
              <a:off x="4037284" y="6348676"/>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テキスト ボックス 110">
              <a:extLst>
                <a:ext uri="{FF2B5EF4-FFF2-40B4-BE49-F238E27FC236}">
                  <a16:creationId xmlns:a16="http://schemas.microsoft.com/office/drawing/2014/main" id="{13D39D77-6DAD-4CE3-84E2-BEED18491C9A}"/>
                </a:ext>
              </a:extLst>
            </p:cNvPr>
            <p:cNvSpPr txBox="1"/>
            <p:nvPr/>
          </p:nvSpPr>
          <p:spPr>
            <a:xfrm>
              <a:off x="4672480" y="6048270"/>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ns</a:t>
              </a:r>
              <a:endParaRPr kumimoji="1" lang="ja-JP" altLang="en-US" sz="700">
                <a:latin typeface="Arial" panose="020B0604020202020204" pitchFamily="34" charset="0"/>
                <a:cs typeface="Arial" panose="020B0604020202020204" pitchFamily="34" charset="0"/>
              </a:endParaRPr>
            </a:p>
          </p:txBody>
        </p:sp>
        <p:cxnSp>
          <p:nvCxnSpPr>
            <p:cNvPr id="112" name="直線コネクタ 111">
              <a:extLst>
                <a:ext uri="{FF2B5EF4-FFF2-40B4-BE49-F238E27FC236}">
                  <a16:creationId xmlns:a16="http://schemas.microsoft.com/office/drawing/2014/main" id="{EEF8AD49-60E8-CA95-D57D-7E6CB7F8B353}"/>
                </a:ext>
              </a:extLst>
            </p:cNvPr>
            <p:cNvCxnSpPr>
              <a:cxnSpLocks/>
            </p:cNvCxnSpPr>
            <p:nvPr/>
          </p:nvCxnSpPr>
          <p:spPr>
            <a:xfrm>
              <a:off x="4815795" y="6202553"/>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テキスト ボックス 112">
              <a:extLst>
                <a:ext uri="{FF2B5EF4-FFF2-40B4-BE49-F238E27FC236}">
                  <a16:creationId xmlns:a16="http://schemas.microsoft.com/office/drawing/2014/main" id="{42FB7EC3-D267-8353-52EB-CE51A3D09211}"/>
                </a:ext>
              </a:extLst>
            </p:cNvPr>
            <p:cNvSpPr txBox="1"/>
            <p:nvPr/>
          </p:nvSpPr>
          <p:spPr>
            <a:xfrm>
              <a:off x="5455693" y="6052163"/>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ns</a:t>
              </a:r>
              <a:endParaRPr kumimoji="1" lang="ja-JP" altLang="en-US" sz="700">
                <a:latin typeface="Arial" panose="020B0604020202020204" pitchFamily="34" charset="0"/>
                <a:cs typeface="Arial" panose="020B0604020202020204" pitchFamily="34" charset="0"/>
              </a:endParaRPr>
            </a:p>
          </p:txBody>
        </p:sp>
        <p:cxnSp>
          <p:nvCxnSpPr>
            <p:cNvPr id="114" name="直線コネクタ 113">
              <a:extLst>
                <a:ext uri="{FF2B5EF4-FFF2-40B4-BE49-F238E27FC236}">
                  <a16:creationId xmlns:a16="http://schemas.microsoft.com/office/drawing/2014/main" id="{C1CD7E78-9717-2A07-6194-8BF8F9235505}"/>
                </a:ext>
              </a:extLst>
            </p:cNvPr>
            <p:cNvCxnSpPr>
              <a:cxnSpLocks/>
            </p:cNvCxnSpPr>
            <p:nvPr/>
          </p:nvCxnSpPr>
          <p:spPr>
            <a:xfrm>
              <a:off x="5599008" y="6206446"/>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テキスト ボックス 114">
              <a:extLst>
                <a:ext uri="{FF2B5EF4-FFF2-40B4-BE49-F238E27FC236}">
                  <a16:creationId xmlns:a16="http://schemas.microsoft.com/office/drawing/2014/main" id="{2C19F9D3-1FDF-8768-2961-9EBD707BE0A4}"/>
                </a:ext>
              </a:extLst>
            </p:cNvPr>
            <p:cNvSpPr txBox="1"/>
            <p:nvPr/>
          </p:nvSpPr>
          <p:spPr>
            <a:xfrm>
              <a:off x="6234995" y="6286235"/>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ns</a:t>
              </a:r>
              <a:endParaRPr kumimoji="1" lang="ja-JP" altLang="en-US" sz="700">
                <a:latin typeface="Arial" panose="020B0604020202020204" pitchFamily="34" charset="0"/>
                <a:cs typeface="Arial" panose="020B0604020202020204" pitchFamily="34" charset="0"/>
              </a:endParaRPr>
            </a:p>
          </p:txBody>
        </p:sp>
        <p:cxnSp>
          <p:nvCxnSpPr>
            <p:cNvPr id="116" name="直線コネクタ 115">
              <a:extLst>
                <a:ext uri="{FF2B5EF4-FFF2-40B4-BE49-F238E27FC236}">
                  <a16:creationId xmlns:a16="http://schemas.microsoft.com/office/drawing/2014/main" id="{BD17F0B5-BA12-1C72-413B-67FC546F3852}"/>
                </a:ext>
              </a:extLst>
            </p:cNvPr>
            <p:cNvCxnSpPr>
              <a:cxnSpLocks/>
            </p:cNvCxnSpPr>
            <p:nvPr/>
          </p:nvCxnSpPr>
          <p:spPr>
            <a:xfrm>
              <a:off x="6378310" y="6440518"/>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7" name="テキスト ボックス 116">
            <a:extLst>
              <a:ext uri="{FF2B5EF4-FFF2-40B4-BE49-F238E27FC236}">
                <a16:creationId xmlns:a16="http://schemas.microsoft.com/office/drawing/2014/main" id="{1AEEFB5B-E191-0F61-283A-ED4C2984F90A}"/>
              </a:ext>
            </a:extLst>
          </p:cNvPr>
          <p:cNvSpPr txBox="1"/>
          <p:nvPr/>
        </p:nvSpPr>
        <p:spPr>
          <a:xfrm>
            <a:off x="1208520" y="3465129"/>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ns</a:t>
            </a:r>
            <a:endParaRPr kumimoji="1" lang="ja-JP" altLang="en-US" sz="700">
              <a:latin typeface="Arial" panose="020B0604020202020204" pitchFamily="34" charset="0"/>
              <a:cs typeface="Arial" panose="020B0604020202020204" pitchFamily="34" charset="0"/>
            </a:endParaRPr>
          </a:p>
        </p:txBody>
      </p:sp>
      <p:cxnSp>
        <p:nvCxnSpPr>
          <p:cNvPr id="118" name="直線コネクタ 117">
            <a:extLst>
              <a:ext uri="{FF2B5EF4-FFF2-40B4-BE49-F238E27FC236}">
                <a16:creationId xmlns:a16="http://schemas.microsoft.com/office/drawing/2014/main" id="{D0F6FF0C-4FE7-5AF3-04D2-5B668A972222}"/>
              </a:ext>
            </a:extLst>
          </p:cNvPr>
          <p:cNvCxnSpPr>
            <a:cxnSpLocks/>
          </p:cNvCxnSpPr>
          <p:nvPr/>
        </p:nvCxnSpPr>
        <p:spPr>
          <a:xfrm>
            <a:off x="1351835" y="3629560"/>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19" name="テキスト ボックス 118">
            <a:extLst>
              <a:ext uri="{FF2B5EF4-FFF2-40B4-BE49-F238E27FC236}">
                <a16:creationId xmlns:a16="http://schemas.microsoft.com/office/drawing/2014/main" id="{51E150A6-4959-DC9E-F1B9-5326EC2F003E}"/>
              </a:ext>
            </a:extLst>
          </p:cNvPr>
          <p:cNvSpPr txBox="1"/>
          <p:nvPr/>
        </p:nvSpPr>
        <p:spPr>
          <a:xfrm>
            <a:off x="1997958" y="3552044"/>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a:t>
            </a:r>
            <a:endParaRPr kumimoji="1" lang="ja-JP" altLang="en-US" sz="700">
              <a:latin typeface="Arial" panose="020B0604020202020204" pitchFamily="34" charset="0"/>
              <a:cs typeface="Arial" panose="020B0604020202020204" pitchFamily="34" charset="0"/>
            </a:endParaRPr>
          </a:p>
        </p:txBody>
      </p:sp>
      <p:cxnSp>
        <p:nvCxnSpPr>
          <p:cNvPr id="120" name="直線コネクタ 119">
            <a:extLst>
              <a:ext uri="{FF2B5EF4-FFF2-40B4-BE49-F238E27FC236}">
                <a16:creationId xmlns:a16="http://schemas.microsoft.com/office/drawing/2014/main" id="{50A398AE-811B-126B-A25D-5C634B01B7BF}"/>
              </a:ext>
            </a:extLst>
          </p:cNvPr>
          <p:cNvCxnSpPr>
            <a:cxnSpLocks/>
          </p:cNvCxnSpPr>
          <p:nvPr/>
        </p:nvCxnSpPr>
        <p:spPr>
          <a:xfrm>
            <a:off x="2141273" y="3673406"/>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21" name="テキスト ボックス 120">
            <a:extLst>
              <a:ext uri="{FF2B5EF4-FFF2-40B4-BE49-F238E27FC236}">
                <a16:creationId xmlns:a16="http://schemas.microsoft.com/office/drawing/2014/main" id="{DCF1ABA7-0FD9-468E-9F72-2264740B1FDB}"/>
              </a:ext>
            </a:extLst>
          </p:cNvPr>
          <p:cNvSpPr txBox="1"/>
          <p:nvPr/>
        </p:nvSpPr>
        <p:spPr>
          <a:xfrm>
            <a:off x="2776231" y="3683151"/>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a:t>
            </a:r>
            <a:endParaRPr kumimoji="1" lang="ja-JP" altLang="en-US" sz="700">
              <a:latin typeface="Arial" panose="020B0604020202020204" pitchFamily="34" charset="0"/>
              <a:cs typeface="Arial" panose="020B0604020202020204" pitchFamily="34" charset="0"/>
            </a:endParaRPr>
          </a:p>
        </p:txBody>
      </p:sp>
      <p:cxnSp>
        <p:nvCxnSpPr>
          <p:cNvPr id="122" name="直線コネクタ 121">
            <a:extLst>
              <a:ext uri="{FF2B5EF4-FFF2-40B4-BE49-F238E27FC236}">
                <a16:creationId xmlns:a16="http://schemas.microsoft.com/office/drawing/2014/main" id="{1779E0A4-3DB0-6A11-6ACD-FBB0C36D50BE}"/>
              </a:ext>
            </a:extLst>
          </p:cNvPr>
          <p:cNvCxnSpPr>
            <a:cxnSpLocks/>
          </p:cNvCxnSpPr>
          <p:nvPr/>
        </p:nvCxnSpPr>
        <p:spPr>
          <a:xfrm>
            <a:off x="2919546" y="3804513"/>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23" name="テキスト ボックス 122">
            <a:extLst>
              <a:ext uri="{FF2B5EF4-FFF2-40B4-BE49-F238E27FC236}">
                <a16:creationId xmlns:a16="http://schemas.microsoft.com/office/drawing/2014/main" id="{4856D458-02F1-AF96-201F-E05C78DDE3F1}"/>
              </a:ext>
            </a:extLst>
          </p:cNvPr>
          <p:cNvSpPr txBox="1"/>
          <p:nvPr/>
        </p:nvSpPr>
        <p:spPr>
          <a:xfrm>
            <a:off x="3892869" y="3673406"/>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a:t>
            </a:r>
            <a:endParaRPr kumimoji="1" lang="ja-JP" altLang="en-US" sz="700">
              <a:latin typeface="Arial" panose="020B0604020202020204" pitchFamily="34" charset="0"/>
              <a:cs typeface="Arial" panose="020B0604020202020204" pitchFamily="34" charset="0"/>
            </a:endParaRPr>
          </a:p>
        </p:txBody>
      </p:sp>
      <p:cxnSp>
        <p:nvCxnSpPr>
          <p:cNvPr id="124" name="直線コネクタ 123">
            <a:extLst>
              <a:ext uri="{FF2B5EF4-FFF2-40B4-BE49-F238E27FC236}">
                <a16:creationId xmlns:a16="http://schemas.microsoft.com/office/drawing/2014/main" id="{48F5B523-2103-D3DD-274F-342B1EB47E3D}"/>
              </a:ext>
            </a:extLst>
          </p:cNvPr>
          <p:cNvCxnSpPr>
            <a:cxnSpLocks/>
          </p:cNvCxnSpPr>
          <p:nvPr/>
        </p:nvCxnSpPr>
        <p:spPr>
          <a:xfrm>
            <a:off x="4036184" y="3794768"/>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25" name="テキスト ボックス 124">
            <a:extLst>
              <a:ext uri="{FF2B5EF4-FFF2-40B4-BE49-F238E27FC236}">
                <a16:creationId xmlns:a16="http://schemas.microsoft.com/office/drawing/2014/main" id="{D900349C-8D05-1277-B70E-0386A76B35F9}"/>
              </a:ext>
            </a:extLst>
          </p:cNvPr>
          <p:cNvSpPr txBox="1"/>
          <p:nvPr/>
        </p:nvSpPr>
        <p:spPr>
          <a:xfrm>
            <a:off x="4669857" y="3524766"/>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a:t>
            </a:r>
            <a:endParaRPr kumimoji="1" lang="ja-JP" altLang="en-US" sz="700">
              <a:latin typeface="Arial" panose="020B0604020202020204" pitchFamily="34" charset="0"/>
              <a:cs typeface="Arial" panose="020B0604020202020204" pitchFamily="34" charset="0"/>
            </a:endParaRPr>
          </a:p>
        </p:txBody>
      </p:sp>
      <p:cxnSp>
        <p:nvCxnSpPr>
          <p:cNvPr id="126" name="直線コネクタ 125">
            <a:extLst>
              <a:ext uri="{FF2B5EF4-FFF2-40B4-BE49-F238E27FC236}">
                <a16:creationId xmlns:a16="http://schemas.microsoft.com/office/drawing/2014/main" id="{E5F5627C-9DF9-2B05-B1F3-D99F3D5126E8}"/>
              </a:ext>
            </a:extLst>
          </p:cNvPr>
          <p:cNvCxnSpPr>
            <a:cxnSpLocks/>
          </p:cNvCxnSpPr>
          <p:nvPr/>
        </p:nvCxnSpPr>
        <p:spPr>
          <a:xfrm>
            <a:off x="4813172" y="3646128"/>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27" name="テキスト ボックス 126">
            <a:extLst>
              <a:ext uri="{FF2B5EF4-FFF2-40B4-BE49-F238E27FC236}">
                <a16:creationId xmlns:a16="http://schemas.microsoft.com/office/drawing/2014/main" id="{7730852F-3E36-68A6-F5F0-E4ECCDAE30E3}"/>
              </a:ext>
            </a:extLst>
          </p:cNvPr>
          <p:cNvSpPr txBox="1"/>
          <p:nvPr/>
        </p:nvSpPr>
        <p:spPr>
          <a:xfrm>
            <a:off x="5451587" y="3668442"/>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a:t>
            </a:r>
            <a:endParaRPr kumimoji="1" lang="ja-JP" altLang="en-US" sz="700">
              <a:latin typeface="Arial" panose="020B0604020202020204" pitchFamily="34" charset="0"/>
              <a:cs typeface="Arial" panose="020B0604020202020204" pitchFamily="34" charset="0"/>
            </a:endParaRPr>
          </a:p>
        </p:txBody>
      </p:sp>
      <p:cxnSp>
        <p:nvCxnSpPr>
          <p:cNvPr id="128" name="直線コネクタ 127">
            <a:extLst>
              <a:ext uri="{FF2B5EF4-FFF2-40B4-BE49-F238E27FC236}">
                <a16:creationId xmlns:a16="http://schemas.microsoft.com/office/drawing/2014/main" id="{A5402A59-D0B7-CFEF-9445-50B0998D44A7}"/>
              </a:ext>
            </a:extLst>
          </p:cNvPr>
          <p:cNvCxnSpPr>
            <a:cxnSpLocks/>
          </p:cNvCxnSpPr>
          <p:nvPr/>
        </p:nvCxnSpPr>
        <p:spPr>
          <a:xfrm>
            <a:off x="5594902" y="3789804"/>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テキスト ボックス 128">
            <a:extLst>
              <a:ext uri="{FF2B5EF4-FFF2-40B4-BE49-F238E27FC236}">
                <a16:creationId xmlns:a16="http://schemas.microsoft.com/office/drawing/2014/main" id="{074AACB6-3D24-C61A-305D-7B291B0BBECB}"/>
              </a:ext>
            </a:extLst>
          </p:cNvPr>
          <p:cNvSpPr txBox="1"/>
          <p:nvPr/>
        </p:nvSpPr>
        <p:spPr>
          <a:xfrm>
            <a:off x="6232058" y="3552044"/>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a:t>
            </a:r>
            <a:endParaRPr kumimoji="1" lang="ja-JP" altLang="en-US" sz="700">
              <a:latin typeface="Arial" panose="020B0604020202020204" pitchFamily="34" charset="0"/>
              <a:cs typeface="Arial" panose="020B0604020202020204" pitchFamily="34" charset="0"/>
            </a:endParaRPr>
          </a:p>
        </p:txBody>
      </p:sp>
      <p:cxnSp>
        <p:nvCxnSpPr>
          <p:cNvPr id="130" name="直線コネクタ 129">
            <a:extLst>
              <a:ext uri="{FF2B5EF4-FFF2-40B4-BE49-F238E27FC236}">
                <a16:creationId xmlns:a16="http://schemas.microsoft.com/office/drawing/2014/main" id="{085ECE4B-1FA6-EE18-B06A-349BF0D65416}"/>
              </a:ext>
            </a:extLst>
          </p:cNvPr>
          <p:cNvCxnSpPr>
            <a:cxnSpLocks/>
          </p:cNvCxnSpPr>
          <p:nvPr/>
        </p:nvCxnSpPr>
        <p:spPr>
          <a:xfrm>
            <a:off x="6375373" y="3673406"/>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1" name="グループ化 130">
            <a:extLst>
              <a:ext uri="{FF2B5EF4-FFF2-40B4-BE49-F238E27FC236}">
                <a16:creationId xmlns:a16="http://schemas.microsoft.com/office/drawing/2014/main" id="{E4AAEF04-BF45-DE2B-4EA2-10F1DDE40094}"/>
              </a:ext>
            </a:extLst>
          </p:cNvPr>
          <p:cNvGrpSpPr/>
          <p:nvPr/>
        </p:nvGrpSpPr>
        <p:grpSpPr>
          <a:xfrm>
            <a:off x="3541351" y="1309092"/>
            <a:ext cx="3242656" cy="1064791"/>
            <a:chOff x="3541351" y="1487166"/>
            <a:chExt cx="3242656" cy="1064791"/>
          </a:xfrm>
        </p:grpSpPr>
        <p:sp>
          <p:nvSpPr>
            <p:cNvPr id="132" name="テキスト ボックス 131">
              <a:extLst>
                <a:ext uri="{FF2B5EF4-FFF2-40B4-BE49-F238E27FC236}">
                  <a16:creationId xmlns:a16="http://schemas.microsoft.com/office/drawing/2014/main" id="{19F4A061-294E-C25E-AAD5-8B6FEC4CE676}"/>
                </a:ext>
              </a:extLst>
            </p:cNvPr>
            <p:cNvSpPr txBox="1"/>
            <p:nvPr/>
          </p:nvSpPr>
          <p:spPr>
            <a:xfrm rot="16200000">
              <a:off x="3220416" y="1926151"/>
              <a:ext cx="833598" cy="191728"/>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 of GFP</a:t>
              </a:r>
              <a:r>
                <a:rPr kumimoji="1" lang="en-US" altLang="ja-JP" sz="600" baseline="30000" dirty="0">
                  <a:latin typeface="Arial" panose="020B0604020202020204" pitchFamily="34" charset="0"/>
                  <a:cs typeface="Arial" panose="020B0604020202020204" pitchFamily="34" charset="0"/>
                </a:rPr>
                <a:t>+</a:t>
              </a:r>
              <a:r>
                <a:rPr kumimoji="1" lang="en-US" altLang="ja-JP" sz="600" dirty="0">
                  <a:latin typeface="Arial" panose="020B0604020202020204" pitchFamily="34" charset="0"/>
                  <a:cs typeface="Arial" panose="020B0604020202020204" pitchFamily="34" charset="0"/>
                </a:rPr>
                <a:t> cells</a:t>
              </a:r>
              <a:endParaRPr kumimoji="1" lang="ja-JP" altLang="en-US" sz="600">
                <a:latin typeface="Arial" panose="020B0604020202020204" pitchFamily="34" charset="0"/>
                <a:cs typeface="Arial" panose="020B0604020202020204" pitchFamily="34" charset="0"/>
              </a:endParaRPr>
            </a:p>
          </p:txBody>
        </p:sp>
        <p:pic>
          <p:nvPicPr>
            <p:cNvPr id="133" name="図 132">
              <a:extLst>
                <a:ext uri="{FF2B5EF4-FFF2-40B4-BE49-F238E27FC236}">
                  <a16:creationId xmlns:a16="http://schemas.microsoft.com/office/drawing/2014/main" id="{5AB553FA-53DD-A150-79AC-F7AB423B4E7B}"/>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3784969" y="1595140"/>
              <a:ext cx="655234" cy="955293"/>
            </a:xfrm>
            <a:prstGeom prst="rect">
              <a:avLst/>
            </a:prstGeom>
          </p:spPr>
        </p:pic>
        <p:pic>
          <p:nvPicPr>
            <p:cNvPr id="134" name="図 133">
              <a:extLst>
                <a:ext uri="{FF2B5EF4-FFF2-40B4-BE49-F238E27FC236}">
                  <a16:creationId xmlns:a16="http://schemas.microsoft.com/office/drawing/2014/main" id="{0355961A-0F84-21FE-4242-C58F4A197681}"/>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4548271" y="1594592"/>
              <a:ext cx="673605" cy="955292"/>
            </a:xfrm>
            <a:prstGeom prst="rect">
              <a:avLst/>
            </a:prstGeom>
          </p:spPr>
        </p:pic>
        <p:pic>
          <p:nvPicPr>
            <p:cNvPr id="135" name="図 134">
              <a:extLst>
                <a:ext uri="{FF2B5EF4-FFF2-40B4-BE49-F238E27FC236}">
                  <a16:creationId xmlns:a16="http://schemas.microsoft.com/office/drawing/2014/main" id="{7F09F806-0AA0-2C27-7E96-5C7718B6856E}"/>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5293893" y="1596664"/>
              <a:ext cx="710347" cy="955293"/>
            </a:xfrm>
            <a:prstGeom prst="rect">
              <a:avLst/>
            </a:prstGeom>
          </p:spPr>
        </p:pic>
        <p:pic>
          <p:nvPicPr>
            <p:cNvPr id="136" name="図 135">
              <a:extLst>
                <a:ext uri="{FF2B5EF4-FFF2-40B4-BE49-F238E27FC236}">
                  <a16:creationId xmlns:a16="http://schemas.microsoft.com/office/drawing/2014/main" id="{ED0268AB-345F-B18D-7893-26706929235D}"/>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6128773" y="1576429"/>
              <a:ext cx="655234" cy="973664"/>
            </a:xfrm>
            <a:prstGeom prst="rect">
              <a:avLst/>
            </a:prstGeom>
          </p:spPr>
        </p:pic>
        <p:sp>
          <p:nvSpPr>
            <p:cNvPr id="137" name="テキスト ボックス 136">
              <a:extLst>
                <a:ext uri="{FF2B5EF4-FFF2-40B4-BE49-F238E27FC236}">
                  <a16:creationId xmlns:a16="http://schemas.microsoft.com/office/drawing/2014/main" id="{1969CC96-3952-64A5-A79F-A1BF2DE7D802}"/>
                </a:ext>
              </a:extLst>
            </p:cNvPr>
            <p:cNvSpPr txBox="1"/>
            <p:nvPr/>
          </p:nvSpPr>
          <p:spPr>
            <a:xfrm>
              <a:off x="4672756" y="1487166"/>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ns</a:t>
              </a:r>
              <a:endParaRPr kumimoji="1" lang="ja-JP" altLang="en-US" sz="700">
                <a:latin typeface="Arial" panose="020B0604020202020204" pitchFamily="34" charset="0"/>
                <a:cs typeface="Arial" panose="020B0604020202020204" pitchFamily="34" charset="0"/>
              </a:endParaRPr>
            </a:p>
          </p:txBody>
        </p:sp>
        <p:cxnSp>
          <p:nvCxnSpPr>
            <p:cNvPr id="138" name="直線コネクタ 137">
              <a:extLst>
                <a:ext uri="{FF2B5EF4-FFF2-40B4-BE49-F238E27FC236}">
                  <a16:creationId xmlns:a16="http://schemas.microsoft.com/office/drawing/2014/main" id="{7581F09A-988B-F5A7-9C7C-0D3BAF472AC0}"/>
                </a:ext>
              </a:extLst>
            </p:cNvPr>
            <p:cNvCxnSpPr>
              <a:cxnSpLocks/>
            </p:cNvCxnSpPr>
            <p:nvPr/>
          </p:nvCxnSpPr>
          <p:spPr>
            <a:xfrm>
              <a:off x="4816071" y="1641449"/>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39" name="テキスト ボックス 138">
              <a:extLst>
                <a:ext uri="{FF2B5EF4-FFF2-40B4-BE49-F238E27FC236}">
                  <a16:creationId xmlns:a16="http://schemas.microsoft.com/office/drawing/2014/main" id="{E38000E1-2AD5-2074-71B1-4FA463A398C4}"/>
                </a:ext>
              </a:extLst>
            </p:cNvPr>
            <p:cNvSpPr txBox="1"/>
            <p:nvPr/>
          </p:nvSpPr>
          <p:spPr>
            <a:xfrm>
              <a:off x="5454634" y="1529283"/>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ns</a:t>
              </a:r>
              <a:endParaRPr kumimoji="1" lang="ja-JP" altLang="en-US" sz="700">
                <a:latin typeface="Arial" panose="020B0604020202020204" pitchFamily="34" charset="0"/>
                <a:cs typeface="Arial" panose="020B0604020202020204" pitchFamily="34" charset="0"/>
              </a:endParaRPr>
            </a:p>
          </p:txBody>
        </p:sp>
        <p:cxnSp>
          <p:nvCxnSpPr>
            <p:cNvPr id="140" name="直線コネクタ 139">
              <a:extLst>
                <a:ext uri="{FF2B5EF4-FFF2-40B4-BE49-F238E27FC236}">
                  <a16:creationId xmlns:a16="http://schemas.microsoft.com/office/drawing/2014/main" id="{3FEF4BEC-13EF-83EB-A563-2223B3E30E49}"/>
                </a:ext>
              </a:extLst>
            </p:cNvPr>
            <p:cNvCxnSpPr>
              <a:cxnSpLocks/>
            </p:cNvCxnSpPr>
            <p:nvPr/>
          </p:nvCxnSpPr>
          <p:spPr>
            <a:xfrm>
              <a:off x="5597949" y="1683566"/>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41" name="テキスト ボックス 140">
              <a:extLst>
                <a:ext uri="{FF2B5EF4-FFF2-40B4-BE49-F238E27FC236}">
                  <a16:creationId xmlns:a16="http://schemas.microsoft.com/office/drawing/2014/main" id="{302E05FC-8E15-46A5-B85A-914B2E40A811}"/>
                </a:ext>
              </a:extLst>
            </p:cNvPr>
            <p:cNvSpPr txBox="1"/>
            <p:nvPr/>
          </p:nvSpPr>
          <p:spPr>
            <a:xfrm>
              <a:off x="6236677" y="1614529"/>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a:t>
              </a:r>
              <a:endParaRPr kumimoji="1" lang="ja-JP" altLang="en-US" sz="700">
                <a:latin typeface="Arial" panose="020B0604020202020204" pitchFamily="34" charset="0"/>
                <a:cs typeface="Arial" panose="020B0604020202020204" pitchFamily="34" charset="0"/>
              </a:endParaRPr>
            </a:p>
          </p:txBody>
        </p:sp>
        <p:cxnSp>
          <p:nvCxnSpPr>
            <p:cNvPr id="142" name="直線コネクタ 141">
              <a:extLst>
                <a:ext uri="{FF2B5EF4-FFF2-40B4-BE49-F238E27FC236}">
                  <a16:creationId xmlns:a16="http://schemas.microsoft.com/office/drawing/2014/main" id="{32E1345D-612C-2207-027C-B68F03795E89}"/>
                </a:ext>
              </a:extLst>
            </p:cNvPr>
            <p:cNvCxnSpPr>
              <a:cxnSpLocks/>
            </p:cNvCxnSpPr>
            <p:nvPr/>
          </p:nvCxnSpPr>
          <p:spPr>
            <a:xfrm>
              <a:off x="6379992" y="1730712"/>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43" name="テキスト ボックス 142">
              <a:extLst>
                <a:ext uri="{FF2B5EF4-FFF2-40B4-BE49-F238E27FC236}">
                  <a16:creationId xmlns:a16="http://schemas.microsoft.com/office/drawing/2014/main" id="{F7E66E73-BD04-CFAF-C43C-144BE5BFC3EF}"/>
                </a:ext>
              </a:extLst>
            </p:cNvPr>
            <p:cNvSpPr txBox="1"/>
            <p:nvPr/>
          </p:nvSpPr>
          <p:spPr>
            <a:xfrm>
              <a:off x="3897450" y="1653648"/>
              <a:ext cx="535550"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a:t>
              </a:r>
              <a:endParaRPr kumimoji="1" lang="ja-JP" altLang="en-US" sz="700">
                <a:latin typeface="Arial" panose="020B0604020202020204" pitchFamily="34" charset="0"/>
                <a:cs typeface="Arial" panose="020B0604020202020204" pitchFamily="34" charset="0"/>
              </a:endParaRPr>
            </a:p>
          </p:txBody>
        </p:sp>
        <p:cxnSp>
          <p:nvCxnSpPr>
            <p:cNvPr id="144" name="直線コネクタ 143">
              <a:extLst>
                <a:ext uri="{FF2B5EF4-FFF2-40B4-BE49-F238E27FC236}">
                  <a16:creationId xmlns:a16="http://schemas.microsoft.com/office/drawing/2014/main" id="{5B01AE4A-C932-B863-B2BA-B820FFA6FA0E}"/>
                </a:ext>
              </a:extLst>
            </p:cNvPr>
            <p:cNvCxnSpPr>
              <a:cxnSpLocks/>
            </p:cNvCxnSpPr>
            <p:nvPr/>
          </p:nvCxnSpPr>
          <p:spPr>
            <a:xfrm>
              <a:off x="4040765" y="1775010"/>
              <a:ext cx="24892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5" name="テキスト ボックス 144">
            <a:extLst>
              <a:ext uri="{FF2B5EF4-FFF2-40B4-BE49-F238E27FC236}">
                <a16:creationId xmlns:a16="http://schemas.microsoft.com/office/drawing/2014/main" id="{98A84860-8D6E-0015-B716-F0DFAB852601}"/>
              </a:ext>
            </a:extLst>
          </p:cNvPr>
          <p:cNvSpPr txBox="1"/>
          <p:nvPr/>
        </p:nvSpPr>
        <p:spPr>
          <a:xfrm>
            <a:off x="152520" y="529582"/>
            <a:ext cx="389850"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(A)</a:t>
            </a:r>
            <a:endParaRPr kumimoji="1" lang="ja-JP" altLang="en-US" sz="1200">
              <a:latin typeface="Arial" panose="020B0604020202020204" pitchFamily="34" charset="0"/>
              <a:cs typeface="Arial" panose="020B0604020202020204" pitchFamily="34" charset="0"/>
            </a:endParaRPr>
          </a:p>
        </p:txBody>
      </p:sp>
      <p:sp>
        <p:nvSpPr>
          <p:cNvPr id="146" name="テキスト ボックス 145">
            <a:extLst>
              <a:ext uri="{FF2B5EF4-FFF2-40B4-BE49-F238E27FC236}">
                <a16:creationId xmlns:a16="http://schemas.microsoft.com/office/drawing/2014/main" id="{82A8CCF2-46DC-91DA-2227-E9BC461B4C40}"/>
              </a:ext>
            </a:extLst>
          </p:cNvPr>
          <p:cNvSpPr txBox="1"/>
          <p:nvPr/>
        </p:nvSpPr>
        <p:spPr>
          <a:xfrm>
            <a:off x="3605456" y="529582"/>
            <a:ext cx="389850"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(B)</a:t>
            </a:r>
            <a:endParaRPr kumimoji="1" lang="ja-JP" altLang="en-US" sz="1200">
              <a:latin typeface="Arial" panose="020B0604020202020204" pitchFamily="34" charset="0"/>
              <a:cs typeface="Arial" panose="020B0604020202020204" pitchFamily="34" charset="0"/>
            </a:endParaRPr>
          </a:p>
        </p:txBody>
      </p:sp>
      <p:sp>
        <p:nvSpPr>
          <p:cNvPr id="147" name="テキスト ボックス 146">
            <a:extLst>
              <a:ext uri="{FF2B5EF4-FFF2-40B4-BE49-F238E27FC236}">
                <a16:creationId xmlns:a16="http://schemas.microsoft.com/office/drawing/2014/main" id="{17E300EB-B04B-F48F-A5C1-909A9806B7C2}"/>
              </a:ext>
            </a:extLst>
          </p:cNvPr>
          <p:cNvSpPr txBox="1"/>
          <p:nvPr/>
        </p:nvSpPr>
        <p:spPr>
          <a:xfrm>
            <a:off x="152520" y="2864863"/>
            <a:ext cx="397866"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(C)</a:t>
            </a:r>
            <a:endParaRPr kumimoji="1" lang="ja-JP" altLang="en-US" sz="1200">
              <a:latin typeface="Arial" panose="020B0604020202020204" pitchFamily="34" charset="0"/>
              <a:cs typeface="Arial" panose="020B0604020202020204" pitchFamily="34" charset="0"/>
            </a:endParaRPr>
          </a:p>
        </p:txBody>
      </p:sp>
      <p:sp>
        <p:nvSpPr>
          <p:cNvPr id="148" name="テキスト ボックス 147">
            <a:extLst>
              <a:ext uri="{FF2B5EF4-FFF2-40B4-BE49-F238E27FC236}">
                <a16:creationId xmlns:a16="http://schemas.microsoft.com/office/drawing/2014/main" id="{83764159-BA13-FCBC-1C6E-58DF1B785E6D}"/>
              </a:ext>
            </a:extLst>
          </p:cNvPr>
          <p:cNvSpPr txBox="1"/>
          <p:nvPr/>
        </p:nvSpPr>
        <p:spPr>
          <a:xfrm>
            <a:off x="3605456" y="2864863"/>
            <a:ext cx="397866"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(D)</a:t>
            </a:r>
            <a:endParaRPr kumimoji="1" lang="ja-JP" altLang="en-US" sz="1200">
              <a:latin typeface="Arial" panose="020B0604020202020204" pitchFamily="34" charset="0"/>
              <a:cs typeface="Arial" panose="020B0604020202020204" pitchFamily="34" charset="0"/>
            </a:endParaRPr>
          </a:p>
        </p:txBody>
      </p:sp>
      <p:sp>
        <p:nvSpPr>
          <p:cNvPr id="149" name="テキスト ボックス 148">
            <a:extLst>
              <a:ext uri="{FF2B5EF4-FFF2-40B4-BE49-F238E27FC236}">
                <a16:creationId xmlns:a16="http://schemas.microsoft.com/office/drawing/2014/main" id="{F792E54C-0863-36EC-B97B-3195BCB37A2D}"/>
              </a:ext>
            </a:extLst>
          </p:cNvPr>
          <p:cNvSpPr txBox="1"/>
          <p:nvPr/>
        </p:nvSpPr>
        <p:spPr>
          <a:xfrm>
            <a:off x="152520" y="5040667"/>
            <a:ext cx="389850"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(E)</a:t>
            </a:r>
            <a:endParaRPr kumimoji="1" lang="ja-JP" altLang="en-US" sz="1200">
              <a:latin typeface="Arial" panose="020B0604020202020204" pitchFamily="34" charset="0"/>
              <a:cs typeface="Arial" panose="020B0604020202020204" pitchFamily="34" charset="0"/>
            </a:endParaRPr>
          </a:p>
        </p:txBody>
      </p:sp>
      <p:sp>
        <p:nvSpPr>
          <p:cNvPr id="150" name="テキスト ボックス 149">
            <a:extLst>
              <a:ext uri="{FF2B5EF4-FFF2-40B4-BE49-F238E27FC236}">
                <a16:creationId xmlns:a16="http://schemas.microsoft.com/office/drawing/2014/main" id="{6DD848CD-05FC-9ED8-5973-6168926DAAB2}"/>
              </a:ext>
            </a:extLst>
          </p:cNvPr>
          <p:cNvSpPr txBox="1"/>
          <p:nvPr/>
        </p:nvSpPr>
        <p:spPr>
          <a:xfrm>
            <a:off x="3605456" y="5040667"/>
            <a:ext cx="381836"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(F)</a:t>
            </a:r>
            <a:endParaRPr kumimoji="1" lang="ja-JP" altLang="en-US" sz="1200">
              <a:latin typeface="Arial" panose="020B0604020202020204" pitchFamily="34" charset="0"/>
              <a:cs typeface="Arial" panose="020B0604020202020204" pitchFamily="34" charset="0"/>
            </a:endParaRPr>
          </a:p>
        </p:txBody>
      </p:sp>
      <p:graphicFrame>
        <p:nvGraphicFramePr>
          <p:cNvPr id="152" name="グラフ 151">
            <a:extLst>
              <a:ext uri="{FF2B5EF4-FFF2-40B4-BE49-F238E27FC236}">
                <a16:creationId xmlns:a16="http://schemas.microsoft.com/office/drawing/2014/main" id="{B03231FB-686C-DC5B-0766-2D3533E807D5}"/>
              </a:ext>
            </a:extLst>
          </p:cNvPr>
          <p:cNvGraphicFramePr>
            <a:graphicFrameLocks/>
          </p:cNvGraphicFramePr>
          <p:nvPr>
            <p:extLst>
              <p:ext uri="{D42A27DB-BD31-4B8C-83A1-F6EECF244321}">
                <p14:modId xmlns:p14="http://schemas.microsoft.com/office/powerpoint/2010/main" val="73446063"/>
              </p:ext>
            </p:extLst>
          </p:nvPr>
        </p:nvGraphicFramePr>
        <p:xfrm>
          <a:off x="4209592" y="7985983"/>
          <a:ext cx="704869" cy="1350200"/>
        </p:xfrm>
        <a:graphic>
          <a:graphicData uri="http://schemas.openxmlformats.org/drawingml/2006/chart">
            <c:chart xmlns:c="http://schemas.openxmlformats.org/drawingml/2006/chart" xmlns:r="http://schemas.openxmlformats.org/officeDocument/2006/relationships" r:id="rId26"/>
          </a:graphicData>
        </a:graphic>
      </p:graphicFrame>
      <p:sp>
        <p:nvSpPr>
          <p:cNvPr id="153" name="テキスト ボックス 152">
            <a:extLst>
              <a:ext uri="{FF2B5EF4-FFF2-40B4-BE49-F238E27FC236}">
                <a16:creationId xmlns:a16="http://schemas.microsoft.com/office/drawing/2014/main" id="{7F3E4197-813E-B458-B482-F800F81D700E}"/>
              </a:ext>
            </a:extLst>
          </p:cNvPr>
          <p:cNvSpPr txBox="1"/>
          <p:nvPr/>
        </p:nvSpPr>
        <p:spPr>
          <a:xfrm rot="16200000">
            <a:off x="3561986" y="8538471"/>
            <a:ext cx="1223531" cy="219484"/>
          </a:xfrm>
          <a:prstGeom prst="rect">
            <a:avLst/>
          </a:prstGeom>
          <a:noFill/>
        </p:spPr>
        <p:txBody>
          <a:bodyPr wrap="square">
            <a:spAutoFit/>
          </a:bodyPr>
          <a:lstStyle/>
          <a:p>
            <a:pPr algn="ctr"/>
            <a:r>
              <a:rPr lang="ja-JP" altLang="en-US" sz="800">
                <a:latin typeface="Arial" panose="020B0604020202020204" pitchFamily="34" charset="0"/>
                <a:cs typeface="Arial" panose="020B0604020202020204" pitchFamily="34" charset="0"/>
              </a:rPr>
              <a:t>% of each cell</a:t>
            </a:r>
          </a:p>
        </p:txBody>
      </p:sp>
      <p:grpSp>
        <p:nvGrpSpPr>
          <p:cNvPr id="171" name="グループ化 170">
            <a:extLst>
              <a:ext uri="{FF2B5EF4-FFF2-40B4-BE49-F238E27FC236}">
                <a16:creationId xmlns:a16="http://schemas.microsoft.com/office/drawing/2014/main" id="{FCEA6546-8399-49CA-E8BD-F9EBD65A4FE0}"/>
              </a:ext>
            </a:extLst>
          </p:cNvPr>
          <p:cNvGrpSpPr/>
          <p:nvPr/>
        </p:nvGrpSpPr>
        <p:grpSpPr>
          <a:xfrm>
            <a:off x="4905189" y="8221127"/>
            <a:ext cx="631429" cy="219484"/>
            <a:chOff x="3894420" y="5106865"/>
            <a:chExt cx="464854" cy="161583"/>
          </a:xfrm>
        </p:grpSpPr>
        <p:sp>
          <p:nvSpPr>
            <p:cNvPr id="181" name="正方形/長方形 180">
              <a:extLst>
                <a:ext uri="{FF2B5EF4-FFF2-40B4-BE49-F238E27FC236}">
                  <a16:creationId xmlns:a16="http://schemas.microsoft.com/office/drawing/2014/main" id="{AEB35088-551B-9213-DF1A-630E304B1817}"/>
                </a:ext>
              </a:extLst>
            </p:cNvPr>
            <p:cNvSpPr/>
            <p:nvPr/>
          </p:nvSpPr>
          <p:spPr>
            <a:xfrm>
              <a:off x="3894420" y="5147156"/>
              <a:ext cx="81286" cy="81000"/>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800"/>
            </a:p>
          </p:txBody>
        </p:sp>
        <p:sp>
          <p:nvSpPr>
            <p:cNvPr id="182" name="テキスト ボックス 181">
              <a:extLst>
                <a:ext uri="{FF2B5EF4-FFF2-40B4-BE49-F238E27FC236}">
                  <a16:creationId xmlns:a16="http://schemas.microsoft.com/office/drawing/2014/main" id="{FD686F99-4017-F842-FCB3-32B2CD281A06}"/>
                </a:ext>
              </a:extLst>
            </p:cNvPr>
            <p:cNvSpPr txBox="1"/>
            <p:nvPr/>
          </p:nvSpPr>
          <p:spPr>
            <a:xfrm>
              <a:off x="3981612" y="5106865"/>
              <a:ext cx="377662" cy="161583"/>
            </a:xfrm>
            <a:prstGeom prst="rect">
              <a:avLst/>
            </a:prstGeom>
            <a:noFill/>
          </p:spPr>
          <p:txBody>
            <a:bodyPr wrap="square">
              <a:spAutoFit/>
            </a:bodyPr>
            <a:lstStyle/>
            <a:p>
              <a:r>
                <a:rPr lang="en-US" altLang="ja-JP" sz="800" dirty="0">
                  <a:latin typeface="Arial" panose="020B0604020202020204" pitchFamily="34" charset="0"/>
                  <a:cs typeface="Arial" panose="020B0604020202020204" pitchFamily="34" charset="0"/>
                </a:rPr>
                <a:t>DN</a:t>
              </a:r>
              <a:endParaRPr lang="ja-JP" altLang="en-US" sz="800">
                <a:latin typeface="Arial" panose="020B0604020202020204" pitchFamily="34" charset="0"/>
                <a:cs typeface="Arial" panose="020B0604020202020204" pitchFamily="34" charset="0"/>
              </a:endParaRPr>
            </a:p>
          </p:txBody>
        </p:sp>
      </p:grpSp>
      <p:grpSp>
        <p:nvGrpSpPr>
          <p:cNvPr id="172" name="グループ化 171">
            <a:extLst>
              <a:ext uri="{FF2B5EF4-FFF2-40B4-BE49-F238E27FC236}">
                <a16:creationId xmlns:a16="http://schemas.microsoft.com/office/drawing/2014/main" id="{C4605895-681D-DEF4-7E40-5285429A3B0C}"/>
              </a:ext>
            </a:extLst>
          </p:cNvPr>
          <p:cNvGrpSpPr/>
          <p:nvPr/>
        </p:nvGrpSpPr>
        <p:grpSpPr>
          <a:xfrm>
            <a:off x="4905189" y="8428767"/>
            <a:ext cx="512076" cy="219484"/>
            <a:chOff x="3894420" y="5259728"/>
            <a:chExt cx="376987" cy="161583"/>
          </a:xfrm>
        </p:grpSpPr>
        <p:sp>
          <p:nvSpPr>
            <p:cNvPr id="179" name="正方形/長方形 178">
              <a:extLst>
                <a:ext uri="{FF2B5EF4-FFF2-40B4-BE49-F238E27FC236}">
                  <a16:creationId xmlns:a16="http://schemas.microsoft.com/office/drawing/2014/main" id="{C8AA3681-1C05-9FA5-B389-D036FF7C1278}"/>
                </a:ext>
              </a:extLst>
            </p:cNvPr>
            <p:cNvSpPr/>
            <p:nvPr/>
          </p:nvSpPr>
          <p:spPr>
            <a:xfrm>
              <a:off x="3894420" y="5300019"/>
              <a:ext cx="81286" cy="81000"/>
            </a:xfrm>
            <a:prstGeom prst="rect">
              <a:avLst/>
            </a:prstGeom>
            <a:solidFill>
              <a:srgbClr val="EE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800"/>
            </a:p>
          </p:txBody>
        </p:sp>
        <p:sp>
          <p:nvSpPr>
            <p:cNvPr id="180" name="テキスト ボックス 179">
              <a:extLst>
                <a:ext uri="{FF2B5EF4-FFF2-40B4-BE49-F238E27FC236}">
                  <a16:creationId xmlns:a16="http://schemas.microsoft.com/office/drawing/2014/main" id="{E3D0DE15-B1A5-A995-196B-E1A43E04A8B3}"/>
                </a:ext>
              </a:extLst>
            </p:cNvPr>
            <p:cNvSpPr txBox="1"/>
            <p:nvPr/>
          </p:nvSpPr>
          <p:spPr>
            <a:xfrm>
              <a:off x="3981613" y="5259728"/>
              <a:ext cx="289794" cy="161583"/>
            </a:xfrm>
            <a:prstGeom prst="rect">
              <a:avLst/>
            </a:prstGeom>
            <a:noFill/>
          </p:spPr>
          <p:txBody>
            <a:bodyPr wrap="square">
              <a:spAutoFit/>
            </a:bodyPr>
            <a:lstStyle/>
            <a:p>
              <a:r>
                <a:rPr lang="en-US" altLang="ja-JP" sz="800" dirty="0">
                  <a:latin typeface="Arial" panose="020B0604020202020204" pitchFamily="34" charset="0"/>
                  <a:cs typeface="Arial" panose="020B0604020202020204" pitchFamily="34" charset="0"/>
                </a:rPr>
                <a:t>DP</a:t>
              </a:r>
              <a:endParaRPr lang="ja-JP" altLang="en-US" sz="800">
                <a:latin typeface="Arial" panose="020B0604020202020204" pitchFamily="34" charset="0"/>
                <a:cs typeface="Arial" panose="020B0604020202020204" pitchFamily="34" charset="0"/>
              </a:endParaRPr>
            </a:p>
          </p:txBody>
        </p:sp>
      </p:grpSp>
      <p:grpSp>
        <p:nvGrpSpPr>
          <p:cNvPr id="173" name="グループ化 172">
            <a:extLst>
              <a:ext uri="{FF2B5EF4-FFF2-40B4-BE49-F238E27FC236}">
                <a16:creationId xmlns:a16="http://schemas.microsoft.com/office/drawing/2014/main" id="{F3D8494E-4C61-2B66-5174-0D47C590BB12}"/>
              </a:ext>
            </a:extLst>
          </p:cNvPr>
          <p:cNvGrpSpPr/>
          <p:nvPr/>
        </p:nvGrpSpPr>
        <p:grpSpPr>
          <a:xfrm>
            <a:off x="4905189" y="8636407"/>
            <a:ext cx="814173" cy="215443"/>
            <a:chOff x="3894420" y="5412591"/>
            <a:chExt cx="599389" cy="158608"/>
          </a:xfrm>
        </p:grpSpPr>
        <p:sp>
          <p:nvSpPr>
            <p:cNvPr id="177" name="正方形/長方形 176">
              <a:extLst>
                <a:ext uri="{FF2B5EF4-FFF2-40B4-BE49-F238E27FC236}">
                  <a16:creationId xmlns:a16="http://schemas.microsoft.com/office/drawing/2014/main" id="{931810DA-809D-9215-D5D2-EE2552419DB9}"/>
                </a:ext>
              </a:extLst>
            </p:cNvPr>
            <p:cNvSpPr/>
            <p:nvPr/>
          </p:nvSpPr>
          <p:spPr>
            <a:xfrm>
              <a:off x="3894420" y="5452882"/>
              <a:ext cx="81286" cy="81000"/>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800"/>
            </a:p>
          </p:txBody>
        </p:sp>
        <p:sp>
          <p:nvSpPr>
            <p:cNvPr id="178" name="テキスト ボックス 177">
              <a:extLst>
                <a:ext uri="{FF2B5EF4-FFF2-40B4-BE49-F238E27FC236}">
                  <a16:creationId xmlns:a16="http://schemas.microsoft.com/office/drawing/2014/main" id="{7EE23946-378F-773A-33CE-AE8A48376C25}"/>
                </a:ext>
              </a:extLst>
            </p:cNvPr>
            <p:cNvSpPr txBox="1"/>
            <p:nvPr/>
          </p:nvSpPr>
          <p:spPr>
            <a:xfrm>
              <a:off x="3981613" y="5412591"/>
              <a:ext cx="512196" cy="158608"/>
            </a:xfrm>
            <a:prstGeom prst="rect">
              <a:avLst/>
            </a:prstGeom>
            <a:noFill/>
          </p:spPr>
          <p:txBody>
            <a:bodyPr wrap="square">
              <a:spAutoFit/>
            </a:bodyPr>
            <a:lstStyle/>
            <a:p>
              <a:r>
                <a:rPr lang="en-US" altLang="ja-JP" sz="800" dirty="0">
                  <a:latin typeface="Arial" panose="020B0604020202020204" pitchFamily="34" charset="0"/>
                  <a:cs typeface="Arial" panose="020B0604020202020204" pitchFamily="34" charset="0"/>
                </a:rPr>
                <a:t>CD4SP</a:t>
              </a:r>
              <a:endParaRPr lang="ja-JP" altLang="en-US" sz="800">
                <a:latin typeface="Arial" panose="020B0604020202020204" pitchFamily="34" charset="0"/>
                <a:cs typeface="Arial" panose="020B0604020202020204" pitchFamily="34" charset="0"/>
              </a:endParaRPr>
            </a:p>
          </p:txBody>
        </p:sp>
      </p:grpSp>
      <p:grpSp>
        <p:nvGrpSpPr>
          <p:cNvPr id="174" name="グループ化 173">
            <a:extLst>
              <a:ext uri="{FF2B5EF4-FFF2-40B4-BE49-F238E27FC236}">
                <a16:creationId xmlns:a16="http://schemas.microsoft.com/office/drawing/2014/main" id="{96A2ED56-3D66-96AE-9CD8-9D33B9E4AB6A}"/>
              </a:ext>
            </a:extLst>
          </p:cNvPr>
          <p:cNvGrpSpPr/>
          <p:nvPr/>
        </p:nvGrpSpPr>
        <p:grpSpPr>
          <a:xfrm>
            <a:off x="4905189" y="8844047"/>
            <a:ext cx="673095" cy="219484"/>
            <a:chOff x="3894420" y="5565454"/>
            <a:chExt cx="495528" cy="161583"/>
          </a:xfrm>
        </p:grpSpPr>
        <p:sp>
          <p:nvSpPr>
            <p:cNvPr id="175" name="正方形/長方形 174">
              <a:extLst>
                <a:ext uri="{FF2B5EF4-FFF2-40B4-BE49-F238E27FC236}">
                  <a16:creationId xmlns:a16="http://schemas.microsoft.com/office/drawing/2014/main" id="{269C5132-8088-A43B-2327-A6F3C0895A01}"/>
                </a:ext>
              </a:extLst>
            </p:cNvPr>
            <p:cNvSpPr/>
            <p:nvPr/>
          </p:nvSpPr>
          <p:spPr>
            <a:xfrm>
              <a:off x="3894420" y="5605745"/>
              <a:ext cx="81286" cy="81000"/>
            </a:xfrm>
            <a:prstGeom prst="rect">
              <a:avLst/>
            </a:prstGeom>
            <a:solidFill>
              <a:srgbClr val="F7B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800"/>
            </a:p>
          </p:txBody>
        </p:sp>
        <p:sp>
          <p:nvSpPr>
            <p:cNvPr id="176" name="テキスト ボックス 175">
              <a:extLst>
                <a:ext uri="{FF2B5EF4-FFF2-40B4-BE49-F238E27FC236}">
                  <a16:creationId xmlns:a16="http://schemas.microsoft.com/office/drawing/2014/main" id="{BF0F18A6-2DF0-CDBA-8262-0A771E6A6B13}"/>
                </a:ext>
              </a:extLst>
            </p:cNvPr>
            <p:cNvSpPr txBox="1"/>
            <p:nvPr/>
          </p:nvSpPr>
          <p:spPr>
            <a:xfrm>
              <a:off x="3981613" y="5565454"/>
              <a:ext cx="408335" cy="161583"/>
            </a:xfrm>
            <a:prstGeom prst="rect">
              <a:avLst/>
            </a:prstGeom>
            <a:noFill/>
          </p:spPr>
          <p:txBody>
            <a:bodyPr wrap="square">
              <a:spAutoFit/>
            </a:bodyPr>
            <a:lstStyle/>
            <a:p>
              <a:r>
                <a:rPr lang="en-US" altLang="ja-JP" sz="800" dirty="0">
                  <a:latin typeface="Arial" panose="020B0604020202020204" pitchFamily="34" charset="0"/>
                  <a:cs typeface="Arial" panose="020B0604020202020204" pitchFamily="34" charset="0"/>
                </a:rPr>
                <a:t>CD8SP</a:t>
              </a:r>
              <a:endParaRPr lang="ja-JP" altLang="en-US" sz="800">
                <a:latin typeface="Arial" panose="020B0604020202020204" pitchFamily="34" charset="0"/>
                <a:cs typeface="Arial" panose="020B0604020202020204" pitchFamily="34" charset="0"/>
              </a:endParaRPr>
            </a:p>
          </p:txBody>
        </p:sp>
      </p:grpSp>
      <p:pic>
        <p:nvPicPr>
          <p:cNvPr id="155" name="図 154">
            <a:extLst>
              <a:ext uri="{FF2B5EF4-FFF2-40B4-BE49-F238E27FC236}">
                <a16:creationId xmlns:a16="http://schemas.microsoft.com/office/drawing/2014/main" id="{F2272843-344E-C3AE-31C4-625445F23827}"/>
              </a:ext>
            </a:extLst>
          </p:cNvPr>
          <p:cNvPicPr>
            <a:picLocks noChangeAspect="1"/>
          </p:cNvPicPr>
          <p:nvPr/>
        </p:nvPicPr>
        <p:blipFill rotWithShape="1">
          <a:blip r:embed="rId27" cstate="screen">
            <a:extLst>
              <a:ext uri="{28A0092B-C50C-407E-A947-70E740481C1C}">
                <a14:useLocalDpi xmlns:a14="http://schemas.microsoft.com/office/drawing/2010/main"/>
              </a:ext>
            </a:extLst>
          </a:blip>
          <a:srcRect/>
          <a:stretch/>
        </p:blipFill>
        <p:spPr>
          <a:xfrm>
            <a:off x="1858587" y="7957751"/>
            <a:ext cx="808631" cy="760322"/>
          </a:xfrm>
          <a:prstGeom prst="rect">
            <a:avLst/>
          </a:prstGeom>
        </p:spPr>
      </p:pic>
      <p:pic>
        <p:nvPicPr>
          <p:cNvPr id="156" name="図 155">
            <a:extLst>
              <a:ext uri="{FF2B5EF4-FFF2-40B4-BE49-F238E27FC236}">
                <a16:creationId xmlns:a16="http://schemas.microsoft.com/office/drawing/2014/main" id="{9A3B30DC-E6CE-43C2-88A8-5D6F8BE0316F}"/>
              </a:ext>
            </a:extLst>
          </p:cNvPr>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1323862" y="7981511"/>
            <a:ext cx="651567" cy="649275"/>
          </a:xfrm>
          <a:prstGeom prst="rect">
            <a:avLst/>
          </a:prstGeom>
        </p:spPr>
      </p:pic>
      <p:pic>
        <p:nvPicPr>
          <p:cNvPr id="157" name="図 156">
            <a:extLst>
              <a:ext uri="{FF2B5EF4-FFF2-40B4-BE49-F238E27FC236}">
                <a16:creationId xmlns:a16="http://schemas.microsoft.com/office/drawing/2014/main" id="{8F6167C8-7A6A-67A4-67A1-0374566C89CF}"/>
              </a:ext>
            </a:extLst>
          </p:cNvPr>
          <p:cNvPicPr>
            <a:picLocks noChangeAspect="1"/>
          </p:cNvPicPr>
          <p:nvPr/>
        </p:nvPicPr>
        <p:blipFill rotWithShape="1">
          <a:blip r:embed="rId29" cstate="screen">
            <a:extLst>
              <a:ext uri="{28A0092B-C50C-407E-A947-70E740481C1C}">
                <a14:useLocalDpi xmlns:a14="http://schemas.microsoft.com/office/drawing/2010/main"/>
              </a:ext>
            </a:extLst>
          </a:blip>
          <a:srcRect/>
          <a:stretch/>
        </p:blipFill>
        <p:spPr>
          <a:xfrm>
            <a:off x="2599670" y="7957751"/>
            <a:ext cx="689773" cy="760322"/>
          </a:xfrm>
          <a:prstGeom prst="rect">
            <a:avLst/>
          </a:prstGeom>
        </p:spPr>
      </p:pic>
      <p:pic>
        <p:nvPicPr>
          <p:cNvPr id="158" name="図 157">
            <a:extLst>
              <a:ext uri="{FF2B5EF4-FFF2-40B4-BE49-F238E27FC236}">
                <a16:creationId xmlns:a16="http://schemas.microsoft.com/office/drawing/2014/main" id="{93431CE9-E4FC-7BE6-304E-295616A64798}"/>
              </a:ext>
            </a:extLst>
          </p:cNvPr>
          <p:cNvPicPr>
            <a:picLocks noChangeAspect="1"/>
          </p:cNvPicPr>
          <p:nvPr/>
        </p:nvPicPr>
        <p:blipFill rotWithShape="1">
          <a:blip r:embed="rId30" cstate="screen">
            <a:extLst>
              <a:ext uri="{28A0092B-C50C-407E-A947-70E740481C1C}">
                <a14:useLocalDpi xmlns:a14="http://schemas.microsoft.com/office/drawing/2010/main"/>
              </a:ext>
            </a:extLst>
          </a:blip>
          <a:srcRect/>
          <a:stretch/>
        </p:blipFill>
        <p:spPr>
          <a:xfrm>
            <a:off x="3262664" y="7957751"/>
            <a:ext cx="665361" cy="760322"/>
          </a:xfrm>
          <a:prstGeom prst="rect">
            <a:avLst/>
          </a:prstGeom>
        </p:spPr>
      </p:pic>
      <p:pic>
        <p:nvPicPr>
          <p:cNvPr id="159" name="図 158">
            <a:extLst>
              <a:ext uri="{FF2B5EF4-FFF2-40B4-BE49-F238E27FC236}">
                <a16:creationId xmlns:a16="http://schemas.microsoft.com/office/drawing/2014/main" id="{5486CADD-7380-057B-FC19-CBCDC7CC40B0}"/>
              </a:ext>
            </a:extLst>
          </p:cNvPr>
          <p:cNvPicPr>
            <a:picLocks noChangeAspect="1"/>
          </p:cNvPicPr>
          <p:nvPr/>
        </p:nvPicPr>
        <p:blipFill rotWithShape="1">
          <a:blip r:embed="rId31" cstate="screen">
            <a:extLst>
              <a:ext uri="{28A0092B-C50C-407E-A947-70E740481C1C}">
                <a14:useLocalDpi xmlns:a14="http://schemas.microsoft.com/office/drawing/2010/main"/>
              </a:ext>
            </a:extLst>
          </a:blip>
          <a:srcRect/>
          <a:stretch/>
        </p:blipFill>
        <p:spPr>
          <a:xfrm>
            <a:off x="1962374" y="8602806"/>
            <a:ext cx="665361" cy="760322"/>
          </a:xfrm>
          <a:prstGeom prst="rect">
            <a:avLst/>
          </a:prstGeom>
        </p:spPr>
      </p:pic>
      <p:pic>
        <p:nvPicPr>
          <p:cNvPr id="160" name="図 159">
            <a:extLst>
              <a:ext uri="{FF2B5EF4-FFF2-40B4-BE49-F238E27FC236}">
                <a16:creationId xmlns:a16="http://schemas.microsoft.com/office/drawing/2014/main" id="{5D86C64E-8D9C-4D07-A254-7B5D3826548A}"/>
              </a:ext>
            </a:extLst>
          </p:cNvPr>
          <p:cNvPicPr>
            <a:picLocks noChangeAspect="1"/>
          </p:cNvPicPr>
          <p:nvPr/>
        </p:nvPicPr>
        <p:blipFill rotWithShape="1">
          <a:blip r:embed="rId32" cstate="screen">
            <a:extLst>
              <a:ext uri="{28A0092B-C50C-407E-A947-70E740481C1C}">
                <a14:useLocalDpi xmlns:a14="http://schemas.microsoft.com/office/drawing/2010/main"/>
              </a:ext>
            </a:extLst>
          </a:blip>
          <a:srcRect/>
          <a:stretch/>
        </p:blipFill>
        <p:spPr>
          <a:xfrm>
            <a:off x="2608841" y="8602806"/>
            <a:ext cx="665361" cy="760322"/>
          </a:xfrm>
          <a:prstGeom prst="rect">
            <a:avLst/>
          </a:prstGeom>
        </p:spPr>
      </p:pic>
      <p:pic>
        <p:nvPicPr>
          <p:cNvPr id="161" name="図 160">
            <a:extLst>
              <a:ext uri="{FF2B5EF4-FFF2-40B4-BE49-F238E27FC236}">
                <a16:creationId xmlns:a16="http://schemas.microsoft.com/office/drawing/2014/main" id="{F369F84D-9BE6-43F9-2DCA-2CCC864E9E8A}"/>
              </a:ext>
            </a:extLst>
          </p:cNvPr>
          <p:cNvPicPr>
            <a:picLocks noChangeAspect="1"/>
          </p:cNvPicPr>
          <p:nvPr/>
        </p:nvPicPr>
        <p:blipFill rotWithShape="1">
          <a:blip r:embed="rId33" cstate="screen">
            <a:extLst>
              <a:ext uri="{28A0092B-C50C-407E-A947-70E740481C1C}">
                <a14:useLocalDpi xmlns:a14="http://schemas.microsoft.com/office/drawing/2010/main"/>
              </a:ext>
            </a:extLst>
          </a:blip>
          <a:srcRect/>
          <a:stretch/>
        </p:blipFill>
        <p:spPr>
          <a:xfrm>
            <a:off x="3232235" y="8602806"/>
            <a:ext cx="718158" cy="760322"/>
          </a:xfrm>
          <a:prstGeom prst="rect">
            <a:avLst/>
          </a:prstGeom>
        </p:spPr>
      </p:pic>
      <p:sp>
        <p:nvSpPr>
          <p:cNvPr id="162" name="テキスト ボックス 161">
            <a:extLst>
              <a:ext uri="{FF2B5EF4-FFF2-40B4-BE49-F238E27FC236}">
                <a16:creationId xmlns:a16="http://schemas.microsoft.com/office/drawing/2014/main" id="{89C27E69-8FB5-F230-582D-0A706CAD66DB}"/>
              </a:ext>
            </a:extLst>
          </p:cNvPr>
          <p:cNvSpPr txBox="1"/>
          <p:nvPr/>
        </p:nvSpPr>
        <p:spPr>
          <a:xfrm>
            <a:off x="1366465" y="7794856"/>
            <a:ext cx="608964" cy="219484"/>
          </a:xfrm>
          <a:prstGeom prst="rect">
            <a:avLst/>
          </a:prstGeom>
          <a:noFill/>
        </p:spPr>
        <p:txBody>
          <a:bodyPr wrap="square" rtlCol="0">
            <a:spAutoFit/>
          </a:bodyPr>
          <a:lstStyle/>
          <a:p>
            <a:pPr algn="ctr"/>
            <a:r>
              <a:rPr lang="en-US" altLang="ja-JP" sz="800" dirty="0">
                <a:latin typeface="Arial" panose="020B0604020202020204" pitchFamily="34" charset="0"/>
                <a:cs typeface="Arial" panose="020B0604020202020204" pitchFamily="34" charset="0"/>
              </a:rPr>
              <a:t>WT B6</a:t>
            </a:r>
            <a:endParaRPr lang="ja-JP" altLang="en-US" sz="800">
              <a:latin typeface="Arial" panose="020B0604020202020204" pitchFamily="34" charset="0"/>
              <a:cs typeface="Arial" panose="020B0604020202020204" pitchFamily="34" charset="0"/>
            </a:endParaRPr>
          </a:p>
        </p:txBody>
      </p:sp>
      <p:sp>
        <p:nvSpPr>
          <p:cNvPr id="163" name="テキスト ボックス 162">
            <a:extLst>
              <a:ext uri="{FF2B5EF4-FFF2-40B4-BE49-F238E27FC236}">
                <a16:creationId xmlns:a16="http://schemas.microsoft.com/office/drawing/2014/main" id="{74D477EA-581C-D7FF-4089-B72EDA48C1BE}"/>
              </a:ext>
            </a:extLst>
          </p:cNvPr>
          <p:cNvSpPr txBox="1"/>
          <p:nvPr/>
        </p:nvSpPr>
        <p:spPr>
          <a:xfrm>
            <a:off x="1858587" y="7733748"/>
            <a:ext cx="2188540" cy="215444"/>
          </a:xfrm>
          <a:prstGeom prst="rect">
            <a:avLst/>
          </a:prstGeom>
          <a:noFill/>
        </p:spPr>
        <p:txBody>
          <a:bodyPr wrap="square" rtlCol="0">
            <a:spAutoFit/>
          </a:bodyPr>
          <a:lstStyle/>
          <a:p>
            <a:pPr algn="ctr"/>
            <a:r>
              <a:rPr lang="en-US" altLang="ja-JP" sz="800" dirty="0" err="1">
                <a:latin typeface="Arial" panose="020B0604020202020204" pitchFamily="34" charset="0"/>
                <a:cs typeface="Arial" panose="020B0604020202020204" pitchFamily="34" charset="0"/>
              </a:rPr>
              <a:t>iHSPCs</a:t>
            </a:r>
            <a:r>
              <a:rPr lang="en-US" altLang="ja-JP" sz="800" dirty="0">
                <a:latin typeface="Arial" panose="020B0604020202020204" pitchFamily="34" charset="0"/>
                <a:cs typeface="Arial" panose="020B0604020202020204" pitchFamily="34" charset="0"/>
              </a:rPr>
              <a:t> recipients (GFP</a:t>
            </a:r>
            <a:r>
              <a:rPr lang="en-US" altLang="ja-JP" sz="800" baseline="30000" dirty="0">
                <a:latin typeface="Arial" panose="020B0604020202020204" pitchFamily="34" charset="0"/>
                <a:cs typeface="Arial" panose="020B0604020202020204" pitchFamily="34" charset="0"/>
              </a:rPr>
              <a:t>+</a:t>
            </a:r>
            <a:r>
              <a:rPr lang="en-US" altLang="ja-JP" sz="800" dirty="0">
                <a:latin typeface="Arial" panose="020B0604020202020204" pitchFamily="34" charset="0"/>
                <a:cs typeface="Arial" panose="020B0604020202020204" pitchFamily="34" charset="0"/>
              </a:rPr>
              <a:t> CD11b</a:t>
            </a:r>
            <a:r>
              <a:rPr lang="en-US" altLang="ja-JP" sz="800" baseline="30000" dirty="0">
                <a:latin typeface="Arial" panose="020B0604020202020204" pitchFamily="34" charset="0"/>
                <a:cs typeface="Arial" panose="020B0604020202020204" pitchFamily="34" charset="0"/>
              </a:rPr>
              <a:t>-</a:t>
            </a:r>
            <a:r>
              <a:rPr lang="en-US" altLang="ja-JP" sz="800" dirty="0">
                <a:latin typeface="Arial" panose="020B0604020202020204" pitchFamily="34" charset="0"/>
                <a:cs typeface="Arial" panose="020B0604020202020204" pitchFamily="34" charset="0"/>
              </a:rPr>
              <a:t> gated)</a:t>
            </a:r>
            <a:endParaRPr lang="ja-JP" altLang="en-US" sz="800">
              <a:latin typeface="Arial" panose="020B0604020202020204" pitchFamily="34" charset="0"/>
              <a:cs typeface="Arial" panose="020B0604020202020204" pitchFamily="34" charset="0"/>
            </a:endParaRPr>
          </a:p>
        </p:txBody>
      </p:sp>
      <p:cxnSp>
        <p:nvCxnSpPr>
          <p:cNvPr id="164" name="直線コネクタ 163">
            <a:extLst>
              <a:ext uri="{FF2B5EF4-FFF2-40B4-BE49-F238E27FC236}">
                <a16:creationId xmlns:a16="http://schemas.microsoft.com/office/drawing/2014/main" id="{E652517A-E18E-CDFD-F469-DF8349488736}"/>
              </a:ext>
            </a:extLst>
          </p:cNvPr>
          <p:cNvCxnSpPr>
            <a:cxnSpLocks/>
          </p:cNvCxnSpPr>
          <p:nvPr/>
        </p:nvCxnSpPr>
        <p:spPr>
          <a:xfrm>
            <a:off x="2015136" y="7933854"/>
            <a:ext cx="18888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6" name="テキスト ボックス 165">
            <a:extLst>
              <a:ext uri="{FF2B5EF4-FFF2-40B4-BE49-F238E27FC236}">
                <a16:creationId xmlns:a16="http://schemas.microsoft.com/office/drawing/2014/main" id="{4A0A39FE-8E8F-259E-6398-6B17842CAE95}"/>
              </a:ext>
            </a:extLst>
          </p:cNvPr>
          <p:cNvSpPr txBox="1"/>
          <p:nvPr/>
        </p:nvSpPr>
        <p:spPr>
          <a:xfrm>
            <a:off x="1398355" y="9087499"/>
            <a:ext cx="518608" cy="219485"/>
          </a:xfrm>
          <a:prstGeom prst="rect">
            <a:avLst/>
          </a:prstGeom>
          <a:noFill/>
        </p:spPr>
        <p:txBody>
          <a:bodyPr wrap="square" rtlCol="0">
            <a:spAutoFit/>
          </a:bodyPr>
          <a:lstStyle/>
          <a:p>
            <a:pPr algn="ctr"/>
            <a:r>
              <a:rPr lang="en-US" altLang="ja-JP" sz="800" dirty="0">
                <a:latin typeface="Arial" panose="020B0604020202020204" pitchFamily="34" charset="0"/>
                <a:cs typeface="Arial" panose="020B0604020202020204" pitchFamily="34" charset="0"/>
              </a:rPr>
              <a:t>CD8</a:t>
            </a:r>
            <a:endParaRPr lang="ja-JP" altLang="en-US" sz="800">
              <a:latin typeface="Arial" panose="020B0604020202020204" pitchFamily="34" charset="0"/>
              <a:cs typeface="Arial" panose="020B0604020202020204" pitchFamily="34" charset="0"/>
            </a:endParaRPr>
          </a:p>
        </p:txBody>
      </p:sp>
      <p:sp>
        <p:nvSpPr>
          <p:cNvPr id="167" name="テキスト ボックス 166">
            <a:extLst>
              <a:ext uri="{FF2B5EF4-FFF2-40B4-BE49-F238E27FC236}">
                <a16:creationId xmlns:a16="http://schemas.microsoft.com/office/drawing/2014/main" id="{C01C530B-E7D7-9CA5-4D25-96E8AB3F3953}"/>
              </a:ext>
            </a:extLst>
          </p:cNvPr>
          <p:cNvSpPr txBox="1"/>
          <p:nvPr/>
        </p:nvSpPr>
        <p:spPr>
          <a:xfrm rot="16200000">
            <a:off x="1193150" y="8815513"/>
            <a:ext cx="439013" cy="219485"/>
          </a:xfrm>
          <a:prstGeom prst="rect">
            <a:avLst/>
          </a:prstGeom>
          <a:noFill/>
        </p:spPr>
        <p:txBody>
          <a:bodyPr wrap="square" rtlCol="0">
            <a:spAutoFit/>
          </a:bodyPr>
          <a:lstStyle/>
          <a:p>
            <a:pPr algn="ctr"/>
            <a:r>
              <a:rPr lang="en-US" altLang="ja-JP" sz="800" dirty="0">
                <a:latin typeface="Arial" panose="020B0604020202020204" pitchFamily="34" charset="0"/>
                <a:cs typeface="Arial" panose="020B0604020202020204" pitchFamily="34" charset="0"/>
              </a:rPr>
              <a:t>CD4</a:t>
            </a:r>
            <a:endParaRPr lang="ja-JP" altLang="en-US" sz="800">
              <a:latin typeface="Arial" panose="020B0604020202020204" pitchFamily="34" charset="0"/>
              <a:cs typeface="Arial" panose="020B0604020202020204" pitchFamily="34" charset="0"/>
            </a:endParaRPr>
          </a:p>
        </p:txBody>
      </p:sp>
      <p:grpSp>
        <p:nvGrpSpPr>
          <p:cNvPr id="168" name="グループ化 167">
            <a:extLst>
              <a:ext uri="{FF2B5EF4-FFF2-40B4-BE49-F238E27FC236}">
                <a16:creationId xmlns:a16="http://schemas.microsoft.com/office/drawing/2014/main" id="{B3C2B498-0EDA-081B-D414-4E6D31CA088E}"/>
              </a:ext>
            </a:extLst>
          </p:cNvPr>
          <p:cNvGrpSpPr/>
          <p:nvPr/>
        </p:nvGrpSpPr>
        <p:grpSpPr>
          <a:xfrm>
            <a:off x="1494605" y="8732629"/>
            <a:ext cx="386448" cy="385090"/>
            <a:chOff x="5512224" y="3776331"/>
            <a:chExt cx="504000" cy="504000"/>
          </a:xfrm>
        </p:grpSpPr>
        <p:cxnSp>
          <p:nvCxnSpPr>
            <p:cNvPr id="169" name="直線矢印コネクタ 168">
              <a:extLst>
                <a:ext uri="{FF2B5EF4-FFF2-40B4-BE49-F238E27FC236}">
                  <a16:creationId xmlns:a16="http://schemas.microsoft.com/office/drawing/2014/main" id="{E42929E4-6EF3-88D8-4933-0E2215EA2D55}"/>
                </a:ext>
              </a:extLst>
            </p:cNvPr>
            <p:cNvCxnSpPr>
              <a:cxnSpLocks/>
            </p:cNvCxnSpPr>
            <p:nvPr/>
          </p:nvCxnSpPr>
          <p:spPr>
            <a:xfrm flipV="1">
              <a:off x="5512224" y="3776331"/>
              <a:ext cx="0" cy="504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0" name="直線矢印コネクタ 169">
              <a:extLst>
                <a:ext uri="{FF2B5EF4-FFF2-40B4-BE49-F238E27FC236}">
                  <a16:creationId xmlns:a16="http://schemas.microsoft.com/office/drawing/2014/main" id="{0D620A89-FBDD-9D7D-049E-EB67E9A465FA}"/>
                </a:ext>
              </a:extLst>
            </p:cNvPr>
            <p:cNvCxnSpPr>
              <a:cxnSpLocks/>
            </p:cNvCxnSpPr>
            <p:nvPr/>
          </p:nvCxnSpPr>
          <p:spPr>
            <a:xfrm>
              <a:off x="5512224" y="4280331"/>
              <a:ext cx="504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87" name="テキスト ボックス 186">
            <a:extLst>
              <a:ext uri="{FF2B5EF4-FFF2-40B4-BE49-F238E27FC236}">
                <a16:creationId xmlns:a16="http://schemas.microsoft.com/office/drawing/2014/main" id="{F3582A42-32B9-51E1-FFF6-8EC0B81FC644}"/>
              </a:ext>
            </a:extLst>
          </p:cNvPr>
          <p:cNvSpPr txBox="1"/>
          <p:nvPr/>
        </p:nvSpPr>
        <p:spPr>
          <a:xfrm>
            <a:off x="2016233" y="7992658"/>
            <a:ext cx="608964" cy="215444"/>
          </a:xfrm>
          <a:prstGeom prst="rect">
            <a:avLst/>
          </a:prstGeom>
          <a:noFill/>
        </p:spPr>
        <p:txBody>
          <a:bodyPr wrap="square" rtlCol="0">
            <a:spAutoFit/>
          </a:bodyPr>
          <a:lstStyle/>
          <a:p>
            <a:pPr algn="r"/>
            <a:r>
              <a:rPr lang="en-US" altLang="ja-JP" sz="800" dirty="0">
                <a:latin typeface="Arial" panose="020B0604020202020204" pitchFamily="34" charset="0"/>
                <a:cs typeface="Arial" panose="020B0604020202020204" pitchFamily="34" charset="0"/>
              </a:rPr>
              <a:t>5.05</a:t>
            </a:r>
            <a:endParaRPr lang="ja-JP" altLang="en-US" sz="800">
              <a:latin typeface="Arial" panose="020B0604020202020204" pitchFamily="34" charset="0"/>
              <a:cs typeface="Arial" panose="020B0604020202020204" pitchFamily="34" charset="0"/>
            </a:endParaRPr>
          </a:p>
        </p:txBody>
      </p:sp>
      <p:sp>
        <p:nvSpPr>
          <p:cNvPr id="188" name="テキスト ボックス 187">
            <a:extLst>
              <a:ext uri="{FF2B5EF4-FFF2-40B4-BE49-F238E27FC236}">
                <a16:creationId xmlns:a16="http://schemas.microsoft.com/office/drawing/2014/main" id="{8A3C8D7C-47D0-F6C5-F2CF-C8126E46B3D2}"/>
              </a:ext>
            </a:extLst>
          </p:cNvPr>
          <p:cNvSpPr txBox="1"/>
          <p:nvPr/>
        </p:nvSpPr>
        <p:spPr>
          <a:xfrm>
            <a:off x="2659173" y="7992658"/>
            <a:ext cx="608964" cy="215444"/>
          </a:xfrm>
          <a:prstGeom prst="rect">
            <a:avLst/>
          </a:prstGeom>
          <a:noFill/>
        </p:spPr>
        <p:txBody>
          <a:bodyPr wrap="square" rtlCol="0">
            <a:spAutoFit/>
          </a:bodyPr>
          <a:lstStyle/>
          <a:p>
            <a:pPr algn="r"/>
            <a:r>
              <a:rPr lang="en-US" altLang="ja-JP" sz="800" dirty="0">
                <a:latin typeface="Arial" panose="020B0604020202020204" pitchFamily="34" charset="0"/>
                <a:cs typeface="Arial" panose="020B0604020202020204" pitchFamily="34" charset="0"/>
              </a:rPr>
              <a:t>4.62</a:t>
            </a:r>
            <a:endParaRPr lang="ja-JP" altLang="en-US" sz="800">
              <a:latin typeface="Arial" panose="020B0604020202020204" pitchFamily="34" charset="0"/>
              <a:cs typeface="Arial" panose="020B0604020202020204" pitchFamily="34" charset="0"/>
            </a:endParaRPr>
          </a:p>
        </p:txBody>
      </p:sp>
      <p:sp>
        <p:nvSpPr>
          <p:cNvPr id="189" name="テキスト ボックス 188">
            <a:extLst>
              <a:ext uri="{FF2B5EF4-FFF2-40B4-BE49-F238E27FC236}">
                <a16:creationId xmlns:a16="http://schemas.microsoft.com/office/drawing/2014/main" id="{F40E3979-45C8-77E4-6095-603D8C919BC3}"/>
              </a:ext>
            </a:extLst>
          </p:cNvPr>
          <p:cNvSpPr txBox="1"/>
          <p:nvPr/>
        </p:nvSpPr>
        <p:spPr>
          <a:xfrm>
            <a:off x="3310072" y="7992658"/>
            <a:ext cx="608964" cy="215444"/>
          </a:xfrm>
          <a:prstGeom prst="rect">
            <a:avLst/>
          </a:prstGeom>
          <a:noFill/>
        </p:spPr>
        <p:txBody>
          <a:bodyPr wrap="square" rtlCol="0">
            <a:spAutoFit/>
          </a:bodyPr>
          <a:lstStyle/>
          <a:p>
            <a:pPr algn="r"/>
            <a:r>
              <a:rPr lang="en-US" altLang="ja-JP" sz="800" dirty="0">
                <a:latin typeface="Arial" panose="020B0604020202020204" pitchFamily="34" charset="0"/>
                <a:cs typeface="Arial" panose="020B0604020202020204" pitchFamily="34" charset="0"/>
              </a:rPr>
              <a:t>4.04</a:t>
            </a:r>
            <a:endParaRPr lang="ja-JP" altLang="en-US" sz="800">
              <a:latin typeface="Arial" panose="020B0604020202020204" pitchFamily="34" charset="0"/>
              <a:cs typeface="Arial" panose="020B0604020202020204" pitchFamily="34" charset="0"/>
            </a:endParaRPr>
          </a:p>
        </p:txBody>
      </p:sp>
      <p:sp>
        <p:nvSpPr>
          <p:cNvPr id="190" name="テキスト ボックス 189">
            <a:extLst>
              <a:ext uri="{FF2B5EF4-FFF2-40B4-BE49-F238E27FC236}">
                <a16:creationId xmlns:a16="http://schemas.microsoft.com/office/drawing/2014/main" id="{79A97DF4-1A44-9257-5943-18A615ED1FC6}"/>
              </a:ext>
            </a:extLst>
          </p:cNvPr>
          <p:cNvSpPr txBox="1"/>
          <p:nvPr/>
        </p:nvSpPr>
        <p:spPr>
          <a:xfrm>
            <a:off x="2016233" y="8632840"/>
            <a:ext cx="608964" cy="215444"/>
          </a:xfrm>
          <a:prstGeom prst="rect">
            <a:avLst/>
          </a:prstGeom>
          <a:noFill/>
        </p:spPr>
        <p:txBody>
          <a:bodyPr wrap="square" rtlCol="0">
            <a:spAutoFit/>
          </a:bodyPr>
          <a:lstStyle/>
          <a:p>
            <a:pPr algn="r"/>
            <a:r>
              <a:rPr lang="en-US" altLang="ja-JP" sz="800" dirty="0">
                <a:latin typeface="Arial" panose="020B0604020202020204" pitchFamily="34" charset="0"/>
                <a:cs typeface="Arial" panose="020B0604020202020204" pitchFamily="34" charset="0"/>
              </a:rPr>
              <a:t>0.88</a:t>
            </a:r>
            <a:endParaRPr lang="ja-JP" altLang="en-US" sz="800">
              <a:latin typeface="Arial" panose="020B0604020202020204" pitchFamily="34" charset="0"/>
              <a:cs typeface="Arial" panose="020B0604020202020204" pitchFamily="34" charset="0"/>
            </a:endParaRPr>
          </a:p>
        </p:txBody>
      </p:sp>
      <p:sp>
        <p:nvSpPr>
          <p:cNvPr id="191" name="テキスト ボックス 190">
            <a:extLst>
              <a:ext uri="{FF2B5EF4-FFF2-40B4-BE49-F238E27FC236}">
                <a16:creationId xmlns:a16="http://schemas.microsoft.com/office/drawing/2014/main" id="{1CB6D7BA-C3FE-4F77-AECE-9DFA912E3E17}"/>
              </a:ext>
            </a:extLst>
          </p:cNvPr>
          <p:cNvSpPr txBox="1"/>
          <p:nvPr/>
        </p:nvSpPr>
        <p:spPr>
          <a:xfrm>
            <a:off x="2659173" y="8632840"/>
            <a:ext cx="608964" cy="215444"/>
          </a:xfrm>
          <a:prstGeom prst="rect">
            <a:avLst/>
          </a:prstGeom>
          <a:noFill/>
        </p:spPr>
        <p:txBody>
          <a:bodyPr wrap="square" rtlCol="0">
            <a:spAutoFit/>
          </a:bodyPr>
          <a:lstStyle/>
          <a:p>
            <a:pPr algn="r"/>
            <a:r>
              <a:rPr lang="en-US" altLang="ja-JP" sz="800" dirty="0">
                <a:latin typeface="Arial" panose="020B0604020202020204" pitchFamily="34" charset="0"/>
                <a:cs typeface="Arial" panose="020B0604020202020204" pitchFamily="34" charset="0"/>
              </a:rPr>
              <a:t>4.46</a:t>
            </a:r>
            <a:endParaRPr lang="ja-JP" altLang="en-US" sz="800">
              <a:latin typeface="Arial" panose="020B0604020202020204" pitchFamily="34" charset="0"/>
              <a:cs typeface="Arial" panose="020B0604020202020204" pitchFamily="34" charset="0"/>
            </a:endParaRPr>
          </a:p>
        </p:txBody>
      </p:sp>
      <p:sp>
        <p:nvSpPr>
          <p:cNvPr id="192" name="テキスト ボックス 191">
            <a:extLst>
              <a:ext uri="{FF2B5EF4-FFF2-40B4-BE49-F238E27FC236}">
                <a16:creationId xmlns:a16="http://schemas.microsoft.com/office/drawing/2014/main" id="{A49B0391-2229-0C3C-AFC3-5D300FCF24FF}"/>
              </a:ext>
            </a:extLst>
          </p:cNvPr>
          <p:cNvSpPr txBox="1"/>
          <p:nvPr/>
        </p:nvSpPr>
        <p:spPr>
          <a:xfrm>
            <a:off x="3310072" y="8632840"/>
            <a:ext cx="608964" cy="215444"/>
          </a:xfrm>
          <a:prstGeom prst="rect">
            <a:avLst/>
          </a:prstGeom>
          <a:noFill/>
        </p:spPr>
        <p:txBody>
          <a:bodyPr wrap="square" rtlCol="0">
            <a:spAutoFit/>
          </a:bodyPr>
          <a:lstStyle/>
          <a:p>
            <a:pPr algn="r"/>
            <a:r>
              <a:rPr lang="en-US" altLang="ja-JP" sz="800" dirty="0">
                <a:latin typeface="Arial" panose="020B0604020202020204" pitchFamily="34" charset="0"/>
                <a:cs typeface="Arial" panose="020B0604020202020204" pitchFamily="34" charset="0"/>
              </a:rPr>
              <a:t>1.96</a:t>
            </a:r>
            <a:endParaRPr lang="ja-JP" altLang="en-US" sz="800">
              <a:latin typeface="Arial" panose="020B0604020202020204" pitchFamily="34" charset="0"/>
              <a:cs typeface="Arial" panose="020B0604020202020204" pitchFamily="34" charset="0"/>
            </a:endParaRPr>
          </a:p>
        </p:txBody>
      </p:sp>
      <p:sp>
        <p:nvSpPr>
          <p:cNvPr id="203" name="テキスト ボックス 202">
            <a:extLst>
              <a:ext uri="{FF2B5EF4-FFF2-40B4-BE49-F238E27FC236}">
                <a16:creationId xmlns:a16="http://schemas.microsoft.com/office/drawing/2014/main" id="{4548A918-488F-C738-5F72-A27E07364211}"/>
              </a:ext>
            </a:extLst>
          </p:cNvPr>
          <p:cNvSpPr txBox="1"/>
          <p:nvPr/>
        </p:nvSpPr>
        <p:spPr>
          <a:xfrm>
            <a:off x="1378287" y="7992658"/>
            <a:ext cx="608964" cy="215444"/>
          </a:xfrm>
          <a:prstGeom prst="rect">
            <a:avLst/>
          </a:prstGeom>
          <a:noFill/>
        </p:spPr>
        <p:txBody>
          <a:bodyPr wrap="square" rtlCol="0">
            <a:spAutoFit/>
          </a:bodyPr>
          <a:lstStyle/>
          <a:p>
            <a:pPr algn="r"/>
            <a:r>
              <a:rPr lang="en-US" altLang="ja-JP" sz="800" dirty="0">
                <a:latin typeface="Arial" panose="020B0604020202020204" pitchFamily="34" charset="0"/>
                <a:cs typeface="Arial" panose="020B0604020202020204" pitchFamily="34" charset="0"/>
              </a:rPr>
              <a:t>77.7</a:t>
            </a:r>
            <a:endParaRPr lang="ja-JP" altLang="en-US" sz="800">
              <a:latin typeface="Arial" panose="020B0604020202020204" pitchFamily="34" charset="0"/>
              <a:cs typeface="Arial" panose="020B0604020202020204" pitchFamily="34" charset="0"/>
            </a:endParaRPr>
          </a:p>
        </p:txBody>
      </p:sp>
      <p:sp>
        <p:nvSpPr>
          <p:cNvPr id="183" name="テキスト ボックス 182">
            <a:extLst>
              <a:ext uri="{FF2B5EF4-FFF2-40B4-BE49-F238E27FC236}">
                <a16:creationId xmlns:a16="http://schemas.microsoft.com/office/drawing/2014/main" id="{51171768-7831-44C5-F73D-9D11F11C61BD}"/>
              </a:ext>
            </a:extLst>
          </p:cNvPr>
          <p:cNvSpPr txBox="1"/>
          <p:nvPr/>
        </p:nvSpPr>
        <p:spPr>
          <a:xfrm>
            <a:off x="1227569" y="7303605"/>
            <a:ext cx="407484"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(G)</a:t>
            </a:r>
            <a:endParaRPr kumimoji="1" lang="ja-JP" altLang="en-US" sz="1200">
              <a:latin typeface="Arial" panose="020B0604020202020204" pitchFamily="34" charset="0"/>
              <a:cs typeface="Arial" panose="020B0604020202020204" pitchFamily="34" charset="0"/>
            </a:endParaRPr>
          </a:p>
        </p:txBody>
      </p:sp>
      <p:sp>
        <p:nvSpPr>
          <p:cNvPr id="184" name="テキスト ボックス 183">
            <a:extLst>
              <a:ext uri="{FF2B5EF4-FFF2-40B4-BE49-F238E27FC236}">
                <a16:creationId xmlns:a16="http://schemas.microsoft.com/office/drawing/2014/main" id="{9249061F-C949-1183-5D7F-BE9E6B9F4095}"/>
              </a:ext>
            </a:extLst>
          </p:cNvPr>
          <p:cNvSpPr txBox="1"/>
          <p:nvPr/>
        </p:nvSpPr>
        <p:spPr>
          <a:xfrm>
            <a:off x="4209592" y="7303605"/>
            <a:ext cx="397866"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(H)</a:t>
            </a:r>
            <a:endParaRPr kumimoji="1" lang="ja-JP" altLang="en-US" sz="1200">
              <a:latin typeface="Arial" panose="020B0604020202020204" pitchFamily="34" charset="0"/>
              <a:cs typeface="Arial" panose="020B0604020202020204" pitchFamily="34" charset="0"/>
            </a:endParaRPr>
          </a:p>
        </p:txBody>
      </p:sp>
      <p:sp>
        <p:nvSpPr>
          <p:cNvPr id="185" name="正方形/長方形 184">
            <a:extLst>
              <a:ext uri="{FF2B5EF4-FFF2-40B4-BE49-F238E27FC236}">
                <a16:creationId xmlns:a16="http://schemas.microsoft.com/office/drawing/2014/main" id="{AD9ED5C5-7F68-AB5B-F15B-B8D29827D6D0}"/>
              </a:ext>
            </a:extLst>
          </p:cNvPr>
          <p:cNvSpPr/>
          <p:nvPr/>
        </p:nvSpPr>
        <p:spPr>
          <a:xfrm>
            <a:off x="2329205" y="7309393"/>
            <a:ext cx="1185726" cy="3341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6" name="テキスト ボックス 185">
            <a:extLst>
              <a:ext uri="{FF2B5EF4-FFF2-40B4-BE49-F238E27FC236}">
                <a16:creationId xmlns:a16="http://schemas.microsoft.com/office/drawing/2014/main" id="{24CEE4C1-3447-0049-7CAB-B05FF5E8B02B}"/>
              </a:ext>
            </a:extLst>
          </p:cNvPr>
          <p:cNvSpPr txBox="1"/>
          <p:nvPr/>
        </p:nvSpPr>
        <p:spPr>
          <a:xfrm>
            <a:off x="2335118" y="7367131"/>
            <a:ext cx="1192125" cy="246221"/>
          </a:xfrm>
          <a:prstGeom prst="rect">
            <a:avLst/>
          </a:prstGeom>
          <a:noFill/>
        </p:spPr>
        <p:txBody>
          <a:bodyPr wrap="square" rtlCol="0">
            <a:spAutoFit/>
          </a:bodyPr>
          <a:lstStyle/>
          <a:p>
            <a:pPr algn="ctr"/>
            <a:r>
              <a:rPr kumimoji="1" lang="en-US" altLang="ja-JP" sz="1000" dirty="0">
                <a:latin typeface="Arial" panose="020B0604020202020204" pitchFamily="34" charset="0"/>
                <a:cs typeface="Arial" panose="020B0604020202020204" pitchFamily="34" charset="0"/>
              </a:rPr>
              <a:t>Thymus 3 weeks</a:t>
            </a:r>
            <a:endParaRPr kumimoji="1" lang="ja-JP" altLang="en-US" sz="1000">
              <a:latin typeface="Arial" panose="020B0604020202020204" pitchFamily="34" charset="0"/>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13017389-BBBE-5AE5-4DAC-D734AA83C09C}"/>
              </a:ext>
            </a:extLst>
          </p:cNvPr>
          <p:cNvSpPr>
            <a:spLocks noGrp="1"/>
          </p:cNvSpPr>
          <p:nvPr>
            <p:ph type="sldNum" sz="quarter" idx="12"/>
          </p:nvPr>
        </p:nvSpPr>
        <p:spPr/>
        <p:txBody>
          <a:bodyPr/>
          <a:lstStyle/>
          <a:p>
            <a:fld id="{DAAEB580-3233-CC41-81E5-41A1896DFD7C}" type="slidenum">
              <a:rPr kumimoji="1" lang="ja-JP" altLang="en-US" smtClean="0"/>
              <a:t>12</a:t>
            </a:fld>
            <a:endParaRPr kumimoji="1" lang="ja-JP" altLang="en-US"/>
          </a:p>
        </p:txBody>
      </p:sp>
    </p:spTree>
    <p:extLst>
      <p:ext uri="{BB962C8B-B14F-4D97-AF65-F5344CB8AC3E}">
        <p14:creationId xmlns:p14="http://schemas.microsoft.com/office/powerpoint/2010/main" val="2600542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3AE79D4-0A6D-9916-DEFE-2EEAF9E6C64D}"/>
              </a:ext>
            </a:extLst>
          </p:cNvPr>
          <p:cNvSpPr txBox="1"/>
          <p:nvPr/>
        </p:nvSpPr>
        <p:spPr>
          <a:xfrm>
            <a:off x="179792" y="152626"/>
            <a:ext cx="1914307" cy="246221"/>
          </a:xfrm>
          <a:prstGeom prst="rect">
            <a:avLst/>
          </a:prstGeom>
          <a:noFill/>
        </p:spPr>
        <p:txBody>
          <a:bodyPr wrap="none" rtlCol="0">
            <a:spAutoFit/>
          </a:bodyPr>
          <a:lstStyle/>
          <a:p>
            <a:r>
              <a:rPr kumimoji="1" lang="en-US" altLang="ja-JP" sz="1000" dirty="0">
                <a:latin typeface="Arial" panose="020B0604020202020204" pitchFamily="34" charset="0"/>
                <a:ea typeface="MS Gothic" panose="020B0609070205080204" pitchFamily="49" charset="-128"/>
                <a:cs typeface="Arial" panose="020B0604020202020204" pitchFamily="34" charset="0"/>
              </a:rPr>
              <a:t>Supplementary Figure 5 cont’d</a:t>
            </a:r>
            <a:endParaRPr kumimoji="1" lang="ja-JP" altLang="en-US" sz="1000">
              <a:latin typeface="MS Gothic" panose="020B0609070205080204" pitchFamily="49" charset="-128"/>
              <a:ea typeface="MS Gothic" panose="020B0609070205080204" pitchFamily="49" charset="-128"/>
            </a:endParaRPr>
          </a:p>
        </p:txBody>
      </p:sp>
      <p:grpSp>
        <p:nvGrpSpPr>
          <p:cNvPr id="5" name="グループ化 4">
            <a:extLst>
              <a:ext uri="{FF2B5EF4-FFF2-40B4-BE49-F238E27FC236}">
                <a16:creationId xmlns:a16="http://schemas.microsoft.com/office/drawing/2014/main" id="{EBCAB1CB-AD73-4A33-C504-CB7D7918094D}"/>
              </a:ext>
            </a:extLst>
          </p:cNvPr>
          <p:cNvGrpSpPr/>
          <p:nvPr/>
        </p:nvGrpSpPr>
        <p:grpSpPr>
          <a:xfrm>
            <a:off x="732817" y="905032"/>
            <a:ext cx="5185577" cy="1473858"/>
            <a:chOff x="732817" y="710026"/>
            <a:chExt cx="5185577" cy="1473858"/>
          </a:xfrm>
        </p:grpSpPr>
        <p:sp>
          <p:nvSpPr>
            <p:cNvPr id="6" name="テキスト ボックス 5">
              <a:extLst>
                <a:ext uri="{FF2B5EF4-FFF2-40B4-BE49-F238E27FC236}">
                  <a16:creationId xmlns:a16="http://schemas.microsoft.com/office/drawing/2014/main" id="{0A527D3C-C8B9-9AF0-0A1B-DBBD31E03893}"/>
                </a:ext>
              </a:extLst>
            </p:cNvPr>
            <p:cNvSpPr txBox="1"/>
            <p:nvPr/>
          </p:nvSpPr>
          <p:spPr>
            <a:xfrm>
              <a:off x="1053691" y="1968440"/>
              <a:ext cx="4066361"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Weeks after </a:t>
              </a:r>
              <a:r>
                <a:rPr kumimoji="1" lang="en-US" altLang="ja-JP" sz="800" dirty="0" err="1">
                  <a:latin typeface="Arial" panose="020B0604020202020204" pitchFamily="34" charset="0"/>
                  <a:cs typeface="Arial" panose="020B0604020202020204" pitchFamily="34" charset="0"/>
                </a:rPr>
                <a:t>iHSPC</a:t>
              </a:r>
              <a:r>
                <a:rPr kumimoji="1" lang="en-US" altLang="ja-JP" sz="800" dirty="0">
                  <a:latin typeface="Arial" panose="020B0604020202020204" pitchFamily="34" charset="0"/>
                  <a:cs typeface="Arial" panose="020B0604020202020204" pitchFamily="34" charset="0"/>
                </a:rPr>
                <a:t> subset transplantation</a:t>
              </a:r>
              <a:endParaRPr kumimoji="1" lang="ja-JP" altLang="en-US" sz="800">
                <a:latin typeface="Arial" panose="020B0604020202020204" pitchFamily="34" charset="0"/>
                <a:cs typeface="Arial" panose="020B0604020202020204" pitchFamily="34" charset="0"/>
              </a:endParaRPr>
            </a:p>
          </p:txBody>
        </p:sp>
        <p:cxnSp>
          <p:nvCxnSpPr>
            <p:cNvPr id="7" name="直線コネクタ 6">
              <a:extLst>
                <a:ext uri="{FF2B5EF4-FFF2-40B4-BE49-F238E27FC236}">
                  <a16:creationId xmlns:a16="http://schemas.microsoft.com/office/drawing/2014/main" id="{D2C738E6-D9E3-9C0A-2D36-6A6F99838D04}"/>
                </a:ext>
              </a:extLst>
            </p:cNvPr>
            <p:cNvCxnSpPr>
              <a:cxnSpLocks/>
            </p:cNvCxnSpPr>
            <p:nvPr/>
          </p:nvCxnSpPr>
          <p:spPr>
            <a:xfrm>
              <a:off x="1053691" y="1966828"/>
              <a:ext cx="4066361"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D53A15A3-3491-113D-A6DA-DD2D7BA62AD4}"/>
                </a:ext>
              </a:extLst>
            </p:cNvPr>
            <p:cNvSpPr txBox="1"/>
            <p:nvPr/>
          </p:nvSpPr>
          <p:spPr>
            <a:xfrm rot="16200000">
              <a:off x="256622" y="1217816"/>
              <a:ext cx="1167834"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 of GFP</a:t>
              </a:r>
              <a:r>
                <a:rPr kumimoji="1" lang="en-US" altLang="ja-JP" sz="800" baseline="30000" dirty="0">
                  <a:latin typeface="Arial" panose="020B0604020202020204" pitchFamily="34" charset="0"/>
                  <a:cs typeface="Arial" panose="020B0604020202020204" pitchFamily="34" charset="0"/>
                </a:rPr>
                <a:t>+</a:t>
              </a:r>
              <a:r>
                <a:rPr kumimoji="1" lang="en-US" altLang="ja-JP" sz="800" dirty="0">
                  <a:latin typeface="Arial" panose="020B0604020202020204" pitchFamily="34" charset="0"/>
                  <a:cs typeface="Arial" panose="020B0604020202020204" pitchFamily="34" charset="0"/>
                </a:rPr>
                <a:t> cells</a:t>
              </a:r>
              <a:endParaRPr kumimoji="1" lang="ja-JP" altLang="en-US" sz="800">
                <a:latin typeface="Arial" panose="020B0604020202020204" pitchFamily="34" charset="0"/>
                <a:cs typeface="Arial" panose="020B0604020202020204" pitchFamily="34" charset="0"/>
              </a:endParaRPr>
            </a:p>
          </p:txBody>
        </p:sp>
        <p:sp>
          <p:nvSpPr>
            <p:cNvPr id="9" name="テキスト ボックス 8">
              <a:extLst>
                <a:ext uri="{FF2B5EF4-FFF2-40B4-BE49-F238E27FC236}">
                  <a16:creationId xmlns:a16="http://schemas.microsoft.com/office/drawing/2014/main" id="{D3977686-DAB7-D246-AABC-EDCD4A98B700}"/>
                </a:ext>
              </a:extLst>
            </p:cNvPr>
            <p:cNvSpPr txBox="1"/>
            <p:nvPr/>
          </p:nvSpPr>
          <p:spPr>
            <a:xfrm>
              <a:off x="1058066" y="710026"/>
              <a:ext cx="86420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CD45</a:t>
              </a:r>
              <a:endParaRPr kumimoji="1" lang="ja-JP" altLang="en-US" sz="800">
                <a:latin typeface="Arial" panose="020B0604020202020204" pitchFamily="34" charset="0"/>
                <a:cs typeface="Arial" panose="020B0604020202020204" pitchFamily="34" charset="0"/>
              </a:endParaRPr>
            </a:p>
          </p:txBody>
        </p:sp>
        <p:sp>
          <p:nvSpPr>
            <p:cNvPr id="10" name="テキスト ボックス 9">
              <a:extLst>
                <a:ext uri="{FF2B5EF4-FFF2-40B4-BE49-F238E27FC236}">
                  <a16:creationId xmlns:a16="http://schemas.microsoft.com/office/drawing/2014/main" id="{F15C1F3B-1AF1-783B-1046-7FE22629D0C8}"/>
                </a:ext>
              </a:extLst>
            </p:cNvPr>
            <p:cNvSpPr txBox="1"/>
            <p:nvPr/>
          </p:nvSpPr>
          <p:spPr>
            <a:xfrm>
              <a:off x="2131063" y="710026"/>
              <a:ext cx="86420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CD3</a:t>
              </a:r>
              <a:endParaRPr kumimoji="1" lang="ja-JP" altLang="en-US" sz="800">
                <a:latin typeface="Arial" panose="020B0604020202020204" pitchFamily="34" charset="0"/>
                <a:cs typeface="Arial" panose="020B0604020202020204" pitchFamily="34" charset="0"/>
              </a:endParaRPr>
            </a:p>
          </p:txBody>
        </p:sp>
        <p:sp>
          <p:nvSpPr>
            <p:cNvPr id="11" name="テキスト ボックス 10">
              <a:extLst>
                <a:ext uri="{FF2B5EF4-FFF2-40B4-BE49-F238E27FC236}">
                  <a16:creationId xmlns:a16="http://schemas.microsoft.com/office/drawing/2014/main" id="{3F0F30C4-E5A4-3147-A9B6-E02B800B3E6C}"/>
                </a:ext>
              </a:extLst>
            </p:cNvPr>
            <p:cNvSpPr txBox="1"/>
            <p:nvPr/>
          </p:nvSpPr>
          <p:spPr>
            <a:xfrm>
              <a:off x="3204060" y="710026"/>
              <a:ext cx="86420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CD19</a:t>
              </a:r>
              <a:endParaRPr kumimoji="1" lang="ja-JP" altLang="en-US" sz="800">
                <a:latin typeface="Arial" panose="020B0604020202020204" pitchFamily="34" charset="0"/>
                <a:cs typeface="Arial" panose="020B0604020202020204" pitchFamily="34" charset="0"/>
              </a:endParaRPr>
            </a:p>
          </p:txBody>
        </p:sp>
        <p:sp>
          <p:nvSpPr>
            <p:cNvPr id="12" name="テキスト ボックス 11">
              <a:extLst>
                <a:ext uri="{FF2B5EF4-FFF2-40B4-BE49-F238E27FC236}">
                  <a16:creationId xmlns:a16="http://schemas.microsoft.com/office/drawing/2014/main" id="{84431219-366A-8FA2-5F88-CF55A8085AF7}"/>
                </a:ext>
              </a:extLst>
            </p:cNvPr>
            <p:cNvSpPr txBox="1"/>
            <p:nvPr/>
          </p:nvSpPr>
          <p:spPr>
            <a:xfrm>
              <a:off x="4277057" y="710026"/>
              <a:ext cx="86420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CD11b</a:t>
              </a:r>
              <a:endParaRPr kumimoji="1" lang="ja-JP" altLang="en-US" sz="800">
                <a:latin typeface="Arial" panose="020B0604020202020204" pitchFamily="34" charset="0"/>
                <a:cs typeface="Arial" panose="020B0604020202020204" pitchFamily="34" charset="0"/>
              </a:endParaRPr>
            </a:p>
          </p:txBody>
        </p:sp>
        <p:cxnSp>
          <p:nvCxnSpPr>
            <p:cNvPr id="13" name="直線コネクタ 12">
              <a:extLst>
                <a:ext uri="{FF2B5EF4-FFF2-40B4-BE49-F238E27FC236}">
                  <a16:creationId xmlns:a16="http://schemas.microsoft.com/office/drawing/2014/main" id="{2DF8445C-E0F6-6BEC-C7D0-1A8D3A629E5E}"/>
                </a:ext>
              </a:extLst>
            </p:cNvPr>
            <p:cNvCxnSpPr>
              <a:cxnSpLocks/>
            </p:cNvCxnSpPr>
            <p:nvPr/>
          </p:nvCxnSpPr>
          <p:spPr>
            <a:xfrm>
              <a:off x="5252765" y="1469726"/>
              <a:ext cx="108000" cy="0"/>
            </a:xfrm>
            <a:prstGeom prst="line">
              <a:avLst/>
            </a:prstGeom>
            <a:ln w="9525">
              <a:solidFill>
                <a:srgbClr val="2D7EFF"/>
              </a:solidFill>
            </a:ln>
          </p:spPr>
          <p:style>
            <a:lnRef idx="1">
              <a:schemeClr val="accent1"/>
            </a:lnRef>
            <a:fillRef idx="0">
              <a:schemeClr val="accent1"/>
            </a:fillRef>
            <a:effectRef idx="0">
              <a:schemeClr val="accent1"/>
            </a:effectRef>
            <a:fontRef idx="minor">
              <a:schemeClr val="tx1"/>
            </a:fontRef>
          </p:style>
        </p:cxnSp>
        <p:sp>
          <p:nvSpPr>
            <p:cNvPr id="14" name="円/楕円 13">
              <a:extLst>
                <a:ext uri="{FF2B5EF4-FFF2-40B4-BE49-F238E27FC236}">
                  <a16:creationId xmlns:a16="http://schemas.microsoft.com/office/drawing/2014/main" id="{21AEF68A-9727-D33E-5E16-FA4AF8F2820B}"/>
                </a:ext>
              </a:extLst>
            </p:cNvPr>
            <p:cNvSpPr/>
            <p:nvPr/>
          </p:nvSpPr>
          <p:spPr>
            <a:xfrm>
              <a:off x="5286965" y="1449926"/>
              <a:ext cx="39600" cy="39600"/>
            </a:xfrm>
            <a:prstGeom prst="ellipse">
              <a:avLst/>
            </a:prstGeom>
            <a:solidFill>
              <a:srgbClr val="2D7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highlight>
                  <a:srgbClr val="FFFF00"/>
                </a:highlight>
              </a:endParaRPr>
            </a:p>
          </p:txBody>
        </p:sp>
        <p:sp>
          <p:nvSpPr>
            <p:cNvPr id="15" name="テキスト ボックス 14">
              <a:extLst>
                <a:ext uri="{FF2B5EF4-FFF2-40B4-BE49-F238E27FC236}">
                  <a16:creationId xmlns:a16="http://schemas.microsoft.com/office/drawing/2014/main" id="{4F795161-03DB-E54A-2215-1A1FEED37527}"/>
                </a:ext>
              </a:extLst>
            </p:cNvPr>
            <p:cNvSpPr txBox="1"/>
            <p:nvPr/>
          </p:nvSpPr>
          <p:spPr>
            <a:xfrm>
              <a:off x="5326565" y="1369699"/>
              <a:ext cx="591829" cy="20005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KSL (n=6)</a:t>
              </a:r>
              <a:endParaRPr kumimoji="1" lang="ja-JP" altLang="en-US" sz="700" baseline="30000">
                <a:latin typeface="Arial" panose="020B0604020202020204" pitchFamily="34" charset="0"/>
                <a:cs typeface="Arial" panose="020B0604020202020204" pitchFamily="34" charset="0"/>
              </a:endParaRPr>
            </a:p>
          </p:txBody>
        </p:sp>
        <p:cxnSp>
          <p:nvCxnSpPr>
            <p:cNvPr id="16" name="直線コネクタ 15">
              <a:extLst>
                <a:ext uri="{FF2B5EF4-FFF2-40B4-BE49-F238E27FC236}">
                  <a16:creationId xmlns:a16="http://schemas.microsoft.com/office/drawing/2014/main" id="{8F76BC61-3A8E-72CB-38BD-77B426A05967}"/>
                </a:ext>
              </a:extLst>
            </p:cNvPr>
            <p:cNvCxnSpPr>
              <a:cxnSpLocks/>
            </p:cNvCxnSpPr>
            <p:nvPr/>
          </p:nvCxnSpPr>
          <p:spPr>
            <a:xfrm>
              <a:off x="5252765" y="1329585"/>
              <a:ext cx="108000" cy="0"/>
            </a:xfrm>
            <a:prstGeom prst="line">
              <a:avLst/>
            </a:prstGeom>
            <a:ln w="9525">
              <a:solidFill>
                <a:srgbClr val="4C4C4C"/>
              </a:solidFill>
            </a:ln>
          </p:spPr>
          <p:style>
            <a:lnRef idx="1">
              <a:schemeClr val="accent1"/>
            </a:lnRef>
            <a:fillRef idx="0">
              <a:schemeClr val="accent1"/>
            </a:fillRef>
            <a:effectRef idx="0">
              <a:schemeClr val="accent1"/>
            </a:effectRef>
            <a:fontRef idx="minor">
              <a:schemeClr val="tx1"/>
            </a:fontRef>
          </p:style>
        </p:cxnSp>
        <p:sp>
          <p:nvSpPr>
            <p:cNvPr id="17" name="円/楕円 16">
              <a:extLst>
                <a:ext uri="{FF2B5EF4-FFF2-40B4-BE49-F238E27FC236}">
                  <a16:creationId xmlns:a16="http://schemas.microsoft.com/office/drawing/2014/main" id="{2D9CBE12-6556-F213-5584-F60F27D2C6F8}"/>
                </a:ext>
              </a:extLst>
            </p:cNvPr>
            <p:cNvSpPr/>
            <p:nvPr/>
          </p:nvSpPr>
          <p:spPr>
            <a:xfrm>
              <a:off x="5286965" y="1309785"/>
              <a:ext cx="39600" cy="39600"/>
            </a:xfrm>
            <a:prstGeom prst="ellipse">
              <a:avLst/>
            </a:prstGeom>
            <a:solidFill>
              <a:srgbClr val="4C4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highlight>
                  <a:srgbClr val="FFFF00"/>
                </a:highlight>
              </a:endParaRPr>
            </a:p>
          </p:txBody>
        </p:sp>
        <p:sp>
          <p:nvSpPr>
            <p:cNvPr id="18" name="テキスト ボックス 17">
              <a:extLst>
                <a:ext uri="{FF2B5EF4-FFF2-40B4-BE49-F238E27FC236}">
                  <a16:creationId xmlns:a16="http://schemas.microsoft.com/office/drawing/2014/main" id="{B0633286-476E-85BA-29FB-5DEF3878F294}"/>
                </a:ext>
              </a:extLst>
            </p:cNvPr>
            <p:cNvSpPr txBox="1"/>
            <p:nvPr/>
          </p:nvSpPr>
          <p:spPr>
            <a:xfrm>
              <a:off x="5326565" y="1229559"/>
              <a:ext cx="532518" cy="20005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KL (n=6)</a:t>
              </a:r>
              <a:endParaRPr kumimoji="1" lang="ja-JP" altLang="en-US" sz="700">
                <a:latin typeface="Arial" panose="020B0604020202020204" pitchFamily="34" charset="0"/>
                <a:cs typeface="Arial" panose="020B0604020202020204" pitchFamily="34" charset="0"/>
              </a:endParaRPr>
            </a:p>
          </p:txBody>
        </p:sp>
        <p:pic>
          <p:nvPicPr>
            <p:cNvPr id="19" name="図 18">
              <a:extLst>
                <a:ext uri="{FF2B5EF4-FFF2-40B4-BE49-F238E27FC236}">
                  <a16:creationId xmlns:a16="http://schemas.microsoft.com/office/drawing/2014/main" id="{CEF13F02-2596-DDD0-0821-BD66B2137C4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5823" y="937029"/>
              <a:ext cx="1023536" cy="1023536"/>
            </a:xfrm>
            <a:prstGeom prst="rect">
              <a:avLst/>
            </a:prstGeom>
          </p:spPr>
        </p:pic>
        <p:pic>
          <p:nvPicPr>
            <p:cNvPr id="20" name="図 19">
              <a:extLst>
                <a:ext uri="{FF2B5EF4-FFF2-40B4-BE49-F238E27FC236}">
                  <a16:creationId xmlns:a16="http://schemas.microsoft.com/office/drawing/2014/main" id="{99AF0EB0-DCB6-45FC-74ED-3C93E338A7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23354" y="938110"/>
              <a:ext cx="1084422" cy="1022455"/>
            </a:xfrm>
            <a:prstGeom prst="rect">
              <a:avLst/>
            </a:prstGeom>
          </p:spPr>
        </p:pic>
        <p:pic>
          <p:nvPicPr>
            <p:cNvPr id="21" name="図 20">
              <a:extLst>
                <a:ext uri="{FF2B5EF4-FFF2-40B4-BE49-F238E27FC236}">
                  <a16:creationId xmlns:a16="http://schemas.microsoft.com/office/drawing/2014/main" id="{64B57457-DC42-9D42-B923-1FED6B5ECD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76668" y="938111"/>
              <a:ext cx="1084422" cy="1022454"/>
            </a:xfrm>
            <a:prstGeom prst="rect">
              <a:avLst/>
            </a:prstGeom>
          </p:spPr>
        </p:pic>
        <p:pic>
          <p:nvPicPr>
            <p:cNvPr id="22" name="図 21">
              <a:extLst>
                <a:ext uri="{FF2B5EF4-FFF2-40B4-BE49-F238E27FC236}">
                  <a16:creationId xmlns:a16="http://schemas.microsoft.com/office/drawing/2014/main" id="{54A17E71-D602-A329-FEBA-F74B25A2FB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05063" y="922618"/>
              <a:ext cx="1061184" cy="1037947"/>
            </a:xfrm>
            <a:prstGeom prst="rect">
              <a:avLst/>
            </a:prstGeom>
          </p:spPr>
        </p:pic>
      </p:grpSp>
      <p:grpSp>
        <p:nvGrpSpPr>
          <p:cNvPr id="23" name="グループ化 22">
            <a:extLst>
              <a:ext uri="{FF2B5EF4-FFF2-40B4-BE49-F238E27FC236}">
                <a16:creationId xmlns:a16="http://schemas.microsoft.com/office/drawing/2014/main" id="{A7560866-4888-0E24-DA4B-D148E268C30F}"/>
              </a:ext>
            </a:extLst>
          </p:cNvPr>
          <p:cNvGrpSpPr/>
          <p:nvPr/>
        </p:nvGrpSpPr>
        <p:grpSpPr>
          <a:xfrm>
            <a:off x="732817" y="2630480"/>
            <a:ext cx="5897310" cy="1473858"/>
            <a:chOff x="732817" y="710026"/>
            <a:chExt cx="5897310" cy="1473858"/>
          </a:xfrm>
        </p:grpSpPr>
        <p:grpSp>
          <p:nvGrpSpPr>
            <p:cNvPr id="24" name="グループ化 23">
              <a:extLst>
                <a:ext uri="{FF2B5EF4-FFF2-40B4-BE49-F238E27FC236}">
                  <a16:creationId xmlns:a16="http://schemas.microsoft.com/office/drawing/2014/main" id="{32976917-676E-5E14-AC54-ED895119AFDD}"/>
                </a:ext>
              </a:extLst>
            </p:cNvPr>
            <p:cNvGrpSpPr/>
            <p:nvPr/>
          </p:nvGrpSpPr>
          <p:grpSpPr>
            <a:xfrm>
              <a:off x="732817" y="710026"/>
              <a:ext cx="5897310" cy="1473858"/>
              <a:chOff x="732817" y="710026"/>
              <a:chExt cx="5897310" cy="1473858"/>
            </a:xfrm>
          </p:grpSpPr>
          <p:sp>
            <p:nvSpPr>
              <p:cNvPr id="29" name="テキスト ボックス 28">
                <a:extLst>
                  <a:ext uri="{FF2B5EF4-FFF2-40B4-BE49-F238E27FC236}">
                    <a16:creationId xmlns:a16="http://schemas.microsoft.com/office/drawing/2014/main" id="{E5383AB0-11BE-6EFA-0587-5BC4FA76CF65}"/>
                  </a:ext>
                </a:extLst>
              </p:cNvPr>
              <p:cNvSpPr txBox="1"/>
              <p:nvPr/>
            </p:nvSpPr>
            <p:spPr>
              <a:xfrm>
                <a:off x="1053691" y="1968440"/>
                <a:ext cx="4066361"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Weeks after </a:t>
                </a:r>
                <a:r>
                  <a:rPr kumimoji="1" lang="en-US" altLang="ja-JP" sz="800" dirty="0" err="1">
                    <a:latin typeface="Arial" panose="020B0604020202020204" pitchFamily="34" charset="0"/>
                    <a:cs typeface="Arial" panose="020B0604020202020204" pitchFamily="34" charset="0"/>
                  </a:rPr>
                  <a:t>iHSPC</a:t>
                </a:r>
                <a:r>
                  <a:rPr kumimoji="1" lang="en-US" altLang="ja-JP" sz="800" dirty="0">
                    <a:latin typeface="Arial" panose="020B0604020202020204" pitchFamily="34" charset="0"/>
                    <a:cs typeface="Arial" panose="020B0604020202020204" pitchFamily="34" charset="0"/>
                  </a:rPr>
                  <a:t> subset transplantation</a:t>
                </a:r>
                <a:endParaRPr kumimoji="1" lang="ja-JP" altLang="en-US" sz="800">
                  <a:latin typeface="Arial" panose="020B0604020202020204" pitchFamily="34" charset="0"/>
                  <a:cs typeface="Arial" panose="020B0604020202020204" pitchFamily="34" charset="0"/>
                </a:endParaRPr>
              </a:p>
            </p:txBody>
          </p:sp>
          <p:cxnSp>
            <p:nvCxnSpPr>
              <p:cNvPr id="30" name="直線コネクタ 29">
                <a:extLst>
                  <a:ext uri="{FF2B5EF4-FFF2-40B4-BE49-F238E27FC236}">
                    <a16:creationId xmlns:a16="http://schemas.microsoft.com/office/drawing/2014/main" id="{98BB4223-1439-9E09-EBAE-A789FBB98B19}"/>
                  </a:ext>
                </a:extLst>
              </p:cNvPr>
              <p:cNvCxnSpPr>
                <a:cxnSpLocks/>
              </p:cNvCxnSpPr>
              <p:nvPr/>
            </p:nvCxnSpPr>
            <p:spPr>
              <a:xfrm>
                <a:off x="1053691" y="1966828"/>
                <a:ext cx="4066361"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E0888C81-56C7-50F9-D7F9-9B0E7EB17D62}"/>
                  </a:ext>
                </a:extLst>
              </p:cNvPr>
              <p:cNvSpPr txBox="1"/>
              <p:nvPr/>
            </p:nvSpPr>
            <p:spPr>
              <a:xfrm rot="16200000">
                <a:off x="256622" y="1217816"/>
                <a:ext cx="1167834"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 of GFP</a:t>
                </a:r>
                <a:r>
                  <a:rPr kumimoji="1" lang="en-US" altLang="ja-JP" sz="800" baseline="30000" dirty="0">
                    <a:latin typeface="Arial" panose="020B0604020202020204" pitchFamily="34" charset="0"/>
                    <a:cs typeface="Arial" panose="020B0604020202020204" pitchFamily="34" charset="0"/>
                  </a:rPr>
                  <a:t>+</a:t>
                </a:r>
                <a:r>
                  <a:rPr kumimoji="1" lang="en-US" altLang="ja-JP" sz="800" dirty="0">
                    <a:latin typeface="Arial" panose="020B0604020202020204" pitchFamily="34" charset="0"/>
                    <a:cs typeface="Arial" panose="020B0604020202020204" pitchFamily="34" charset="0"/>
                  </a:rPr>
                  <a:t> cells</a:t>
                </a:r>
                <a:endParaRPr kumimoji="1" lang="ja-JP" altLang="en-US" sz="800">
                  <a:latin typeface="Arial" panose="020B0604020202020204" pitchFamily="34" charset="0"/>
                  <a:cs typeface="Arial" panose="020B0604020202020204" pitchFamily="34" charset="0"/>
                </a:endParaRPr>
              </a:p>
            </p:txBody>
          </p:sp>
          <p:sp>
            <p:nvSpPr>
              <p:cNvPr id="32" name="テキスト ボックス 31">
                <a:extLst>
                  <a:ext uri="{FF2B5EF4-FFF2-40B4-BE49-F238E27FC236}">
                    <a16:creationId xmlns:a16="http://schemas.microsoft.com/office/drawing/2014/main" id="{F60729C6-AF34-C03E-5492-00CBC88B5BA7}"/>
                  </a:ext>
                </a:extLst>
              </p:cNvPr>
              <p:cNvSpPr txBox="1"/>
              <p:nvPr/>
            </p:nvSpPr>
            <p:spPr>
              <a:xfrm>
                <a:off x="1058066" y="710026"/>
                <a:ext cx="86420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CD45</a:t>
                </a:r>
                <a:endParaRPr kumimoji="1" lang="ja-JP" altLang="en-US" sz="800">
                  <a:latin typeface="Arial" panose="020B0604020202020204" pitchFamily="34" charset="0"/>
                  <a:cs typeface="Arial" panose="020B0604020202020204" pitchFamily="34" charset="0"/>
                </a:endParaRPr>
              </a:p>
            </p:txBody>
          </p:sp>
          <p:sp>
            <p:nvSpPr>
              <p:cNvPr id="33" name="テキスト ボックス 32">
                <a:extLst>
                  <a:ext uri="{FF2B5EF4-FFF2-40B4-BE49-F238E27FC236}">
                    <a16:creationId xmlns:a16="http://schemas.microsoft.com/office/drawing/2014/main" id="{B7AF8EA7-243E-7E13-2CD4-4BD1F6264043}"/>
                  </a:ext>
                </a:extLst>
              </p:cNvPr>
              <p:cNvSpPr txBox="1"/>
              <p:nvPr/>
            </p:nvSpPr>
            <p:spPr>
              <a:xfrm>
                <a:off x="2131063" y="710026"/>
                <a:ext cx="86420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CD3</a:t>
                </a:r>
                <a:endParaRPr kumimoji="1" lang="ja-JP" altLang="en-US" sz="800">
                  <a:latin typeface="Arial" panose="020B0604020202020204" pitchFamily="34" charset="0"/>
                  <a:cs typeface="Arial" panose="020B0604020202020204" pitchFamily="34" charset="0"/>
                </a:endParaRPr>
              </a:p>
            </p:txBody>
          </p:sp>
          <p:sp>
            <p:nvSpPr>
              <p:cNvPr id="34" name="テキスト ボックス 33">
                <a:extLst>
                  <a:ext uri="{FF2B5EF4-FFF2-40B4-BE49-F238E27FC236}">
                    <a16:creationId xmlns:a16="http://schemas.microsoft.com/office/drawing/2014/main" id="{1A546E21-7449-99B6-3A70-088BA1C885E2}"/>
                  </a:ext>
                </a:extLst>
              </p:cNvPr>
              <p:cNvSpPr txBox="1"/>
              <p:nvPr/>
            </p:nvSpPr>
            <p:spPr>
              <a:xfrm>
                <a:off x="3204060" y="710026"/>
                <a:ext cx="86420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CD19</a:t>
                </a:r>
                <a:endParaRPr kumimoji="1" lang="ja-JP" altLang="en-US" sz="800">
                  <a:latin typeface="Arial" panose="020B0604020202020204" pitchFamily="34" charset="0"/>
                  <a:cs typeface="Arial" panose="020B0604020202020204" pitchFamily="34" charset="0"/>
                </a:endParaRPr>
              </a:p>
            </p:txBody>
          </p:sp>
          <p:sp>
            <p:nvSpPr>
              <p:cNvPr id="35" name="テキスト ボックス 34">
                <a:extLst>
                  <a:ext uri="{FF2B5EF4-FFF2-40B4-BE49-F238E27FC236}">
                    <a16:creationId xmlns:a16="http://schemas.microsoft.com/office/drawing/2014/main" id="{6F313E79-0DCA-2597-0FFA-C5ABC98DAFFE}"/>
                  </a:ext>
                </a:extLst>
              </p:cNvPr>
              <p:cNvSpPr txBox="1"/>
              <p:nvPr/>
            </p:nvSpPr>
            <p:spPr>
              <a:xfrm>
                <a:off x="4277057" y="710026"/>
                <a:ext cx="86420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CD11b</a:t>
                </a:r>
                <a:endParaRPr kumimoji="1" lang="ja-JP" altLang="en-US" sz="800">
                  <a:latin typeface="Arial" panose="020B0604020202020204" pitchFamily="34" charset="0"/>
                  <a:cs typeface="Arial" panose="020B0604020202020204" pitchFamily="34" charset="0"/>
                </a:endParaRPr>
              </a:p>
            </p:txBody>
          </p:sp>
          <p:cxnSp>
            <p:nvCxnSpPr>
              <p:cNvPr id="36" name="直線コネクタ 35">
                <a:extLst>
                  <a:ext uri="{FF2B5EF4-FFF2-40B4-BE49-F238E27FC236}">
                    <a16:creationId xmlns:a16="http://schemas.microsoft.com/office/drawing/2014/main" id="{1FDDE5D8-493F-AA23-D6C6-2DD76C74994E}"/>
                  </a:ext>
                </a:extLst>
              </p:cNvPr>
              <p:cNvCxnSpPr>
                <a:cxnSpLocks/>
              </p:cNvCxnSpPr>
              <p:nvPr/>
            </p:nvCxnSpPr>
            <p:spPr>
              <a:xfrm>
                <a:off x="5252765" y="1469726"/>
                <a:ext cx="108000" cy="0"/>
              </a:xfrm>
              <a:prstGeom prst="line">
                <a:avLst/>
              </a:prstGeom>
              <a:ln w="9525">
                <a:solidFill>
                  <a:srgbClr val="2D7EFF"/>
                </a:solidFill>
              </a:ln>
            </p:spPr>
            <p:style>
              <a:lnRef idx="1">
                <a:schemeClr val="accent1"/>
              </a:lnRef>
              <a:fillRef idx="0">
                <a:schemeClr val="accent1"/>
              </a:fillRef>
              <a:effectRef idx="0">
                <a:schemeClr val="accent1"/>
              </a:effectRef>
              <a:fontRef idx="minor">
                <a:schemeClr val="tx1"/>
              </a:fontRef>
            </p:style>
          </p:cxnSp>
          <p:sp>
            <p:nvSpPr>
              <p:cNvPr id="37" name="円/楕円 36">
                <a:extLst>
                  <a:ext uri="{FF2B5EF4-FFF2-40B4-BE49-F238E27FC236}">
                    <a16:creationId xmlns:a16="http://schemas.microsoft.com/office/drawing/2014/main" id="{614B797B-D567-7ACF-5F8D-D32BA8DA4388}"/>
                  </a:ext>
                </a:extLst>
              </p:cNvPr>
              <p:cNvSpPr/>
              <p:nvPr/>
            </p:nvSpPr>
            <p:spPr>
              <a:xfrm>
                <a:off x="5286965" y="1449926"/>
                <a:ext cx="39600" cy="39600"/>
              </a:xfrm>
              <a:prstGeom prst="ellipse">
                <a:avLst/>
              </a:prstGeom>
              <a:solidFill>
                <a:srgbClr val="2D7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highlight>
                    <a:srgbClr val="FFFF00"/>
                  </a:highlight>
                </a:endParaRPr>
              </a:p>
            </p:txBody>
          </p:sp>
          <p:sp>
            <p:nvSpPr>
              <p:cNvPr id="38" name="テキスト ボックス 37">
                <a:extLst>
                  <a:ext uri="{FF2B5EF4-FFF2-40B4-BE49-F238E27FC236}">
                    <a16:creationId xmlns:a16="http://schemas.microsoft.com/office/drawing/2014/main" id="{7EB0ACB6-D5F1-A2BE-0466-6685F32326D6}"/>
                  </a:ext>
                </a:extLst>
              </p:cNvPr>
              <p:cNvSpPr txBox="1"/>
              <p:nvPr/>
            </p:nvSpPr>
            <p:spPr>
              <a:xfrm>
                <a:off x="5326565" y="1369699"/>
                <a:ext cx="1303562" cy="20005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CD150</a:t>
                </a:r>
                <a:r>
                  <a:rPr kumimoji="1" lang="en-US" altLang="ja-JP" sz="700" baseline="30000" dirty="0">
                    <a:latin typeface="Arial" panose="020B0604020202020204" pitchFamily="34" charset="0"/>
                    <a:cs typeface="Arial" panose="020B0604020202020204" pitchFamily="34" charset="0"/>
                  </a:rPr>
                  <a:t>+</a:t>
                </a:r>
                <a:r>
                  <a:rPr kumimoji="1" lang="en-US" altLang="ja-JP" sz="700" dirty="0">
                    <a:latin typeface="Arial" panose="020B0604020202020204" pitchFamily="34" charset="0"/>
                    <a:cs typeface="Arial" panose="020B0604020202020204" pitchFamily="34" charset="0"/>
                  </a:rPr>
                  <a:t>-enriched KSL (n=6)</a:t>
                </a:r>
              </a:p>
            </p:txBody>
          </p:sp>
          <p:cxnSp>
            <p:nvCxnSpPr>
              <p:cNvPr id="39" name="直線コネクタ 38">
                <a:extLst>
                  <a:ext uri="{FF2B5EF4-FFF2-40B4-BE49-F238E27FC236}">
                    <a16:creationId xmlns:a16="http://schemas.microsoft.com/office/drawing/2014/main" id="{E0CD2FD7-339E-A111-9C17-EF07C39925EE}"/>
                  </a:ext>
                </a:extLst>
              </p:cNvPr>
              <p:cNvCxnSpPr>
                <a:cxnSpLocks/>
              </p:cNvCxnSpPr>
              <p:nvPr/>
            </p:nvCxnSpPr>
            <p:spPr>
              <a:xfrm>
                <a:off x="5252765" y="1329585"/>
                <a:ext cx="108000" cy="0"/>
              </a:xfrm>
              <a:prstGeom prst="line">
                <a:avLst/>
              </a:prstGeom>
              <a:ln w="9525">
                <a:solidFill>
                  <a:srgbClr val="4C4C4C"/>
                </a:solidFill>
              </a:ln>
            </p:spPr>
            <p:style>
              <a:lnRef idx="1">
                <a:schemeClr val="accent1"/>
              </a:lnRef>
              <a:fillRef idx="0">
                <a:schemeClr val="accent1"/>
              </a:fillRef>
              <a:effectRef idx="0">
                <a:schemeClr val="accent1"/>
              </a:effectRef>
              <a:fontRef idx="minor">
                <a:schemeClr val="tx1"/>
              </a:fontRef>
            </p:style>
          </p:cxnSp>
          <p:sp>
            <p:nvSpPr>
              <p:cNvPr id="40" name="円/楕円 39">
                <a:extLst>
                  <a:ext uri="{FF2B5EF4-FFF2-40B4-BE49-F238E27FC236}">
                    <a16:creationId xmlns:a16="http://schemas.microsoft.com/office/drawing/2014/main" id="{2DC6C1B5-CBA1-D2DC-A531-555C433A83C8}"/>
                  </a:ext>
                </a:extLst>
              </p:cNvPr>
              <p:cNvSpPr/>
              <p:nvPr/>
            </p:nvSpPr>
            <p:spPr>
              <a:xfrm>
                <a:off x="5286965" y="1309785"/>
                <a:ext cx="39600" cy="39600"/>
              </a:xfrm>
              <a:prstGeom prst="ellipse">
                <a:avLst/>
              </a:prstGeom>
              <a:solidFill>
                <a:srgbClr val="4C4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highlight>
                    <a:srgbClr val="FFFF00"/>
                  </a:highlight>
                </a:endParaRPr>
              </a:p>
            </p:txBody>
          </p:sp>
          <p:sp>
            <p:nvSpPr>
              <p:cNvPr id="41" name="テキスト ボックス 40">
                <a:extLst>
                  <a:ext uri="{FF2B5EF4-FFF2-40B4-BE49-F238E27FC236}">
                    <a16:creationId xmlns:a16="http://schemas.microsoft.com/office/drawing/2014/main" id="{197D64D1-66B8-2656-7916-71CF981CE299}"/>
                  </a:ext>
                </a:extLst>
              </p:cNvPr>
              <p:cNvSpPr txBox="1"/>
              <p:nvPr/>
            </p:nvSpPr>
            <p:spPr>
              <a:xfrm>
                <a:off x="5326565" y="1229559"/>
                <a:ext cx="914033" cy="200055"/>
              </a:xfrm>
              <a:prstGeom prst="rect">
                <a:avLst/>
              </a:prstGeom>
              <a:noFill/>
            </p:spPr>
            <p:txBody>
              <a:bodyPr wrap="none" rtlCol="0" anchor="ctr">
                <a:spAutoFit/>
              </a:bodyPr>
              <a:lstStyle/>
              <a:p>
                <a:r>
                  <a:rPr kumimoji="1" lang="en-US" altLang="ja-JP" sz="700" dirty="0">
                    <a:latin typeface="Arial" panose="020B0604020202020204" pitchFamily="34" charset="0"/>
                    <a:cs typeface="Arial" panose="020B0604020202020204" pitchFamily="34" charset="0"/>
                  </a:rPr>
                  <a:t>CD150</a:t>
                </a:r>
                <a:r>
                  <a:rPr kumimoji="1" lang="en-US" altLang="ja-JP" sz="700" baseline="30000" dirty="0">
                    <a:latin typeface="Arial" panose="020B0604020202020204" pitchFamily="34" charset="0"/>
                    <a:cs typeface="Arial" panose="020B0604020202020204" pitchFamily="34" charset="0"/>
                  </a:rPr>
                  <a:t>-</a:t>
                </a:r>
                <a:r>
                  <a:rPr kumimoji="1" lang="en-US" altLang="ja-JP" sz="700" dirty="0">
                    <a:latin typeface="Arial" panose="020B0604020202020204" pitchFamily="34" charset="0"/>
                    <a:cs typeface="Arial" panose="020B0604020202020204" pitchFamily="34" charset="0"/>
                  </a:rPr>
                  <a:t> KSL (n=5)</a:t>
                </a:r>
                <a:endParaRPr kumimoji="1" lang="ja-JP" altLang="en-US" sz="700">
                  <a:latin typeface="Arial" panose="020B0604020202020204" pitchFamily="34" charset="0"/>
                  <a:cs typeface="Arial" panose="020B0604020202020204" pitchFamily="34" charset="0"/>
                </a:endParaRPr>
              </a:p>
            </p:txBody>
          </p:sp>
        </p:grpSp>
        <p:pic>
          <p:nvPicPr>
            <p:cNvPr id="25" name="図 24">
              <a:extLst>
                <a:ext uri="{FF2B5EF4-FFF2-40B4-BE49-F238E27FC236}">
                  <a16:creationId xmlns:a16="http://schemas.microsoft.com/office/drawing/2014/main" id="{B62819A8-6981-D74B-23C5-0CFC685760B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4081" y="925470"/>
              <a:ext cx="1049609" cy="1026624"/>
            </a:xfrm>
            <a:prstGeom prst="rect">
              <a:avLst/>
            </a:prstGeom>
          </p:spPr>
        </p:pic>
        <p:pic>
          <p:nvPicPr>
            <p:cNvPr id="26" name="図 25">
              <a:extLst>
                <a:ext uri="{FF2B5EF4-FFF2-40B4-BE49-F238E27FC236}">
                  <a16:creationId xmlns:a16="http://schemas.microsoft.com/office/drawing/2014/main" id="{3B46D30D-5AA0-353B-F090-28D41FC2C22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90240" y="909280"/>
              <a:ext cx="1012361" cy="1043039"/>
            </a:xfrm>
            <a:prstGeom prst="rect">
              <a:avLst/>
            </a:prstGeom>
          </p:spPr>
        </p:pic>
        <p:pic>
          <p:nvPicPr>
            <p:cNvPr id="27" name="図 26">
              <a:extLst>
                <a:ext uri="{FF2B5EF4-FFF2-40B4-BE49-F238E27FC236}">
                  <a16:creationId xmlns:a16="http://schemas.microsoft.com/office/drawing/2014/main" id="{D826EEFA-C0E5-EA50-48BC-A3E1A34826A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045976" y="910475"/>
              <a:ext cx="1012361" cy="1043039"/>
            </a:xfrm>
            <a:prstGeom prst="rect">
              <a:avLst/>
            </a:prstGeom>
          </p:spPr>
        </p:pic>
        <p:pic>
          <p:nvPicPr>
            <p:cNvPr id="28" name="図 27">
              <a:extLst>
                <a:ext uri="{FF2B5EF4-FFF2-40B4-BE49-F238E27FC236}">
                  <a16:creationId xmlns:a16="http://schemas.microsoft.com/office/drawing/2014/main" id="{468B4BA3-4CCC-EC34-C3B1-97FA94462A9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105091" y="935780"/>
              <a:ext cx="1061127" cy="1022400"/>
            </a:xfrm>
            <a:prstGeom prst="rect">
              <a:avLst/>
            </a:prstGeom>
          </p:spPr>
        </p:pic>
      </p:grpSp>
      <p:sp>
        <p:nvSpPr>
          <p:cNvPr id="42" name="テキスト ボックス 41">
            <a:extLst>
              <a:ext uri="{FF2B5EF4-FFF2-40B4-BE49-F238E27FC236}">
                <a16:creationId xmlns:a16="http://schemas.microsoft.com/office/drawing/2014/main" id="{666CDB57-08DC-BA38-B5DF-9A16B5996594}"/>
              </a:ext>
            </a:extLst>
          </p:cNvPr>
          <p:cNvSpPr txBox="1"/>
          <p:nvPr/>
        </p:nvSpPr>
        <p:spPr>
          <a:xfrm>
            <a:off x="1327184" y="1623932"/>
            <a:ext cx="264816"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t>
            </a:r>
            <a:endParaRPr kumimoji="1" lang="ja-JP" altLang="en-US" sz="800">
              <a:latin typeface="Arial" panose="020B0604020202020204" pitchFamily="34" charset="0"/>
              <a:cs typeface="Arial" panose="020B0604020202020204" pitchFamily="34" charset="0"/>
            </a:endParaRPr>
          </a:p>
        </p:txBody>
      </p:sp>
      <p:sp>
        <p:nvSpPr>
          <p:cNvPr id="43" name="テキスト ボックス 42">
            <a:extLst>
              <a:ext uri="{FF2B5EF4-FFF2-40B4-BE49-F238E27FC236}">
                <a16:creationId xmlns:a16="http://schemas.microsoft.com/office/drawing/2014/main" id="{4E04B905-CF82-77CE-5228-5E7AACA47114}"/>
              </a:ext>
            </a:extLst>
          </p:cNvPr>
          <p:cNvSpPr txBox="1"/>
          <p:nvPr/>
        </p:nvSpPr>
        <p:spPr>
          <a:xfrm>
            <a:off x="1532157" y="1752486"/>
            <a:ext cx="22474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t>
            </a:r>
            <a:endParaRPr kumimoji="1" lang="ja-JP" altLang="en-US" sz="800">
              <a:latin typeface="Arial" panose="020B0604020202020204" pitchFamily="34" charset="0"/>
              <a:cs typeface="Arial" panose="020B0604020202020204" pitchFamily="34" charset="0"/>
            </a:endParaRPr>
          </a:p>
        </p:txBody>
      </p:sp>
      <p:sp>
        <p:nvSpPr>
          <p:cNvPr id="44" name="テキスト ボックス 43">
            <a:extLst>
              <a:ext uri="{FF2B5EF4-FFF2-40B4-BE49-F238E27FC236}">
                <a16:creationId xmlns:a16="http://schemas.microsoft.com/office/drawing/2014/main" id="{691557AF-41D6-C7A2-5467-DAB92EC118E7}"/>
              </a:ext>
            </a:extLst>
          </p:cNvPr>
          <p:cNvSpPr txBox="1"/>
          <p:nvPr/>
        </p:nvSpPr>
        <p:spPr>
          <a:xfrm>
            <a:off x="1747555" y="1589227"/>
            <a:ext cx="22474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t>
            </a:r>
            <a:endParaRPr kumimoji="1" lang="ja-JP" altLang="en-US" sz="800">
              <a:latin typeface="Arial" panose="020B0604020202020204" pitchFamily="34" charset="0"/>
              <a:cs typeface="Arial" panose="020B0604020202020204" pitchFamily="34" charset="0"/>
            </a:endParaRPr>
          </a:p>
        </p:txBody>
      </p:sp>
      <p:sp>
        <p:nvSpPr>
          <p:cNvPr id="45" name="テキスト ボックス 44">
            <a:extLst>
              <a:ext uri="{FF2B5EF4-FFF2-40B4-BE49-F238E27FC236}">
                <a16:creationId xmlns:a16="http://schemas.microsoft.com/office/drawing/2014/main" id="{C9FCFA8B-7D05-D78B-A033-B29B6DEF1549}"/>
              </a:ext>
            </a:extLst>
          </p:cNvPr>
          <p:cNvSpPr txBox="1"/>
          <p:nvPr/>
        </p:nvSpPr>
        <p:spPr>
          <a:xfrm>
            <a:off x="2595797" y="1745178"/>
            <a:ext cx="22474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t>
            </a:r>
            <a:endParaRPr kumimoji="1" lang="ja-JP" altLang="en-US" sz="800">
              <a:latin typeface="Arial" panose="020B0604020202020204" pitchFamily="34" charset="0"/>
              <a:cs typeface="Arial" panose="020B0604020202020204" pitchFamily="34" charset="0"/>
            </a:endParaRPr>
          </a:p>
        </p:txBody>
      </p:sp>
      <p:sp>
        <p:nvSpPr>
          <p:cNvPr id="46" name="テキスト ボックス 45">
            <a:extLst>
              <a:ext uri="{FF2B5EF4-FFF2-40B4-BE49-F238E27FC236}">
                <a16:creationId xmlns:a16="http://schemas.microsoft.com/office/drawing/2014/main" id="{1C936077-0E42-A3EA-4210-E1504FB8FF3F}"/>
              </a:ext>
            </a:extLst>
          </p:cNvPr>
          <p:cNvSpPr txBox="1"/>
          <p:nvPr/>
        </p:nvSpPr>
        <p:spPr>
          <a:xfrm>
            <a:off x="2396518" y="1668141"/>
            <a:ext cx="22474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t>
            </a:r>
            <a:endParaRPr kumimoji="1" lang="ja-JP" altLang="en-US" sz="800">
              <a:latin typeface="Arial" panose="020B0604020202020204" pitchFamily="34" charset="0"/>
              <a:cs typeface="Arial" panose="020B0604020202020204" pitchFamily="34" charset="0"/>
            </a:endParaRPr>
          </a:p>
        </p:txBody>
      </p:sp>
      <p:sp>
        <p:nvSpPr>
          <p:cNvPr id="47" name="テキスト ボックス 46">
            <a:extLst>
              <a:ext uri="{FF2B5EF4-FFF2-40B4-BE49-F238E27FC236}">
                <a16:creationId xmlns:a16="http://schemas.microsoft.com/office/drawing/2014/main" id="{B49B6D19-5DDE-DB9C-557B-96A44E4EBC9A}"/>
              </a:ext>
            </a:extLst>
          </p:cNvPr>
          <p:cNvSpPr txBox="1"/>
          <p:nvPr/>
        </p:nvSpPr>
        <p:spPr>
          <a:xfrm>
            <a:off x="3450011" y="1601501"/>
            <a:ext cx="22474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t>
            </a:r>
            <a:endParaRPr kumimoji="1" lang="ja-JP" altLang="en-US" sz="800">
              <a:latin typeface="Arial" panose="020B0604020202020204" pitchFamily="34" charset="0"/>
              <a:cs typeface="Arial" panose="020B0604020202020204" pitchFamily="34" charset="0"/>
            </a:endParaRPr>
          </a:p>
        </p:txBody>
      </p:sp>
      <p:sp>
        <p:nvSpPr>
          <p:cNvPr id="48" name="テキスト ボックス 47">
            <a:extLst>
              <a:ext uri="{FF2B5EF4-FFF2-40B4-BE49-F238E27FC236}">
                <a16:creationId xmlns:a16="http://schemas.microsoft.com/office/drawing/2014/main" id="{FDFE0130-0847-7392-26E8-582FA47E583E}"/>
              </a:ext>
            </a:extLst>
          </p:cNvPr>
          <p:cNvSpPr txBox="1"/>
          <p:nvPr/>
        </p:nvSpPr>
        <p:spPr>
          <a:xfrm>
            <a:off x="4762022" y="1684532"/>
            <a:ext cx="22474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t>
            </a:r>
            <a:endParaRPr kumimoji="1" lang="ja-JP" altLang="en-US" sz="800">
              <a:latin typeface="Arial" panose="020B0604020202020204" pitchFamily="34" charset="0"/>
              <a:cs typeface="Arial" panose="020B0604020202020204" pitchFamily="34" charset="0"/>
            </a:endParaRPr>
          </a:p>
        </p:txBody>
      </p:sp>
      <p:sp>
        <p:nvSpPr>
          <p:cNvPr id="49" name="テキスト ボックス 48">
            <a:extLst>
              <a:ext uri="{FF2B5EF4-FFF2-40B4-BE49-F238E27FC236}">
                <a16:creationId xmlns:a16="http://schemas.microsoft.com/office/drawing/2014/main" id="{7D727CD2-1060-8DA5-5555-81BC4F7CFF55}"/>
              </a:ext>
            </a:extLst>
          </p:cNvPr>
          <p:cNvSpPr txBox="1"/>
          <p:nvPr/>
        </p:nvSpPr>
        <p:spPr>
          <a:xfrm>
            <a:off x="4964668" y="1538412"/>
            <a:ext cx="22474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t>
            </a:r>
            <a:endParaRPr kumimoji="1" lang="ja-JP" altLang="en-US" sz="800">
              <a:latin typeface="Arial" panose="020B0604020202020204" pitchFamily="34" charset="0"/>
              <a:cs typeface="Arial" panose="020B0604020202020204" pitchFamily="34" charset="0"/>
            </a:endParaRPr>
          </a:p>
        </p:txBody>
      </p:sp>
      <p:sp>
        <p:nvSpPr>
          <p:cNvPr id="50" name="テキスト ボックス 49">
            <a:extLst>
              <a:ext uri="{FF2B5EF4-FFF2-40B4-BE49-F238E27FC236}">
                <a16:creationId xmlns:a16="http://schemas.microsoft.com/office/drawing/2014/main" id="{C87386D3-0664-91F2-729F-D74323ED46FC}"/>
              </a:ext>
            </a:extLst>
          </p:cNvPr>
          <p:cNvSpPr txBox="1"/>
          <p:nvPr/>
        </p:nvSpPr>
        <p:spPr>
          <a:xfrm>
            <a:off x="4545754" y="1570673"/>
            <a:ext cx="264816"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t>
            </a:r>
            <a:endParaRPr kumimoji="1" lang="ja-JP" altLang="en-US" sz="800">
              <a:latin typeface="Arial" panose="020B0604020202020204" pitchFamily="34" charset="0"/>
              <a:cs typeface="Arial" panose="020B0604020202020204" pitchFamily="34" charset="0"/>
            </a:endParaRPr>
          </a:p>
        </p:txBody>
      </p:sp>
      <p:sp>
        <p:nvSpPr>
          <p:cNvPr id="51" name="テキスト ボックス 50">
            <a:extLst>
              <a:ext uri="{FF2B5EF4-FFF2-40B4-BE49-F238E27FC236}">
                <a16:creationId xmlns:a16="http://schemas.microsoft.com/office/drawing/2014/main" id="{85D5E40C-CB4E-77AE-1A58-16CD985D65B5}"/>
              </a:ext>
            </a:extLst>
          </p:cNvPr>
          <p:cNvSpPr txBox="1"/>
          <p:nvPr/>
        </p:nvSpPr>
        <p:spPr>
          <a:xfrm>
            <a:off x="1152616" y="2944841"/>
            <a:ext cx="22474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t>
            </a:r>
            <a:endParaRPr kumimoji="1" lang="ja-JP" altLang="en-US" sz="800">
              <a:latin typeface="Arial" panose="020B0604020202020204" pitchFamily="34" charset="0"/>
              <a:cs typeface="Arial" panose="020B0604020202020204" pitchFamily="34" charset="0"/>
            </a:endParaRPr>
          </a:p>
        </p:txBody>
      </p:sp>
      <p:sp>
        <p:nvSpPr>
          <p:cNvPr id="52" name="テキスト ボックス 51">
            <a:extLst>
              <a:ext uri="{FF2B5EF4-FFF2-40B4-BE49-F238E27FC236}">
                <a16:creationId xmlns:a16="http://schemas.microsoft.com/office/drawing/2014/main" id="{E49C3C44-37C8-6888-DB63-043D0FDCDFBF}"/>
              </a:ext>
            </a:extLst>
          </p:cNvPr>
          <p:cNvSpPr txBox="1"/>
          <p:nvPr/>
        </p:nvSpPr>
        <p:spPr>
          <a:xfrm>
            <a:off x="4360768" y="2829168"/>
            <a:ext cx="22474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t>
            </a:r>
            <a:endParaRPr kumimoji="1" lang="ja-JP" altLang="en-US" sz="800">
              <a:latin typeface="Arial" panose="020B0604020202020204" pitchFamily="34" charset="0"/>
              <a:cs typeface="Arial" panose="020B0604020202020204" pitchFamily="34" charset="0"/>
            </a:endParaRPr>
          </a:p>
        </p:txBody>
      </p:sp>
      <p:sp>
        <p:nvSpPr>
          <p:cNvPr id="53" name="テキスト ボックス 52">
            <a:extLst>
              <a:ext uri="{FF2B5EF4-FFF2-40B4-BE49-F238E27FC236}">
                <a16:creationId xmlns:a16="http://schemas.microsoft.com/office/drawing/2014/main" id="{1C6CC3C5-EB75-5181-AAF3-29D868BACDEA}"/>
              </a:ext>
            </a:extLst>
          </p:cNvPr>
          <p:cNvSpPr txBox="1"/>
          <p:nvPr/>
        </p:nvSpPr>
        <p:spPr>
          <a:xfrm>
            <a:off x="611340" y="731271"/>
            <a:ext cx="541276" cy="276999"/>
          </a:xfrm>
          <a:prstGeom prst="rect">
            <a:avLst/>
          </a:prstGeom>
          <a:noFill/>
        </p:spPr>
        <p:txBody>
          <a:bodyPr wrap="square" rtlCol="0">
            <a:spAutoFit/>
          </a:bodyPr>
          <a:lstStyle/>
          <a:p>
            <a:r>
              <a:rPr kumimoji="1" lang="en-US" altLang="ja-JP" sz="1200" dirty="0">
                <a:latin typeface="Arial" panose="020B0604020202020204" pitchFamily="34" charset="0"/>
                <a:cs typeface="Arial" panose="020B0604020202020204" pitchFamily="34" charset="0"/>
              </a:rPr>
              <a:t>(I)</a:t>
            </a:r>
            <a:endParaRPr kumimoji="1" lang="ja-JP" altLang="en-US" sz="1200">
              <a:latin typeface="Arial" panose="020B0604020202020204" pitchFamily="34" charset="0"/>
              <a:cs typeface="Arial" panose="020B0604020202020204" pitchFamily="34" charset="0"/>
            </a:endParaRPr>
          </a:p>
        </p:txBody>
      </p:sp>
      <p:sp>
        <p:nvSpPr>
          <p:cNvPr id="54" name="テキスト ボックス 53">
            <a:extLst>
              <a:ext uri="{FF2B5EF4-FFF2-40B4-BE49-F238E27FC236}">
                <a16:creationId xmlns:a16="http://schemas.microsoft.com/office/drawing/2014/main" id="{AA0A2695-12E9-7E42-F3D8-AF91C4F615B7}"/>
              </a:ext>
            </a:extLst>
          </p:cNvPr>
          <p:cNvSpPr txBox="1"/>
          <p:nvPr/>
        </p:nvSpPr>
        <p:spPr>
          <a:xfrm>
            <a:off x="611340" y="2495647"/>
            <a:ext cx="541276" cy="276999"/>
          </a:xfrm>
          <a:prstGeom prst="rect">
            <a:avLst/>
          </a:prstGeom>
          <a:noFill/>
        </p:spPr>
        <p:txBody>
          <a:bodyPr wrap="square" rtlCol="0">
            <a:spAutoFit/>
          </a:bodyPr>
          <a:lstStyle/>
          <a:p>
            <a:r>
              <a:rPr kumimoji="1" lang="en-US" altLang="ja-JP" sz="1200" dirty="0">
                <a:latin typeface="Arial" panose="020B0604020202020204" pitchFamily="34" charset="0"/>
                <a:cs typeface="Arial" panose="020B0604020202020204" pitchFamily="34" charset="0"/>
              </a:rPr>
              <a:t>(J)</a:t>
            </a:r>
            <a:endParaRPr kumimoji="1" lang="ja-JP" altLang="en-US" sz="1200">
              <a:latin typeface="Arial" panose="020B0604020202020204" pitchFamily="34" charset="0"/>
              <a:cs typeface="Arial" panose="020B0604020202020204" pitchFamily="34" charset="0"/>
            </a:endParaRPr>
          </a:p>
        </p:txBody>
      </p:sp>
      <p:sp>
        <p:nvSpPr>
          <p:cNvPr id="55" name="テキスト ボックス 54">
            <a:extLst>
              <a:ext uri="{FF2B5EF4-FFF2-40B4-BE49-F238E27FC236}">
                <a16:creationId xmlns:a16="http://schemas.microsoft.com/office/drawing/2014/main" id="{4438D184-F850-C7E9-74AF-CB6E91445E75}"/>
              </a:ext>
            </a:extLst>
          </p:cNvPr>
          <p:cNvSpPr txBox="1"/>
          <p:nvPr/>
        </p:nvSpPr>
        <p:spPr>
          <a:xfrm>
            <a:off x="154473" y="4630763"/>
            <a:ext cx="6337300" cy="3785652"/>
          </a:xfrm>
          <a:prstGeom prst="rect">
            <a:avLst/>
          </a:prstGeom>
          <a:noFill/>
        </p:spPr>
        <p:txBody>
          <a:bodyPr wrap="square">
            <a:spAutoFit/>
          </a:bodyPr>
          <a:lstStyle/>
          <a:p>
            <a:pPr algn="just"/>
            <a:r>
              <a:rPr lang="en-US" altLang="ja-JP" sz="1000" b="1"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Figure S5 Analysis of hematopoietic chimerism in iHSPCs recipients.</a:t>
            </a:r>
            <a:endParaRPr lang="ja-JP" altLang="ja-JP" sz="1000" kern="100">
              <a:effectLst/>
              <a:latin typeface="Arial" panose="020B0604020202020204" pitchFamily="34" charset="0"/>
              <a:ea typeface="ＭＳ 明朝" panose="02020609040205080304" pitchFamily="49" charset="-128"/>
              <a:cs typeface="Arial" panose="020B0604020202020204" pitchFamily="34" charset="0"/>
            </a:endParaRPr>
          </a:p>
          <a:p>
            <a:pPr algn="just"/>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 B) shows the percentage of GFP</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cells in the (A) spleen and (B) bone marrow in recipients 21 weeks after primary iHSPCs transplantation. Experiments were performed n=5 in each group, and graphs show mean ± SE. </a:t>
            </a:r>
          </a:p>
          <a:p>
            <a:pPr algn="just"/>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(C, D) shows the percentage of GFP</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cells in the (C) spleen, (D) bone marrow, in recipients 12 weeks after the secondary transplantation. Experiments were performed n=6 in each group, and graphs show means ± SE. </a:t>
            </a:r>
          </a:p>
          <a:p>
            <a:pPr algn="just"/>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(E-H) Flow cytometry analysis of thymus from recipient mice after iHSPCs infusion. (E) Percentage of GFP</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cells in recipients 21 weeks after primary transplantation. Experiments were performed with n=5 in each group and mean ± SE are shown. (F) Percentage of GFP</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cells in recipients 12 weeks after secondary transplantation. Experiments were performed in each group n=5-6 and mean ± SE are shown. </a:t>
            </a:r>
            <a:endParaRPr lang="en-US" altLang="ja-JP" sz="1000" kern="100" dirty="0">
              <a:solidFill>
                <a:srgbClr val="000000"/>
              </a:solidFill>
              <a:latin typeface="Arial" panose="020B0604020202020204" pitchFamily="34" charset="0"/>
              <a:ea typeface="ＭＳ 明朝" panose="02020609040205080304" pitchFamily="49" charset="-128"/>
              <a:cs typeface="Arial" panose="020B0604020202020204" pitchFamily="34" charset="0"/>
            </a:endParaRPr>
          </a:p>
          <a:p>
            <a:pPr algn="just"/>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(G) The percentage of GFP-positive cells in the recipient thymus at 3 weeks after transplantation (n=6). FACS plots of GFP</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CD11b</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cells distributed within the recipient thymus expanded with CD4 and CD8 expression are shown. </a:t>
            </a:r>
            <a:r>
              <a:rPr lang="en-US" altLang="ja-JP" sz="1000" kern="100" dirty="0">
                <a:effectLst/>
                <a:latin typeface="Arial" panose="020B0604020202020204" pitchFamily="34" charset="0"/>
                <a:ea typeface="ＭＳ 明朝" panose="02020609040205080304" pitchFamily="49" charset="-128"/>
                <a:cs typeface="Arial" panose="020B0604020202020204" pitchFamily="34" charset="0"/>
              </a:rPr>
              <a:t>The numbers in the plot indicate the percentage of DP cells.</a:t>
            </a:r>
            <a:r>
              <a:rPr lang="en-US" altLang="ja-JP" sz="1000" kern="100" dirty="0">
                <a:solidFill>
                  <a:srgbClr val="C00000"/>
                </a:solidFill>
                <a:effectLst/>
                <a:latin typeface="Arial" panose="020B0604020202020204" pitchFamily="34" charset="0"/>
                <a:ea typeface="ＭＳ 明朝" panose="02020609040205080304" pitchFamily="49" charset="-128"/>
                <a:cs typeface="Arial" panose="020B0604020202020204" pitchFamily="34" charset="0"/>
              </a:rPr>
              <a:t> </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(H) Graphs show mean ± SE.</a:t>
            </a:r>
          </a:p>
          <a:p>
            <a:pPr algn="just"/>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(A-H) Statistical analysis was performed by Student's t-test. *p&lt;0.05, **p&lt;0.01. N.D = not detected. SP: single positive, DN: double negative, DP: double positive. </a:t>
            </a:r>
          </a:p>
          <a:p>
            <a:pPr algn="just"/>
            <a:endParaRPr lang="en-US" altLang="ja-JP" sz="1000" kern="100" dirty="0">
              <a:solidFill>
                <a:srgbClr val="000000"/>
              </a:solidFill>
              <a:latin typeface="Arial" panose="020B0604020202020204" pitchFamily="34" charset="0"/>
              <a:ea typeface="ＭＳ 明朝" panose="02020609040205080304" pitchFamily="49" charset="-128"/>
              <a:cs typeface="Arial" panose="020B0604020202020204" pitchFamily="34" charset="0"/>
            </a:endParaRPr>
          </a:p>
          <a:p>
            <a:pPr algn="just"/>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(I, J) 1 x 10</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5</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each cells were isolated from aHoxB4</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on</a:t>
            </a:r>
            <a:r>
              <a:rPr lang="en-US" altLang="ja-JP" sz="1000" i="1"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Lhx2</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-iHSPCs and transplanted into B6 recipient mice together with 1 x 10</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6</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bone marrow cells. The percentage of GFP</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cells in peripheral blood was analyzed by flow cytometry once every 3 weeks. (G) Peripheral blood chimerism of recipients transplanted with KL cells or KSL cells. Experiments were performed with n=5 in each group and mean ± SE is shown. (H) Peripheral blood chimerism of recipients transplanted with CD150</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-enriched KSL cells or CD150</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KSL cells. Experiments were performed with n=5-6 in each group and mean ± SE is shown. Statistical analysis was performed by student t-test using the values at each time point of measurement. *p&lt;0.05, **p&lt;0.01.</a:t>
            </a:r>
            <a:endParaRPr lang="ja-JP" altLang="ja-JP" sz="1000" kern="100">
              <a:effectLst/>
              <a:latin typeface="Arial" panose="020B0604020202020204" pitchFamily="34" charset="0"/>
              <a:ea typeface="ＭＳ 明朝" panose="02020609040205080304" pitchFamily="49" charset="-128"/>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1F6A7329-B460-24A6-1D1F-4D1038058912}"/>
              </a:ext>
            </a:extLst>
          </p:cNvPr>
          <p:cNvSpPr>
            <a:spLocks noGrp="1"/>
          </p:cNvSpPr>
          <p:nvPr>
            <p:ph type="sldNum" sz="quarter" idx="12"/>
          </p:nvPr>
        </p:nvSpPr>
        <p:spPr/>
        <p:txBody>
          <a:bodyPr/>
          <a:lstStyle/>
          <a:p>
            <a:fld id="{DAAEB580-3233-CC41-81E5-41A1896DFD7C}" type="slidenum">
              <a:rPr kumimoji="1" lang="ja-JP" altLang="en-US" smtClean="0"/>
              <a:t>13</a:t>
            </a:fld>
            <a:endParaRPr kumimoji="1" lang="ja-JP" altLang="en-US"/>
          </a:p>
        </p:txBody>
      </p:sp>
    </p:spTree>
    <p:extLst>
      <p:ext uri="{BB962C8B-B14F-4D97-AF65-F5344CB8AC3E}">
        <p14:creationId xmlns:p14="http://schemas.microsoft.com/office/powerpoint/2010/main" val="4199520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テキスト ボックス 20">
            <a:extLst>
              <a:ext uri="{FF2B5EF4-FFF2-40B4-BE49-F238E27FC236}">
                <a16:creationId xmlns:a16="http://schemas.microsoft.com/office/drawing/2014/main" id="{74D4A6E8-F6BA-7C66-588A-D80922D2644E}"/>
              </a:ext>
            </a:extLst>
          </p:cNvPr>
          <p:cNvSpPr txBox="1"/>
          <p:nvPr/>
        </p:nvSpPr>
        <p:spPr>
          <a:xfrm>
            <a:off x="591198" y="3241810"/>
            <a:ext cx="5715009" cy="3064622"/>
          </a:xfrm>
          <a:prstGeom prst="rect">
            <a:avLst/>
          </a:prstGeom>
          <a:noFill/>
        </p:spPr>
        <p:txBody>
          <a:bodyPr wrap="square" rtlCol="0">
            <a:spAutoFit/>
          </a:bodyPr>
          <a:lstStyle/>
          <a:p>
            <a:pPr algn="just">
              <a:lnSpc>
                <a:spcPct val="150000"/>
              </a:lnSpc>
            </a:pPr>
            <a:r>
              <a:rPr lang="en-US" altLang="ja-JP" sz="1000" b="1" dirty="0">
                <a:latin typeface="Arial" panose="020B0604020202020204" pitchFamily="34" charset="0"/>
                <a:ea typeface="ＭＳ ゴシック" panose="020B0609070205080204" pitchFamily="49" charset="-128"/>
                <a:cs typeface="Arial" panose="020B0604020202020204" pitchFamily="34" charset="0"/>
              </a:rPr>
              <a:t>Figure S6 Analysis of the requirement of </a:t>
            </a:r>
            <a:r>
              <a:rPr lang="en-US" altLang="ja-JP" sz="1000" b="1" i="1" dirty="0">
                <a:latin typeface="Arial" panose="020B0604020202020204" pitchFamily="34" charset="0"/>
                <a:ea typeface="ＭＳ ゴシック" panose="020B0609070205080204" pitchFamily="49" charset="-128"/>
                <a:cs typeface="Arial" panose="020B0604020202020204" pitchFamily="34" charset="0"/>
              </a:rPr>
              <a:t>Lhx2</a:t>
            </a:r>
            <a:r>
              <a:rPr lang="en-US" altLang="ja-JP" sz="1000" b="1" dirty="0">
                <a:latin typeface="Arial" panose="020B0604020202020204" pitchFamily="34" charset="0"/>
                <a:ea typeface="ＭＳ ゴシック" panose="020B0609070205080204" pitchFamily="49" charset="-128"/>
                <a:cs typeface="Arial" panose="020B0604020202020204" pitchFamily="34" charset="0"/>
              </a:rPr>
              <a:t> transfection for hematopoietic potential of iHSPCs.</a:t>
            </a:r>
          </a:p>
          <a:p>
            <a:pPr algn="just">
              <a:lnSpc>
                <a:spcPct val="150000"/>
              </a:lnSpc>
            </a:pPr>
            <a:r>
              <a:rPr lang="en-US" altLang="ja-JP" sz="1000" dirty="0">
                <a:latin typeface="Arial" panose="020B0604020202020204" pitchFamily="34" charset="0"/>
                <a:ea typeface="ＭＳ ゴシック" panose="020B0609070205080204" pitchFamily="49" charset="-128"/>
                <a:cs typeface="Arial" panose="020B0604020202020204" pitchFamily="34" charset="0"/>
              </a:rPr>
              <a:t>aHoxB4</a:t>
            </a:r>
            <a:r>
              <a:rPr lang="en-US" altLang="ja-JP" sz="1000" baseline="30000" dirty="0">
                <a:latin typeface="Arial" panose="020B0604020202020204" pitchFamily="34" charset="0"/>
                <a:ea typeface="ＭＳ ゴシック" panose="020B0609070205080204" pitchFamily="49" charset="-128"/>
                <a:cs typeface="Arial" panose="020B0604020202020204" pitchFamily="34" charset="0"/>
              </a:rPr>
              <a:t>on</a:t>
            </a:r>
            <a:r>
              <a:rPr lang="en-US" altLang="ja-JP" sz="1000" i="1" dirty="0">
                <a:latin typeface="Arial" panose="020B0604020202020204" pitchFamily="34" charset="0"/>
                <a:ea typeface="ＭＳ ゴシック" panose="020B0609070205080204" pitchFamily="49" charset="-128"/>
                <a:cs typeface="Arial" panose="020B0604020202020204" pitchFamily="34" charset="0"/>
              </a:rPr>
              <a:t>Lhx2</a:t>
            </a:r>
            <a:r>
              <a:rPr lang="en-US" altLang="ja-JP" sz="1000" baseline="30000" dirty="0">
                <a:latin typeface="Arial" panose="020B0604020202020204" pitchFamily="34" charset="0"/>
                <a:ea typeface="ＭＳ ゴシック" panose="020B0609070205080204" pitchFamily="49" charset="-128"/>
                <a:cs typeface="Arial" panose="020B0604020202020204" pitchFamily="34" charset="0"/>
              </a:rPr>
              <a:t>-</a:t>
            </a:r>
            <a:r>
              <a:rPr lang="en-US" altLang="ja-JP" sz="1000" dirty="0">
                <a:latin typeface="Arial" panose="020B0604020202020204" pitchFamily="34" charset="0"/>
                <a:ea typeface="ＭＳ ゴシック" panose="020B0609070205080204" pitchFamily="49" charset="-128"/>
                <a:cs typeface="Arial" panose="020B0604020202020204" pitchFamily="34" charset="0"/>
              </a:rPr>
              <a:t>- or aHoxB4</a:t>
            </a:r>
            <a:r>
              <a:rPr lang="en-US" altLang="ja-JP" sz="1000" baseline="30000" dirty="0">
                <a:latin typeface="Arial" panose="020B0604020202020204" pitchFamily="34" charset="0"/>
                <a:ea typeface="ＭＳ ゴシック" panose="020B0609070205080204" pitchFamily="49" charset="-128"/>
                <a:cs typeface="Arial" panose="020B0604020202020204" pitchFamily="34" charset="0"/>
              </a:rPr>
              <a:t>on</a:t>
            </a:r>
            <a:r>
              <a:rPr lang="en-US" altLang="ja-JP" sz="1000" i="1" dirty="0">
                <a:latin typeface="Arial" panose="020B0604020202020204" pitchFamily="34" charset="0"/>
                <a:ea typeface="ＭＳ ゴシック" panose="020B0609070205080204" pitchFamily="49" charset="-128"/>
                <a:cs typeface="Arial" panose="020B0604020202020204" pitchFamily="34" charset="0"/>
              </a:rPr>
              <a:t>Lhx2</a:t>
            </a:r>
            <a:r>
              <a:rPr lang="en-US" altLang="ja-JP" sz="1000" baseline="30000" dirty="0">
                <a:latin typeface="Arial" panose="020B0604020202020204" pitchFamily="34" charset="0"/>
                <a:ea typeface="ＭＳ ゴシック" panose="020B0609070205080204" pitchFamily="49" charset="-128"/>
                <a:cs typeface="Arial" panose="020B0604020202020204" pitchFamily="34" charset="0"/>
              </a:rPr>
              <a:t>+</a:t>
            </a:r>
            <a:r>
              <a:rPr lang="en-US" altLang="ja-JP" sz="1000" dirty="0">
                <a:latin typeface="Arial" panose="020B0604020202020204" pitchFamily="34" charset="0"/>
                <a:ea typeface="ＭＳ ゴシック" panose="020B0609070205080204" pitchFamily="49" charset="-128"/>
                <a:cs typeface="Arial" panose="020B0604020202020204" pitchFamily="34" charset="0"/>
              </a:rPr>
              <a:t>-iHSPCs (2.5✕10</a:t>
            </a:r>
            <a:r>
              <a:rPr lang="en-US" altLang="ja-JP" sz="1000" baseline="30000" dirty="0">
                <a:latin typeface="Arial" panose="020B0604020202020204" pitchFamily="34" charset="0"/>
                <a:ea typeface="ＭＳ ゴシック" panose="020B0609070205080204" pitchFamily="49" charset="-128"/>
                <a:cs typeface="Arial" panose="020B0604020202020204" pitchFamily="34" charset="0"/>
              </a:rPr>
              <a:t>6</a:t>
            </a:r>
            <a:r>
              <a:rPr lang="en-US" altLang="ja-JP" sz="1000" dirty="0">
                <a:latin typeface="Arial" panose="020B0604020202020204" pitchFamily="34" charset="0"/>
                <a:ea typeface="ＭＳ ゴシック" panose="020B0609070205080204" pitchFamily="49" charset="-128"/>
                <a:cs typeface="Arial" panose="020B0604020202020204" pitchFamily="34" charset="0"/>
              </a:rPr>
              <a:t>) and B6-derived bone marrow cells (1.0✕10</a:t>
            </a:r>
            <a:r>
              <a:rPr lang="en-US" altLang="ja-JP" sz="1000" baseline="30000" dirty="0">
                <a:latin typeface="Arial" panose="020B0604020202020204" pitchFamily="34" charset="0"/>
                <a:ea typeface="ＭＳ ゴシック" panose="020B0609070205080204" pitchFamily="49" charset="-128"/>
                <a:cs typeface="Arial" panose="020B0604020202020204" pitchFamily="34" charset="0"/>
              </a:rPr>
              <a:t>6</a:t>
            </a:r>
            <a:r>
              <a:rPr lang="en-US" altLang="ja-JP" sz="1000" dirty="0">
                <a:latin typeface="Arial" panose="020B0604020202020204" pitchFamily="34" charset="0"/>
                <a:ea typeface="ＭＳ ゴシック" panose="020B0609070205080204" pitchFamily="49" charset="-128"/>
                <a:cs typeface="Arial" panose="020B0604020202020204" pitchFamily="34" charset="0"/>
              </a:rPr>
              <a:t>) were transplanted into B6 mice with a 9 </a:t>
            </a:r>
            <a:r>
              <a:rPr lang="en-US" altLang="ja-JP" sz="1000" dirty="0" err="1">
                <a:latin typeface="Arial" panose="020B0604020202020204" pitchFamily="34" charset="0"/>
                <a:ea typeface="ＭＳ ゴシック" panose="020B0609070205080204" pitchFamily="49" charset="-128"/>
                <a:cs typeface="Arial" panose="020B0604020202020204" pitchFamily="34" charset="0"/>
              </a:rPr>
              <a:t>Gy</a:t>
            </a:r>
            <a:r>
              <a:rPr lang="en-US" altLang="ja-JP" sz="1000" dirty="0">
                <a:latin typeface="Arial" panose="020B0604020202020204" pitchFamily="34" charset="0"/>
                <a:ea typeface="ＭＳ ゴシック" panose="020B0609070205080204" pitchFamily="49" charset="-128"/>
                <a:cs typeface="Arial" panose="020B0604020202020204" pitchFamily="34" charset="0"/>
              </a:rPr>
              <a:t> TBI. Three and six weeks later peripheral blood was taken and GFP positive rate in CD45</a:t>
            </a:r>
            <a:r>
              <a:rPr lang="en-US" altLang="ja-JP" sz="1000" baseline="30000" dirty="0">
                <a:latin typeface="Arial" panose="020B0604020202020204" pitchFamily="34" charset="0"/>
                <a:ea typeface="ＭＳ ゴシック" panose="020B0609070205080204" pitchFamily="49" charset="-128"/>
                <a:cs typeface="Arial" panose="020B0604020202020204" pitchFamily="34" charset="0"/>
              </a:rPr>
              <a:t>+</a:t>
            </a:r>
            <a:r>
              <a:rPr lang="en-US" altLang="ja-JP" sz="1000" dirty="0">
                <a:latin typeface="Arial" panose="020B0604020202020204" pitchFamily="34" charset="0"/>
                <a:ea typeface="ＭＳ ゴシック" panose="020B0609070205080204" pitchFamily="49" charset="-128"/>
                <a:cs typeface="Arial" panose="020B0604020202020204" pitchFamily="34" charset="0"/>
              </a:rPr>
              <a:t> cells was analyzed by flow cytometer (aHoxB4</a:t>
            </a:r>
            <a:r>
              <a:rPr lang="en-US" altLang="ja-JP" sz="1000" baseline="30000" dirty="0">
                <a:latin typeface="Arial" panose="020B0604020202020204" pitchFamily="34" charset="0"/>
                <a:ea typeface="ＭＳ ゴシック" panose="020B0609070205080204" pitchFamily="49" charset="-128"/>
                <a:cs typeface="Arial" panose="020B0604020202020204" pitchFamily="34" charset="0"/>
              </a:rPr>
              <a:t>on</a:t>
            </a:r>
            <a:r>
              <a:rPr lang="en-US" altLang="ja-JP" sz="1000" i="1" dirty="0">
                <a:latin typeface="Arial" panose="020B0604020202020204" pitchFamily="34" charset="0"/>
                <a:ea typeface="ＭＳ ゴシック" panose="020B0609070205080204" pitchFamily="49" charset="-128"/>
                <a:cs typeface="Arial" panose="020B0604020202020204" pitchFamily="34" charset="0"/>
              </a:rPr>
              <a:t>Lhx2</a:t>
            </a:r>
            <a:r>
              <a:rPr lang="en-US" altLang="ja-JP" sz="1000" baseline="30000" dirty="0">
                <a:latin typeface="Arial" panose="020B0604020202020204" pitchFamily="34" charset="0"/>
                <a:ea typeface="ＭＳ ゴシック" panose="020B0609070205080204" pitchFamily="49" charset="-128"/>
                <a:cs typeface="Arial" panose="020B0604020202020204" pitchFamily="34" charset="0"/>
              </a:rPr>
              <a:t>- </a:t>
            </a:r>
            <a:r>
              <a:rPr lang="en-US" altLang="ja-JP" sz="1000" dirty="0">
                <a:latin typeface="Arial" panose="020B0604020202020204" pitchFamily="34" charset="0"/>
                <a:ea typeface="ＭＳ ゴシック" panose="020B0609070205080204" pitchFamily="49" charset="-128"/>
                <a:cs typeface="Arial" panose="020B0604020202020204" pitchFamily="34" charset="0"/>
              </a:rPr>
              <a:t>: n=4, aHoxB4</a:t>
            </a:r>
            <a:r>
              <a:rPr lang="en-US" altLang="ja-JP" sz="1000" baseline="30000" dirty="0">
                <a:latin typeface="Arial" panose="020B0604020202020204" pitchFamily="34" charset="0"/>
                <a:ea typeface="ＭＳ ゴシック" panose="020B0609070205080204" pitchFamily="49" charset="-128"/>
                <a:cs typeface="Arial" panose="020B0604020202020204" pitchFamily="34" charset="0"/>
              </a:rPr>
              <a:t>on</a:t>
            </a:r>
            <a:r>
              <a:rPr lang="en-US" altLang="ja-JP" sz="1000" i="1" dirty="0">
                <a:latin typeface="Arial" panose="020B0604020202020204" pitchFamily="34" charset="0"/>
                <a:ea typeface="ＭＳ ゴシック" panose="020B0609070205080204" pitchFamily="49" charset="-128"/>
                <a:cs typeface="Arial" panose="020B0604020202020204" pitchFamily="34" charset="0"/>
              </a:rPr>
              <a:t>Lhx2</a:t>
            </a:r>
            <a:r>
              <a:rPr lang="en-US" altLang="ja-JP" sz="1000" baseline="30000" dirty="0">
                <a:latin typeface="Arial" panose="020B0604020202020204" pitchFamily="34" charset="0"/>
                <a:ea typeface="ＭＳ ゴシック" panose="020B0609070205080204" pitchFamily="49" charset="-128"/>
                <a:cs typeface="Arial" panose="020B0604020202020204" pitchFamily="34" charset="0"/>
              </a:rPr>
              <a:t>+</a:t>
            </a:r>
            <a:r>
              <a:rPr lang="en-US" altLang="ja-JP" sz="1000" dirty="0">
                <a:latin typeface="Arial" panose="020B0604020202020204" pitchFamily="34" charset="0"/>
                <a:ea typeface="ＭＳ ゴシック" panose="020B0609070205080204" pitchFamily="49" charset="-128"/>
                <a:cs typeface="Arial" panose="020B0604020202020204" pitchFamily="34" charset="0"/>
              </a:rPr>
              <a:t> : n=6). Representative FACS plots are shown on the left. Results summarized for each group are shown on the right. Graphs show mean ± SE, and statistical analysis was performed by Student's t-test at each time point. *p&lt;0.05, **represents p&lt;0.01.</a:t>
            </a:r>
          </a:p>
          <a:p>
            <a:pPr algn="just">
              <a:lnSpc>
                <a:spcPct val="150000"/>
              </a:lnSpc>
            </a:pPr>
            <a:endParaRPr lang="en-US" altLang="ja-JP" sz="1000" dirty="0">
              <a:latin typeface="Arial" panose="020B0604020202020204" pitchFamily="34" charset="0"/>
              <a:ea typeface="ＭＳ ゴシック" panose="020B0609070205080204" pitchFamily="49" charset="-128"/>
              <a:cs typeface="Arial" panose="020B0604020202020204" pitchFamily="34" charset="0"/>
            </a:endParaRPr>
          </a:p>
          <a:p>
            <a:pPr algn="just">
              <a:lnSpc>
                <a:spcPct val="150000"/>
              </a:lnSpc>
            </a:pPr>
            <a:r>
              <a:rPr lang="en-US" altLang="ja-JP" sz="1000" dirty="0">
                <a:latin typeface="Arial" panose="020B0604020202020204" pitchFamily="34" charset="0"/>
                <a:ea typeface="ＭＳ ゴシック" panose="020B0609070205080204" pitchFamily="49" charset="-128"/>
                <a:cs typeface="Arial" panose="020B0604020202020204" pitchFamily="34" charset="0"/>
              </a:rPr>
              <a:t>The results indicated that </a:t>
            </a:r>
            <a:r>
              <a:rPr lang="en-US" altLang="ja-JP" sz="1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in recipients transplanted with aHoxB4</a:t>
            </a:r>
            <a:r>
              <a:rPr lang="en-US" altLang="ja-JP" sz="10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on</a:t>
            </a:r>
            <a:r>
              <a:rPr lang="en-US" altLang="ja-JP" sz="1000" i="1"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Lhx2</a:t>
            </a:r>
            <a:r>
              <a:rPr lang="en-US" altLang="ja-JP" sz="10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-iHSPCs, few GFP</a:t>
            </a:r>
            <a:r>
              <a:rPr lang="en-US" altLang="ja-JP" sz="10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cells were detected even 3 weeks after transplantation. Thus, the transient action of HoxB4 alone was not sufficient for iHSPCs to form blood chimeras in vivo, and the introduction of </a:t>
            </a:r>
            <a:r>
              <a:rPr lang="en-US" altLang="ja-JP" sz="1000" i="1"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Lhx2</a:t>
            </a:r>
            <a:r>
              <a:rPr lang="en-US" altLang="ja-JP" sz="1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was essential.</a:t>
            </a:r>
            <a:r>
              <a:rPr lang="ja-JP" altLang="ja-JP" sz="1000">
                <a:effectLst/>
                <a:latin typeface="Arial" panose="020B0604020202020204" pitchFamily="34" charset="0"/>
                <a:cs typeface="Arial" panose="020B0604020202020204" pitchFamily="34" charset="0"/>
              </a:rPr>
              <a:t> </a:t>
            </a:r>
            <a:endParaRPr lang="en-US" altLang="ja-JP" sz="1000" dirty="0">
              <a:effectLst/>
              <a:latin typeface="Arial" panose="020B0604020202020204" pitchFamily="34" charset="0"/>
              <a:cs typeface="Arial" panose="020B0604020202020204" pitchFamily="34" charset="0"/>
            </a:endParaRPr>
          </a:p>
        </p:txBody>
      </p:sp>
      <p:grpSp>
        <p:nvGrpSpPr>
          <p:cNvPr id="69" name="グループ化 68">
            <a:extLst>
              <a:ext uri="{FF2B5EF4-FFF2-40B4-BE49-F238E27FC236}">
                <a16:creationId xmlns:a16="http://schemas.microsoft.com/office/drawing/2014/main" id="{92EEFA4F-D102-B71F-021F-9F731A6B7815}"/>
              </a:ext>
            </a:extLst>
          </p:cNvPr>
          <p:cNvGrpSpPr/>
          <p:nvPr/>
        </p:nvGrpSpPr>
        <p:grpSpPr>
          <a:xfrm>
            <a:off x="1098550" y="1066756"/>
            <a:ext cx="4456456" cy="1873338"/>
            <a:chOff x="2152575" y="1100001"/>
            <a:chExt cx="4456456" cy="1873338"/>
          </a:xfrm>
        </p:grpSpPr>
        <p:sp>
          <p:nvSpPr>
            <p:cNvPr id="2" name="テキスト ボックス 1">
              <a:extLst>
                <a:ext uri="{FF2B5EF4-FFF2-40B4-BE49-F238E27FC236}">
                  <a16:creationId xmlns:a16="http://schemas.microsoft.com/office/drawing/2014/main" id="{085C3BDF-F4C4-B96D-DF63-93B17E968DC6}"/>
                </a:ext>
              </a:extLst>
            </p:cNvPr>
            <p:cNvSpPr txBox="1"/>
            <p:nvPr/>
          </p:nvSpPr>
          <p:spPr>
            <a:xfrm rot="16200000">
              <a:off x="4577958" y="1682865"/>
              <a:ext cx="1015774" cy="215444"/>
            </a:xfrm>
            <a:prstGeom prst="rect">
              <a:avLst/>
            </a:prstGeom>
            <a:noFill/>
          </p:spPr>
          <p:txBody>
            <a:bodyPr wrap="square" rtlCol="0">
              <a:spAutoFit/>
            </a:bodyPr>
            <a:lstStyle/>
            <a:p>
              <a:pPr algn="ctr"/>
              <a:r>
                <a:rPr lang="en-US" altLang="ja-JP" sz="800" dirty="0">
                  <a:latin typeface="Arial" panose="020B0604020202020204" pitchFamily="34" charset="0"/>
                  <a:cs typeface="Arial" panose="020B0604020202020204" pitchFamily="34" charset="0"/>
                </a:rPr>
                <a:t>% of GFP</a:t>
              </a:r>
              <a:r>
                <a:rPr lang="en-US" altLang="ja-JP" sz="800" baseline="30000" dirty="0">
                  <a:latin typeface="Arial" panose="020B0604020202020204" pitchFamily="34" charset="0"/>
                  <a:cs typeface="Arial" panose="020B0604020202020204" pitchFamily="34" charset="0"/>
                </a:rPr>
                <a:t>+</a:t>
              </a:r>
              <a:r>
                <a:rPr lang="en-US" altLang="ja-JP" sz="800" dirty="0">
                  <a:latin typeface="Arial" panose="020B0604020202020204" pitchFamily="34" charset="0"/>
                  <a:cs typeface="Arial" panose="020B0604020202020204" pitchFamily="34" charset="0"/>
                </a:rPr>
                <a:t> cells</a:t>
              </a:r>
              <a:endParaRPr lang="ja-JP" altLang="en-US" sz="800">
                <a:latin typeface="Arial" panose="020B0604020202020204" pitchFamily="34" charset="0"/>
                <a:cs typeface="Arial" panose="020B0604020202020204" pitchFamily="34" charset="0"/>
              </a:endParaRPr>
            </a:p>
          </p:txBody>
        </p:sp>
        <p:pic>
          <p:nvPicPr>
            <p:cNvPr id="12" name="図 11">
              <a:extLst>
                <a:ext uri="{FF2B5EF4-FFF2-40B4-BE49-F238E27FC236}">
                  <a16:creationId xmlns:a16="http://schemas.microsoft.com/office/drawing/2014/main" id="{CA86CCA1-CF01-CB58-82D3-1F218BE5D99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57922" y="1255204"/>
              <a:ext cx="1269416" cy="1223087"/>
            </a:xfrm>
            <a:prstGeom prst="rect">
              <a:avLst/>
            </a:prstGeom>
          </p:spPr>
        </p:pic>
        <p:grpSp>
          <p:nvGrpSpPr>
            <p:cNvPr id="43" name="グループ化 42">
              <a:extLst>
                <a:ext uri="{FF2B5EF4-FFF2-40B4-BE49-F238E27FC236}">
                  <a16:creationId xmlns:a16="http://schemas.microsoft.com/office/drawing/2014/main" id="{B04C52E5-4A17-E0EC-7AF2-E48BE917E34E}"/>
                </a:ext>
              </a:extLst>
            </p:cNvPr>
            <p:cNvGrpSpPr/>
            <p:nvPr/>
          </p:nvGrpSpPr>
          <p:grpSpPr>
            <a:xfrm>
              <a:off x="5277343" y="2583718"/>
              <a:ext cx="1239338" cy="215444"/>
              <a:chOff x="4543425" y="255485"/>
              <a:chExt cx="1239338" cy="215444"/>
            </a:xfrm>
          </p:grpSpPr>
          <p:sp>
            <p:nvSpPr>
              <p:cNvPr id="40" name="テキスト ボックス 39">
                <a:extLst>
                  <a:ext uri="{FF2B5EF4-FFF2-40B4-BE49-F238E27FC236}">
                    <a16:creationId xmlns:a16="http://schemas.microsoft.com/office/drawing/2014/main" id="{0A96DC63-B3B5-4ECF-A4E6-26A3D09E9E2C}"/>
                  </a:ext>
                </a:extLst>
              </p:cNvPr>
              <p:cNvSpPr txBox="1"/>
              <p:nvPr/>
            </p:nvSpPr>
            <p:spPr>
              <a:xfrm>
                <a:off x="4636295" y="255485"/>
                <a:ext cx="1146468" cy="215444"/>
              </a:xfrm>
              <a:prstGeom prst="rect">
                <a:avLst/>
              </a:prstGeom>
              <a:noFill/>
            </p:spPr>
            <p:txBody>
              <a:bodyPr wrap="none" rtlCol="0" anchor="ctr">
                <a:spAutoFit/>
              </a:bodyPr>
              <a:lstStyle/>
              <a:p>
                <a:r>
                  <a:rPr lang="en-US" altLang="ja-JP" sz="800" dirty="0">
                    <a:latin typeface="Arial" panose="020B0604020202020204" pitchFamily="34" charset="0"/>
                    <a:cs typeface="Arial" panose="020B0604020202020204" pitchFamily="34" charset="0"/>
                  </a:rPr>
                  <a:t>aHoxB4</a:t>
                </a:r>
                <a:r>
                  <a:rPr lang="en-US" altLang="ja-JP" sz="800" baseline="30000" dirty="0">
                    <a:latin typeface="Arial" panose="020B0604020202020204" pitchFamily="34" charset="0"/>
                    <a:cs typeface="Arial" panose="020B0604020202020204" pitchFamily="34" charset="0"/>
                  </a:rPr>
                  <a:t>on</a:t>
                </a:r>
                <a:r>
                  <a:rPr lang="en-US" altLang="ja-JP" sz="800" i="1" dirty="0">
                    <a:latin typeface="Arial" panose="020B0604020202020204" pitchFamily="34" charset="0"/>
                    <a:cs typeface="Arial" panose="020B0604020202020204" pitchFamily="34" charset="0"/>
                  </a:rPr>
                  <a:t>Lhx2</a:t>
                </a:r>
                <a:r>
                  <a:rPr lang="en-US" altLang="ja-JP" sz="800" baseline="30000" dirty="0">
                    <a:latin typeface="Arial" panose="020B0604020202020204" pitchFamily="34" charset="0"/>
                    <a:cs typeface="Arial" panose="020B0604020202020204" pitchFamily="34" charset="0"/>
                  </a:rPr>
                  <a:t>-</a:t>
                </a:r>
                <a:r>
                  <a:rPr lang="en-US" altLang="ja-JP" sz="800" dirty="0">
                    <a:latin typeface="Arial" panose="020B0604020202020204" pitchFamily="34" charset="0"/>
                    <a:cs typeface="Arial" panose="020B0604020202020204" pitchFamily="34" charset="0"/>
                  </a:rPr>
                  <a:t> (n=4)</a:t>
                </a:r>
                <a:endParaRPr lang="ja-JP" altLang="en-US" sz="800">
                  <a:latin typeface="Arial" panose="020B0604020202020204" pitchFamily="34" charset="0"/>
                  <a:cs typeface="Arial" panose="020B0604020202020204" pitchFamily="34" charset="0"/>
                </a:endParaRPr>
              </a:p>
            </p:txBody>
          </p:sp>
          <p:grpSp>
            <p:nvGrpSpPr>
              <p:cNvPr id="42" name="グループ化 41">
                <a:extLst>
                  <a:ext uri="{FF2B5EF4-FFF2-40B4-BE49-F238E27FC236}">
                    <a16:creationId xmlns:a16="http://schemas.microsoft.com/office/drawing/2014/main" id="{223FE0BB-3B7A-AEF8-D616-46835DE1B83A}"/>
                  </a:ext>
                </a:extLst>
              </p:cNvPr>
              <p:cNvGrpSpPr/>
              <p:nvPr/>
            </p:nvGrpSpPr>
            <p:grpSpPr>
              <a:xfrm>
                <a:off x="4543425" y="338007"/>
                <a:ext cx="120726" cy="50400"/>
                <a:chOff x="4543425" y="336611"/>
                <a:chExt cx="120726" cy="50400"/>
              </a:xfrm>
            </p:grpSpPr>
            <p:cxnSp>
              <p:nvCxnSpPr>
                <p:cNvPr id="26" name="直線コネクタ 25">
                  <a:extLst>
                    <a:ext uri="{FF2B5EF4-FFF2-40B4-BE49-F238E27FC236}">
                      <a16:creationId xmlns:a16="http://schemas.microsoft.com/office/drawing/2014/main" id="{D5A6902E-B9FD-0075-6583-4329F4F770FA}"/>
                    </a:ext>
                  </a:extLst>
                </p:cNvPr>
                <p:cNvCxnSpPr>
                  <a:cxnSpLocks/>
                </p:cNvCxnSpPr>
                <p:nvPr/>
              </p:nvCxnSpPr>
              <p:spPr>
                <a:xfrm>
                  <a:off x="4543425" y="361811"/>
                  <a:ext cx="120726" cy="0"/>
                </a:xfrm>
                <a:prstGeom prst="line">
                  <a:avLst/>
                </a:prstGeom>
                <a:ln w="9525">
                  <a:solidFill>
                    <a:srgbClr val="6261EA"/>
                  </a:solidFill>
                </a:ln>
              </p:spPr>
              <p:style>
                <a:lnRef idx="1">
                  <a:schemeClr val="accent1"/>
                </a:lnRef>
                <a:fillRef idx="0">
                  <a:schemeClr val="accent1"/>
                </a:fillRef>
                <a:effectRef idx="0">
                  <a:schemeClr val="accent1"/>
                </a:effectRef>
                <a:fontRef idx="minor">
                  <a:schemeClr val="tx1"/>
                </a:fontRef>
              </p:style>
            </p:cxnSp>
            <p:sp>
              <p:nvSpPr>
                <p:cNvPr id="36" name="円/楕円 35">
                  <a:extLst>
                    <a:ext uri="{FF2B5EF4-FFF2-40B4-BE49-F238E27FC236}">
                      <a16:creationId xmlns:a16="http://schemas.microsoft.com/office/drawing/2014/main" id="{A80C7EE7-6FB8-9C76-3E29-DC1B9AFE6512}"/>
                    </a:ext>
                  </a:extLst>
                </p:cNvPr>
                <p:cNvSpPr/>
                <p:nvPr/>
              </p:nvSpPr>
              <p:spPr>
                <a:xfrm>
                  <a:off x="4578588" y="336611"/>
                  <a:ext cx="50400" cy="50400"/>
                </a:xfrm>
                <a:prstGeom prst="ellipse">
                  <a:avLst/>
                </a:prstGeom>
                <a:solidFill>
                  <a:srgbClr val="6261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44" name="グループ化 43">
              <a:extLst>
                <a:ext uri="{FF2B5EF4-FFF2-40B4-BE49-F238E27FC236}">
                  <a16:creationId xmlns:a16="http://schemas.microsoft.com/office/drawing/2014/main" id="{2B5878E2-E0AE-5AA9-8A5A-E576FC6186A3}"/>
                </a:ext>
              </a:extLst>
            </p:cNvPr>
            <p:cNvGrpSpPr/>
            <p:nvPr/>
          </p:nvGrpSpPr>
          <p:grpSpPr>
            <a:xfrm>
              <a:off x="5277343" y="2757895"/>
              <a:ext cx="1256971" cy="215444"/>
              <a:chOff x="4543425" y="255485"/>
              <a:chExt cx="1256971" cy="215444"/>
            </a:xfrm>
          </p:grpSpPr>
          <p:sp>
            <p:nvSpPr>
              <p:cNvPr id="45" name="テキスト ボックス 44">
                <a:extLst>
                  <a:ext uri="{FF2B5EF4-FFF2-40B4-BE49-F238E27FC236}">
                    <a16:creationId xmlns:a16="http://schemas.microsoft.com/office/drawing/2014/main" id="{1504E968-EBA8-ABF7-3910-2E473859A562}"/>
                  </a:ext>
                </a:extLst>
              </p:cNvPr>
              <p:cNvSpPr txBox="1"/>
              <p:nvPr/>
            </p:nvSpPr>
            <p:spPr>
              <a:xfrm>
                <a:off x="4636295" y="255485"/>
                <a:ext cx="1164101" cy="215444"/>
              </a:xfrm>
              <a:prstGeom prst="rect">
                <a:avLst/>
              </a:prstGeom>
              <a:noFill/>
            </p:spPr>
            <p:txBody>
              <a:bodyPr wrap="none" rtlCol="0" anchor="ctr">
                <a:spAutoFit/>
              </a:bodyPr>
              <a:lstStyle/>
              <a:p>
                <a:r>
                  <a:rPr lang="en-US" altLang="ja-JP" sz="800" dirty="0">
                    <a:latin typeface="Arial" panose="020B0604020202020204" pitchFamily="34" charset="0"/>
                    <a:cs typeface="Arial" panose="020B0604020202020204" pitchFamily="34" charset="0"/>
                  </a:rPr>
                  <a:t>aHoxB4</a:t>
                </a:r>
                <a:r>
                  <a:rPr lang="en-US" altLang="ja-JP" sz="800" baseline="30000" dirty="0">
                    <a:latin typeface="Arial" panose="020B0604020202020204" pitchFamily="34" charset="0"/>
                    <a:cs typeface="Arial" panose="020B0604020202020204" pitchFamily="34" charset="0"/>
                  </a:rPr>
                  <a:t>on</a:t>
                </a:r>
                <a:r>
                  <a:rPr lang="en-US" altLang="ja-JP" sz="800" i="1" dirty="0">
                    <a:latin typeface="Arial" panose="020B0604020202020204" pitchFamily="34" charset="0"/>
                    <a:cs typeface="Arial" panose="020B0604020202020204" pitchFamily="34" charset="0"/>
                  </a:rPr>
                  <a:t>Lhx2</a:t>
                </a:r>
                <a:r>
                  <a:rPr lang="en-US" altLang="ja-JP" sz="800" baseline="30000" dirty="0">
                    <a:latin typeface="Arial" panose="020B0604020202020204" pitchFamily="34" charset="0"/>
                    <a:cs typeface="Arial" panose="020B0604020202020204" pitchFamily="34" charset="0"/>
                  </a:rPr>
                  <a:t>+</a:t>
                </a:r>
                <a:r>
                  <a:rPr lang="en-US" altLang="ja-JP" sz="800" dirty="0">
                    <a:latin typeface="Arial" panose="020B0604020202020204" pitchFamily="34" charset="0"/>
                    <a:cs typeface="Arial" panose="020B0604020202020204" pitchFamily="34" charset="0"/>
                  </a:rPr>
                  <a:t> (n=6)</a:t>
                </a:r>
                <a:endParaRPr lang="ja-JP" altLang="en-US" sz="800" baseline="30000">
                  <a:latin typeface="Arial" panose="020B0604020202020204" pitchFamily="34" charset="0"/>
                  <a:cs typeface="Arial" panose="020B0604020202020204" pitchFamily="34" charset="0"/>
                </a:endParaRPr>
              </a:p>
            </p:txBody>
          </p:sp>
          <p:grpSp>
            <p:nvGrpSpPr>
              <p:cNvPr id="46" name="グループ化 45">
                <a:extLst>
                  <a:ext uri="{FF2B5EF4-FFF2-40B4-BE49-F238E27FC236}">
                    <a16:creationId xmlns:a16="http://schemas.microsoft.com/office/drawing/2014/main" id="{5D9DEA35-1F42-0B6A-6734-E29944F50F0C}"/>
                  </a:ext>
                </a:extLst>
              </p:cNvPr>
              <p:cNvGrpSpPr/>
              <p:nvPr/>
            </p:nvGrpSpPr>
            <p:grpSpPr>
              <a:xfrm>
                <a:off x="4543425" y="338007"/>
                <a:ext cx="120726" cy="50400"/>
                <a:chOff x="4543425" y="336611"/>
                <a:chExt cx="120726" cy="50400"/>
              </a:xfrm>
            </p:grpSpPr>
            <p:cxnSp>
              <p:nvCxnSpPr>
                <p:cNvPr id="47" name="直線コネクタ 46">
                  <a:extLst>
                    <a:ext uri="{FF2B5EF4-FFF2-40B4-BE49-F238E27FC236}">
                      <a16:creationId xmlns:a16="http://schemas.microsoft.com/office/drawing/2014/main" id="{CEDC8630-2DAA-2E14-AFB0-9EB13AEBD4B2}"/>
                    </a:ext>
                  </a:extLst>
                </p:cNvPr>
                <p:cNvCxnSpPr>
                  <a:cxnSpLocks/>
                </p:cNvCxnSpPr>
                <p:nvPr/>
              </p:nvCxnSpPr>
              <p:spPr>
                <a:xfrm>
                  <a:off x="4543425" y="361811"/>
                  <a:ext cx="120726" cy="0"/>
                </a:xfrm>
                <a:prstGeom prst="line">
                  <a:avLst/>
                </a:prstGeom>
                <a:ln w="9525">
                  <a:solidFill>
                    <a:srgbClr val="4CC242"/>
                  </a:solidFill>
                </a:ln>
              </p:spPr>
              <p:style>
                <a:lnRef idx="1">
                  <a:schemeClr val="accent1"/>
                </a:lnRef>
                <a:fillRef idx="0">
                  <a:schemeClr val="accent1"/>
                </a:fillRef>
                <a:effectRef idx="0">
                  <a:schemeClr val="accent1"/>
                </a:effectRef>
                <a:fontRef idx="minor">
                  <a:schemeClr val="tx1"/>
                </a:fontRef>
              </p:style>
            </p:cxnSp>
            <p:sp>
              <p:nvSpPr>
                <p:cNvPr id="48" name="円/楕円 47">
                  <a:extLst>
                    <a:ext uri="{FF2B5EF4-FFF2-40B4-BE49-F238E27FC236}">
                      <a16:creationId xmlns:a16="http://schemas.microsoft.com/office/drawing/2014/main" id="{78E09DB8-07D5-9320-3EFC-22704E7D4643}"/>
                    </a:ext>
                  </a:extLst>
                </p:cNvPr>
                <p:cNvSpPr/>
                <p:nvPr/>
              </p:nvSpPr>
              <p:spPr>
                <a:xfrm>
                  <a:off x="4578588" y="336611"/>
                  <a:ext cx="50400" cy="50400"/>
                </a:xfrm>
                <a:prstGeom prst="ellipse">
                  <a:avLst/>
                </a:prstGeom>
                <a:solidFill>
                  <a:srgbClr val="4CC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49" name="テキスト ボックス 48">
              <a:extLst>
                <a:ext uri="{FF2B5EF4-FFF2-40B4-BE49-F238E27FC236}">
                  <a16:creationId xmlns:a16="http://schemas.microsoft.com/office/drawing/2014/main" id="{981B40F2-6A4C-368D-D981-478840B5BAB5}"/>
                </a:ext>
              </a:extLst>
            </p:cNvPr>
            <p:cNvSpPr txBox="1"/>
            <p:nvPr/>
          </p:nvSpPr>
          <p:spPr>
            <a:xfrm>
              <a:off x="5140057" y="2405669"/>
              <a:ext cx="1468974" cy="215444"/>
            </a:xfrm>
            <a:prstGeom prst="rect">
              <a:avLst/>
            </a:prstGeom>
            <a:noFill/>
          </p:spPr>
          <p:txBody>
            <a:bodyPr wrap="square" rtlCol="0">
              <a:spAutoFit/>
            </a:bodyPr>
            <a:lstStyle/>
            <a:p>
              <a:pPr algn="ctr"/>
              <a:r>
                <a:rPr lang="en-US" altLang="ja-JP" sz="800" dirty="0">
                  <a:latin typeface="Arial" panose="020B0604020202020204" pitchFamily="34" charset="0"/>
                  <a:cs typeface="Arial" panose="020B0604020202020204" pitchFamily="34" charset="0"/>
                </a:rPr>
                <a:t>Weeks after transplantation</a:t>
              </a:r>
              <a:endParaRPr lang="ja-JP" altLang="en-US" sz="800">
                <a:latin typeface="Arial" panose="020B0604020202020204" pitchFamily="34" charset="0"/>
                <a:cs typeface="Arial" panose="020B0604020202020204" pitchFamily="34" charset="0"/>
              </a:endParaRPr>
            </a:p>
          </p:txBody>
        </p:sp>
        <p:sp>
          <p:nvSpPr>
            <p:cNvPr id="50" name="テキスト ボックス 49">
              <a:extLst>
                <a:ext uri="{FF2B5EF4-FFF2-40B4-BE49-F238E27FC236}">
                  <a16:creationId xmlns:a16="http://schemas.microsoft.com/office/drawing/2014/main" id="{41D12F46-8212-B476-572B-687C6A66B81D}"/>
                </a:ext>
              </a:extLst>
            </p:cNvPr>
            <p:cNvSpPr txBox="1"/>
            <p:nvPr/>
          </p:nvSpPr>
          <p:spPr>
            <a:xfrm>
              <a:off x="5354638" y="1100001"/>
              <a:ext cx="1039812" cy="215444"/>
            </a:xfrm>
            <a:prstGeom prst="rect">
              <a:avLst/>
            </a:prstGeom>
            <a:noFill/>
          </p:spPr>
          <p:txBody>
            <a:bodyPr wrap="square" rtlCol="0">
              <a:spAutoFit/>
            </a:bodyPr>
            <a:lstStyle/>
            <a:p>
              <a:pPr algn="ctr"/>
              <a:r>
                <a:rPr lang="en-US" altLang="ja-JP" sz="800" dirty="0">
                  <a:latin typeface="Arial" panose="020B0604020202020204" pitchFamily="34" charset="0"/>
                  <a:cs typeface="Arial" panose="020B0604020202020204" pitchFamily="34" charset="0"/>
                </a:rPr>
                <a:t>CD45</a:t>
              </a:r>
              <a:endParaRPr lang="ja-JP" altLang="en-US" sz="800">
                <a:latin typeface="Arial" panose="020B0604020202020204" pitchFamily="34" charset="0"/>
                <a:cs typeface="Arial" panose="020B0604020202020204" pitchFamily="34" charset="0"/>
              </a:endParaRPr>
            </a:p>
          </p:txBody>
        </p:sp>
        <p:sp>
          <p:nvSpPr>
            <p:cNvPr id="53" name="テキスト ボックス 52">
              <a:extLst>
                <a:ext uri="{FF2B5EF4-FFF2-40B4-BE49-F238E27FC236}">
                  <a16:creationId xmlns:a16="http://schemas.microsoft.com/office/drawing/2014/main" id="{3E22D65F-A790-B1BE-B1D5-B352C1FA3AF5}"/>
                </a:ext>
              </a:extLst>
            </p:cNvPr>
            <p:cNvSpPr txBox="1"/>
            <p:nvPr/>
          </p:nvSpPr>
          <p:spPr>
            <a:xfrm>
              <a:off x="5579401" y="1455453"/>
              <a:ext cx="296542" cy="246221"/>
            </a:xfrm>
            <a:prstGeom prst="rect">
              <a:avLst/>
            </a:prstGeom>
            <a:noFill/>
          </p:spPr>
          <p:txBody>
            <a:bodyPr wrap="square" rtlCol="0">
              <a:spAutoFit/>
            </a:bodyPr>
            <a:lstStyle/>
            <a:p>
              <a:pPr algn="ctr"/>
              <a:r>
                <a:rPr lang="en-US" altLang="ja-JP" sz="1000" dirty="0">
                  <a:latin typeface="Arial" panose="020B0604020202020204" pitchFamily="34" charset="0"/>
                  <a:cs typeface="Arial" panose="020B0604020202020204" pitchFamily="34" charset="0"/>
                </a:rPr>
                <a:t>**</a:t>
              </a:r>
              <a:endParaRPr lang="ja-JP" altLang="en-US" sz="1000">
                <a:latin typeface="Arial" panose="020B0604020202020204" pitchFamily="34" charset="0"/>
                <a:cs typeface="Arial" panose="020B0604020202020204" pitchFamily="34" charset="0"/>
              </a:endParaRPr>
            </a:p>
          </p:txBody>
        </p:sp>
        <p:sp>
          <p:nvSpPr>
            <p:cNvPr id="54" name="テキスト ボックス 53">
              <a:extLst>
                <a:ext uri="{FF2B5EF4-FFF2-40B4-BE49-F238E27FC236}">
                  <a16:creationId xmlns:a16="http://schemas.microsoft.com/office/drawing/2014/main" id="{80DD3CE0-5876-FA0D-4578-4296734950A5}"/>
                </a:ext>
              </a:extLst>
            </p:cNvPr>
            <p:cNvSpPr txBox="1"/>
            <p:nvPr/>
          </p:nvSpPr>
          <p:spPr>
            <a:xfrm>
              <a:off x="5942947" y="1353983"/>
              <a:ext cx="296542" cy="246221"/>
            </a:xfrm>
            <a:prstGeom prst="rect">
              <a:avLst/>
            </a:prstGeom>
            <a:noFill/>
          </p:spPr>
          <p:txBody>
            <a:bodyPr wrap="square" rtlCol="0">
              <a:spAutoFit/>
            </a:bodyPr>
            <a:lstStyle/>
            <a:p>
              <a:pPr algn="ctr"/>
              <a:r>
                <a:rPr lang="en-US" altLang="ja-JP" sz="1000" dirty="0">
                  <a:latin typeface="Arial" panose="020B0604020202020204" pitchFamily="34" charset="0"/>
                  <a:cs typeface="Arial" panose="020B0604020202020204" pitchFamily="34" charset="0"/>
                </a:rPr>
                <a:t>*</a:t>
              </a:r>
              <a:endParaRPr lang="ja-JP" altLang="en-US" sz="1000">
                <a:latin typeface="Arial" panose="020B0604020202020204" pitchFamily="34" charset="0"/>
                <a:cs typeface="Arial" panose="020B0604020202020204" pitchFamily="34" charset="0"/>
              </a:endParaRPr>
            </a:p>
          </p:txBody>
        </p:sp>
        <p:pic>
          <p:nvPicPr>
            <p:cNvPr id="11" name="図 10">
              <a:extLst>
                <a:ext uri="{FF2B5EF4-FFF2-40B4-BE49-F238E27FC236}">
                  <a16:creationId xmlns:a16="http://schemas.microsoft.com/office/drawing/2014/main" id="{2BA9A574-3217-87D2-29B7-4018A714D1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28858" y="2006635"/>
              <a:ext cx="644120" cy="645013"/>
            </a:xfrm>
            <a:prstGeom prst="rect">
              <a:avLst/>
            </a:prstGeom>
          </p:spPr>
        </p:pic>
        <p:pic>
          <p:nvPicPr>
            <p:cNvPr id="16" name="図 15">
              <a:extLst>
                <a:ext uri="{FF2B5EF4-FFF2-40B4-BE49-F238E27FC236}">
                  <a16:creationId xmlns:a16="http://schemas.microsoft.com/office/drawing/2014/main" id="{59D03B06-1F7E-8DD5-460F-D40CC49E83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240807" y="1306468"/>
              <a:ext cx="627783" cy="635842"/>
            </a:xfrm>
            <a:prstGeom prst="rect">
              <a:avLst/>
            </a:prstGeom>
          </p:spPr>
        </p:pic>
        <p:sp>
          <p:nvSpPr>
            <p:cNvPr id="18" name="テキスト ボックス 17">
              <a:extLst>
                <a:ext uri="{FF2B5EF4-FFF2-40B4-BE49-F238E27FC236}">
                  <a16:creationId xmlns:a16="http://schemas.microsoft.com/office/drawing/2014/main" id="{102432D4-D667-6B52-08C4-81C8AF7E1B60}"/>
                </a:ext>
              </a:extLst>
            </p:cNvPr>
            <p:cNvSpPr txBox="1"/>
            <p:nvPr/>
          </p:nvSpPr>
          <p:spPr>
            <a:xfrm>
              <a:off x="2178049" y="1495882"/>
              <a:ext cx="913719" cy="215444"/>
            </a:xfrm>
            <a:prstGeom prst="rect">
              <a:avLst/>
            </a:prstGeom>
            <a:noFill/>
          </p:spPr>
          <p:txBody>
            <a:bodyPr wrap="square" rtlCol="0">
              <a:spAutoFit/>
            </a:bodyPr>
            <a:lstStyle/>
            <a:p>
              <a:pPr algn="r"/>
              <a:r>
                <a:rPr lang="en-US" altLang="ja-JP" sz="800" dirty="0">
                  <a:latin typeface="Helvetica" pitchFamily="2" charset="0"/>
                  <a:cs typeface="Segoe UI" panose="020B0502040204020203" pitchFamily="34" charset="0"/>
                </a:rPr>
                <a:t>aHoxB4</a:t>
              </a:r>
              <a:r>
                <a:rPr lang="en-US" altLang="ja-JP" sz="800" baseline="30000" dirty="0">
                  <a:latin typeface="Helvetica" pitchFamily="2" charset="0"/>
                  <a:cs typeface="Segoe UI" panose="020B0502040204020203" pitchFamily="34" charset="0"/>
                </a:rPr>
                <a:t>on</a:t>
              </a:r>
              <a:r>
                <a:rPr lang="en-US" altLang="ja-JP" sz="800" i="1" dirty="0">
                  <a:latin typeface="Helvetica" pitchFamily="2" charset="0"/>
                  <a:cs typeface="Segoe UI" panose="020B0502040204020203" pitchFamily="34" charset="0"/>
                </a:rPr>
                <a:t>Lhx2</a:t>
              </a:r>
              <a:r>
                <a:rPr lang="en-US" altLang="ja-JP" sz="800" baseline="30000" dirty="0">
                  <a:latin typeface="Helvetica" pitchFamily="2" charset="0"/>
                  <a:cs typeface="Segoe UI" panose="020B0502040204020203" pitchFamily="34" charset="0"/>
                </a:rPr>
                <a:t>-</a:t>
              </a:r>
              <a:endParaRPr lang="ja-JP" altLang="en-US" sz="800" baseline="30000">
                <a:latin typeface="Helvetica" pitchFamily="2" charset="0"/>
                <a:cs typeface="Segoe UI" panose="020B0502040204020203" pitchFamily="34" charset="0"/>
              </a:endParaRPr>
            </a:p>
          </p:txBody>
        </p:sp>
        <p:sp>
          <p:nvSpPr>
            <p:cNvPr id="19" name="テキスト ボックス 18">
              <a:extLst>
                <a:ext uri="{FF2B5EF4-FFF2-40B4-BE49-F238E27FC236}">
                  <a16:creationId xmlns:a16="http://schemas.microsoft.com/office/drawing/2014/main" id="{BA388668-223E-B4F1-D5A1-737418CC8B6A}"/>
                </a:ext>
              </a:extLst>
            </p:cNvPr>
            <p:cNvSpPr txBox="1"/>
            <p:nvPr/>
          </p:nvSpPr>
          <p:spPr>
            <a:xfrm>
              <a:off x="2152575" y="2201034"/>
              <a:ext cx="939193" cy="215444"/>
            </a:xfrm>
            <a:prstGeom prst="rect">
              <a:avLst/>
            </a:prstGeom>
            <a:noFill/>
          </p:spPr>
          <p:txBody>
            <a:bodyPr wrap="square" rtlCol="0">
              <a:spAutoFit/>
            </a:bodyPr>
            <a:lstStyle/>
            <a:p>
              <a:pPr algn="r"/>
              <a:r>
                <a:rPr lang="en-US" altLang="ja-JP" sz="800" dirty="0">
                  <a:latin typeface="Helvetica" pitchFamily="2" charset="0"/>
                  <a:cs typeface="Segoe UI" panose="020B0502040204020203" pitchFamily="34" charset="0"/>
                </a:rPr>
                <a:t>aHoxB4</a:t>
              </a:r>
              <a:r>
                <a:rPr lang="en-US" altLang="ja-JP" sz="800" baseline="30000" dirty="0">
                  <a:latin typeface="Helvetica" pitchFamily="2" charset="0"/>
                  <a:cs typeface="Segoe UI" panose="020B0502040204020203" pitchFamily="34" charset="0"/>
                </a:rPr>
                <a:t>on</a:t>
              </a:r>
              <a:r>
                <a:rPr lang="en-US" altLang="ja-JP" sz="800" i="1" dirty="0">
                  <a:latin typeface="Helvetica" pitchFamily="2" charset="0"/>
                  <a:cs typeface="Segoe UI" panose="020B0502040204020203" pitchFamily="34" charset="0"/>
                </a:rPr>
                <a:t>Lhx2</a:t>
              </a:r>
              <a:r>
                <a:rPr lang="en-US" altLang="ja-JP" sz="800" baseline="30000" dirty="0">
                  <a:latin typeface="Helvetica" pitchFamily="2" charset="0"/>
                  <a:cs typeface="Segoe UI" panose="020B0502040204020203" pitchFamily="34" charset="0"/>
                </a:rPr>
                <a:t>+</a:t>
              </a:r>
              <a:endParaRPr lang="ja-JP" altLang="en-US" sz="800" baseline="30000">
                <a:latin typeface="Helvetica" pitchFamily="2" charset="0"/>
                <a:cs typeface="Segoe UI" panose="020B0502040204020203" pitchFamily="34" charset="0"/>
              </a:endParaRPr>
            </a:p>
          </p:txBody>
        </p:sp>
        <p:sp>
          <p:nvSpPr>
            <p:cNvPr id="30" name="テキスト ボックス 29">
              <a:extLst>
                <a:ext uri="{FF2B5EF4-FFF2-40B4-BE49-F238E27FC236}">
                  <a16:creationId xmlns:a16="http://schemas.microsoft.com/office/drawing/2014/main" id="{629E7144-8C3B-C86B-BF1A-2DEE929B7282}"/>
                </a:ext>
              </a:extLst>
            </p:cNvPr>
            <p:cNvSpPr txBox="1"/>
            <p:nvPr/>
          </p:nvSpPr>
          <p:spPr>
            <a:xfrm>
              <a:off x="3173502" y="1116056"/>
              <a:ext cx="800842" cy="256597"/>
            </a:xfrm>
            <a:prstGeom prst="rect">
              <a:avLst/>
            </a:prstGeom>
            <a:noFill/>
          </p:spPr>
          <p:txBody>
            <a:bodyPr wrap="square" rtlCol="0">
              <a:spAutoFit/>
            </a:bodyPr>
            <a:lstStyle/>
            <a:p>
              <a:pPr algn="ctr"/>
              <a:r>
                <a:rPr lang="en-US" altLang="ja-JP" sz="800" dirty="0">
                  <a:latin typeface="Helvetica" pitchFamily="2" charset="0"/>
                  <a:cs typeface="Segoe UI" panose="020B0502040204020203" pitchFamily="34" charset="0"/>
                </a:rPr>
                <a:t>3 weeks</a:t>
              </a:r>
              <a:endParaRPr lang="ja-JP" altLang="en-US" sz="800" baseline="30000">
                <a:latin typeface="Helvetica" pitchFamily="2" charset="0"/>
                <a:cs typeface="Segoe UI" panose="020B0502040204020203" pitchFamily="34" charset="0"/>
              </a:endParaRPr>
            </a:p>
          </p:txBody>
        </p:sp>
        <p:cxnSp>
          <p:nvCxnSpPr>
            <p:cNvPr id="17" name="直線矢印コネクタ 16">
              <a:extLst>
                <a:ext uri="{FF2B5EF4-FFF2-40B4-BE49-F238E27FC236}">
                  <a16:creationId xmlns:a16="http://schemas.microsoft.com/office/drawing/2014/main" id="{27F3F93C-98C1-F1B4-29A2-F30D82D88A81}"/>
                </a:ext>
              </a:extLst>
            </p:cNvPr>
            <p:cNvCxnSpPr>
              <a:cxnSpLocks/>
            </p:cNvCxnSpPr>
            <p:nvPr/>
          </p:nvCxnSpPr>
          <p:spPr>
            <a:xfrm flipV="1">
              <a:off x="3152714" y="1334989"/>
              <a:ext cx="0" cy="9992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2FA9E1B7-6A52-280B-0796-E65818A6CDBE}"/>
                </a:ext>
              </a:extLst>
            </p:cNvPr>
            <p:cNvSpPr txBox="1"/>
            <p:nvPr/>
          </p:nvSpPr>
          <p:spPr>
            <a:xfrm rot="16200000">
              <a:off x="2849530" y="2308678"/>
              <a:ext cx="606370" cy="215444"/>
            </a:xfrm>
            <a:prstGeom prst="rect">
              <a:avLst/>
            </a:prstGeom>
            <a:noFill/>
          </p:spPr>
          <p:txBody>
            <a:bodyPr wrap="square" rtlCol="0">
              <a:spAutoFit/>
            </a:bodyPr>
            <a:lstStyle/>
            <a:p>
              <a:r>
                <a:rPr lang="en-US" altLang="ja-JP" sz="800" dirty="0">
                  <a:latin typeface="Arial" panose="020B0604020202020204" pitchFamily="34" charset="0"/>
                  <a:cs typeface="Arial" panose="020B0604020202020204" pitchFamily="34" charset="0"/>
                </a:rPr>
                <a:t>GFP</a:t>
              </a:r>
              <a:endParaRPr lang="ja-JP" altLang="en-US" sz="800">
                <a:latin typeface="Arial" panose="020B0604020202020204" pitchFamily="34" charset="0"/>
                <a:cs typeface="Arial" panose="020B0604020202020204" pitchFamily="34" charset="0"/>
              </a:endParaRPr>
            </a:p>
          </p:txBody>
        </p:sp>
        <p:grpSp>
          <p:nvGrpSpPr>
            <p:cNvPr id="67" name="グループ化 66">
              <a:extLst>
                <a:ext uri="{FF2B5EF4-FFF2-40B4-BE49-F238E27FC236}">
                  <a16:creationId xmlns:a16="http://schemas.microsoft.com/office/drawing/2014/main" id="{62DFDF2E-CE18-6880-617B-7CEFF09702DF}"/>
                </a:ext>
              </a:extLst>
            </p:cNvPr>
            <p:cNvGrpSpPr/>
            <p:nvPr/>
          </p:nvGrpSpPr>
          <p:grpSpPr>
            <a:xfrm>
              <a:off x="3176751" y="2609020"/>
              <a:ext cx="1412622" cy="215444"/>
              <a:chOff x="3151845" y="2609020"/>
              <a:chExt cx="1412622" cy="215444"/>
            </a:xfrm>
          </p:grpSpPr>
          <p:cxnSp>
            <p:nvCxnSpPr>
              <p:cNvPr id="27" name="直線矢印コネクタ 26">
                <a:extLst>
                  <a:ext uri="{FF2B5EF4-FFF2-40B4-BE49-F238E27FC236}">
                    <a16:creationId xmlns:a16="http://schemas.microsoft.com/office/drawing/2014/main" id="{B14E7EDC-E3B3-8CC1-E144-C414D489E84F}"/>
                  </a:ext>
                </a:extLst>
              </p:cNvPr>
              <p:cNvCxnSpPr>
                <a:cxnSpLocks/>
              </p:cNvCxnSpPr>
              <p:nvPr/>
            </p:nvCxnSpPr>
            <p:spPr>
              <a:xfrm>
                <a:off x="3587010" y="2716742"/>
                <a:ext cx="97745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459752DA-DFA9-7181-B9E7-577A178C7F24}"/>
                  </a:ext>
                </a:extLst>
              </p:cNvPr>
              <p:cNvSpPr txBox="1"/>
              <p:nvPr/>
            </p:nvSpPr>
            <p:spPr>
              <a:xfrm>
                <a:off x="3151845" y="2609020"/>
                <a:ext cx="601820" cy="215444"/>
              </a:xfrm>
              <a:prstGeom prst="rect">
                <a:avLst/>
              </a:prstGeom>
              <a:noFill/>
            </p:spPr>
            <p:txBody>
              <a:bodyPr wrap="square" rtlCol="0">
                <a:spAutoFit/>
              </a:bodyPr>
              <a:lstStyle/>
              <a:p>
                <a:r>
                  <a:rPr lang="en-US" altLang="ja-JP" sz="800" dirty="0">
                    <a:latin typeface="Arial" panose="020B0604020202020204" pitchFamily="34" charset="0"/>
                    <a:cs typeface="Arial" panose="020B0604020202020204" pitchFamily="34" charset="0"/>
                  </a:rPr>
                  <a:t>CD45</a:t>
                </a:r>
                <a:endParaRPr lang="ja-JP" altLang="en-US" sz="800">
                  <a:latin typeface="Arial" panose="020B0604020202020204" pitchFamily="34" charset="0"/>
                  <a:cs typeface="Arial" panose="020B0604020202020204" pitchFamily="34" charset="0"/>
                </a:endParaRPr>
              </a:p>
            </p:txBody>
          </p:sp>
        </p:grpSp>
        <p:pic>
          <p:nvPicPr>
            <p:cNvPr id="55" name="図 54">
              <a:extLst>
                <a:ext uri="{FF2B5EF4-FFF2-40B4-BE49-F238E27FC236}">
                  <a16:creationId xmlns:a16="http://schemas.microsoft.com/office/drawing/2014/main" id="{8DFC5F87-E489-9212-1F85-BB0D037BB5B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1293"/>
            <a:stretch/>
          </p:blipFill>
          <p:spPr>
            <a:xfrm>
              <a:off x="3955957" y="1314539"/>
              <a:ext cx="633416" cy="626911"/>
            </a:xfrm>
            <a:prstGeom prst="rect">
              <a:avLst/>
            </a:prstGeom>
          </p:spPr>
        </p:pic>
        <p:pic>
          <p:nvPicPr>
            <p:cNvPr id="56" name="図 55">
              <a:extLst>
                <a:ext uri="{FF2B5EF4-FFF2-40B4-BE49-F238E27FC236}">
                  <a16:creationId xmlns:a16="http://schemas.microsoft.com/office/drawing/2014/main" id="{27942AD1-A6DE-3222-DD86-C036EBEF5F4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r="-3551"/>
            <a:stretch/>
          </p:blipFill>
          <p:spPr>
            <a:xfrm>
              <a:off x="3949073" y="2015684"/>
              <a:ext cx="654669" cy="637180"/>
            </a:xfrm>
            <a:prstGeom prst="rect">
              <a:avLst/>
            </a:prstGeom>
          </p:spPr>
        </p:pic>
        <p:sp>
          <p:nvSpPr>
            <p:cNvPr id="57" name="テキスト ボックス 56">
              <a:extLst>
                <a:ext uri="{FF2B5EF4-FFF2-40B4-BE49-F238E27FC236}">
                  <a16:creationId xmlns:a16="http://schemas.microsoft.com/office/drawing/2014/main" id="{AD327868-D1B7-69E0-00A3-92ADFB80FB69}"/>
                </a:ext>
              </a:extLst>
            </p:cNvPr>
            <p:cNvSpPr txBox="1"/>
            <p:nvPr/>
          </p:nvSpPr>
          <p:spPr>
            <a:xfrm>
              <a:off x="3812346" y="1116056"/>
              <a:ext cx="948765" cy="256597"/>
            </a:xfrm>
            <a:prstGeom prst="rect">
              <a:avLst/>
            </a:prstGeom>
            <a:noFill/>
          </p:spPr>
          <p:txBody>
            <a:bodyPr wrap="square" rtlCol="0">
              <a:spAutoFit/>
            </a:bodyPr>
            <a:lstStyle/>
            <a:p>
              <a:pPr algn="ctr"/>
              <a:r>
                <a:rPr lang="en-US" altLang="ja-JP" sz="800" dirty="0">
                  <a:latin typeface="Helvetica" pitchFamily="2" charset="0"/>
                  <a:cs typeface="Segoe UI" panose="020B0502040204020203" pitchFamily="34" charset="0"/>
                </a:rPr>
                <a:t>6 weeks</a:t>
              </a:r>
              <a:endParaRPr lang="ja-JP" altLang="en-US" sz="800" baseline="30000">
                <a:latin typeface="Helvetica" pitchFamily="2" charset="0"/>
                <a:cs typeface="Segoe UI" panose="020B0502040204020203" pitchFamily="34" charset="0"/>
              </a:endParaRPr>
            </a:p>
          </p:txBody>
        </p:sp>
      </p:grpSp>
      <p:sp>
        <p:nvSpPr>
          <p:cNvPr id="3" name="テキスト ボックス 2">
            <a:extLst>
              <a:ext uri="{FF2B5EF4-FFF2-40B4-BE49-F238E27FC236}">
                <a16:creationId xmlns:a16="http://schemas.microsoft.com/office/drawing/2014/main" id="{C4C64B15-67BE-7A38-BAAA-EAC79BEBFFBF}"/>
              </a:ext>
            </a:extLst>
          </p:cNvPr>
          <p:cNvSpPr txBox="1"/>
          <p:nvPr/>
        </p:nvSpPr>
        <p:spPr>
          <a:xfrm>
            <a:off x="179792" y="152626"/>
            <a:ext cx="1545616" cy="246221"/>
          </a:xfrm>
          <a:prstGeom prst="rect">
            <a:avLst/>
          </a:prstGeom>
          <a:noFill/>
        </p:spPr>
        <p:txBody>
          <a:bodyPr wrap="none" rtlCol="0">
            <a:spAutoFit/>
          </a:bodyPr>
          <a:lstStyle/>
          <a:p>
            <a:r>
              <a:rPr kumimoji="1" lang="en-US" altLang="ja-JP" sz="1000" dirty="0">
                <a:latin typeface="Arial" panose="020B0604020202020204" pitchFamily="34" charset="0"/>
                <a:ea typeface="MS Gothic" panose="020B0609070205080204" pitchFamily="49" charset="-128"/>
                <a:cs typeface="Arial" panose="020B0604020202020204" pitchFamily="34" charset="0"/>
              </a:rPr>
              <a:t>Supplementary Figure 6</a:t>
            </a:r>
            <a:endParaRPr kumimoji="1" lang="ja-JP" altLang="en-US" sz="1000">
              <a:latin typeface="MS Gothic" panose="020B0609070205080204" pitchFamily="49" charset="-128"/>
              <a:ea typeface="MS Gothic" panose="020B0609070205080204" pitchFamily="49" charset="-128"/>
            </a:endParaRPr>
          </a:p>
        </p:txBody>
      </p:sp>
      <p:sp>
        <p:nvSpPr>
          <p:cNvPr id="4" name="スライド番号プレースホルダー 3">
            <a:extLst>
              <a:ext uri="{FF2B5EF4-FFF2-40B4-BE49-F238E27FC236}">
                <a16:creationId xmlns:a16="http://schemas.microsoft.com/office/drawing/2014/main" id="{50390E5F-ACC2-2AFC-4AA3-BB2492988B84}"/>
              </a:ext>
            </a:extLst>
          </p:cNvPr>
          <p:cNvSpPr>
            <a:spLocks noGrp="1"/>
          </p:cNvSpPr>
          <p:nvPr>
            <p:ph type="sldNum" sz="quarter" idx="12"/>
          </p:nvPr>
        </p:nvSpPr>
        <p:spPr/>
        <p:txBody>
          <a:bodyPr/>
          <a:lstStyle/>
          <a:p>
            <a:fld id="{DAAEB580-3233-CC41-81E5-41A1896DFD7C}" type="slidenum">
              <a:rPr kumimoji="1" lang="ja-JP" altLang="en-US" smtClean="0"/>
              <a:t>14</a:t>
            </a:fld>
            <a:endParaRPr kumimoji="1" lang="ja-JP" altLang="en-US"/>
          </a:p>
        </p:txBody>
      </p:sp>
    </p:spTree>
    <p:extLst>
      <p:ext uri="{BB962C8B-B14F-4D97-AF65-F5344CB8AC3E}">
        <p14:creationId xmlns:p14="http://schemas.microsoft.com/office/powerpoint/2010/main" val="1928993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8043E5C5-7223-F82F-8B44-E914A684FD2D}"/>
              </a:ext>
            </a:extLst>
          </p:cNvPr>
          <p:cNvGrpSpPr/>
          <p:nvPr/>
        </p:nvGrpSpPr>
        <p:grpSpPr>
          <a:xfrm>
            <a:off x="404276" y="1074590"/>
            <a:ext cx="1855998" cy="1605015"/>
            <a:chOff x="209352" y="2681060"/>
            <a:chExt cx="1500694" cy="1297758"/>
          </a:xfrm>
        </p:grpSpPr>
        <p:sp>
          <p:nvSpPr>
            <p:cNvPr id="5" name="テキスト ボックス 4">
              <a:extLst>
                <a:ext uri="{FF2B5EF4-FFF2-40B4-BE49-F238E27FC236}">
                  <a16:creationId xmlns:a16="http://schemas.microsoft.com/office/drawing/2014/main" id="{1D0E0636-9644-E09A-F3D0-397C2004C6E5}"/>
                </a:ext>
              </a:extLst>
            </p:cNvPr>
            <p:cNvSpPr txBox="1"/>
            <p:nvPr/>
          </p:nvSpPr>
          <p:spPr>
            <a:xfrm>
              <a:off x="533399" y="2728957"/>
              <a:ext cx="1149351"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Thymus</a:t>
              </a:r>
            </a:p>
          </p:txBody>
        </p:sp>
        <p:grpSp>
          <p:nvGrpSpPr>
            <p:cNvPr id="6" name="グループ化 5">
              <a:extLst>
                <a:ext uri="{FF2B5EF4-FFF2-40B4-BE49-F238E27FC236}">
                  <a16:creationId xmlns:a16="http://schemas.microsoft.com/office/drawing/2014/main" id="{D9312DB5-46D4-45F5-7EB1-F1869851168A}"/>
                </a:ext>
              </a:extLst>
            </p:cNvPr>
            <p:cNvGrpSpPr/>
            <p:nvPr/>
          </p:nvGrpSpPr>
          <p:grpSpPr>
            <a:xfrm>
              <a:off x="209352" y="2681060"/>
              <a:ext cx="1500694" cy="1297758"/>
              <a:chOff x="209352" y="2681060"/>
              <a:chExt cx="1500694" cy="1297758"/>
            </a:xfrm>
          </p:grpSpPr>
          <p:sp>
            <p:nvSpPr>
              <p:cNvPr id="7" name="テキスト ボックス 6">
                <a:extLst>
                  <a:ext uri="{FF2B5EF4-FFF2-40B4-BE49-F238E27FC236}">
                    <a16:creationId xmlns:a16="http://schemas.microsoft.com/office/drawing/2014/main" id="{9D7B9DA7-FDC4-8ADB-B34C-119FE01DC7FB}"/>
                  </a:ext>
                </a:extLst>
              </p:cNvPr>
              <p:cNvSpPr txBox="1"/>
              <p:nvPr/>
            </p:nvSpPr>
            <p:spPr>
              <a:xfrm rot="16200000">
                <a:off x="-280054" y="3170466"/>
                <a:ext cx="119425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 of GFP</a:t>
                </a:r>
                <a:r>
                  <a:rPr kumimoji="1" lang="en-US" altLang="ja-JP" sz="800" baseline="30000" dirty="0">
                    <a:latin typeface="Arial" panose="020B0604020202020204" pitchFamily="34" charset="0"/>
                    <a:cs typeface="Arial" panose="020B0604020202020204" pitchFamily="34" charset="0"/>
                  </a:rPr>
                  <a:t>+</a:t>
                </a:r>
                <a:r>
                  <a:rPr kumimoji="1" lang="en-US" altLang="ja-JP" sz="800" dirty="0">
                    <a:latin typeface="Arial" panose="020B0604020202020204" pitchFamily="34" charset="0"/>
                    <a:cs typeface="Arial" panose="020B0604020202020204" pitchFamily="34" charset="0"/>
                  </a:rPr>
                  <a:t> cells</a:t>
                </a:r>
                <a:endParaRPr kumimoji="1" lang="ja-JP" altLang="en-US" sz="800">
                  <a:latin typeface="Arial" panose="020B0604020202020204" pitchFamily="34" charset="0"/>
                  <a:cs typeface="Arial" panose="020B0604020202020204" pitchFamily="34" charset="0"/>
                </a:endParaRPr>
              </a:p>
            </p:txBody>
          </p:sp>
          <p:pic>
            <p:nvPicPr>
              <p:cNvPr id="8" name="図 7">
                <a:extLst>
                  <a:ext uri="{FF2B5EF4-FFF2-40B4-BE49-F238E27FC236}">
                    <a16:creationId xmlns:a16="http://schemas.microsoft.com/office/drawing/2014/main" id="{56BB1DF2-31E9-076F-DC83-5A8D48BEBF3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6863" y="2899185"/>
                <a:ext cx="1333183" cy="1079633"/>
              </a:xfrm>
              <a:prstGeom prst="rect">
                <a:avLst/>
              </a:prstGeom>
            </p:spPr>
          </p:pic>
        </p:grpSp>
      </p:grpSp>
      <p:sp>
        <p:nvSpPr>
          <p:cNvPr id="9" name="テキスト ボックス 8">
            <a:extLst>
              <a:ext uri="{FF2B5EF4-FFF2-40B4-BE49-F238E27FC236}">
                <a16:creationId xmlns:a16="http://schemas.microsoft.com/office/drawing/2014/main" id="{5906FC70-3D9A-59BC-9B8C-1CAB3CE401E2}"/>
              </a:ext>
            </a:extLst>
          </p:cNvPr>
          <p:cNvSpPr txBox="1"/>
          <p:nvPr/>
        </p:nvSpPr>
        <p:spPr>
          <a:xfrm>
            <a:off x="260350" y="7872491"/>
            <a:ext cx="6337300" cy="1169551"/>
          </a:xfrm>
          <a:prstGeom prst="rect">
            <a:avLst/>
          </a:prstGeom>
          <a:noFill/>
        </p:spPr>
        <p:txBody>
          <a:bodyPr wrap="square">
            <a:spAutoFit/>
          </a:bodyPr>
          <a:lstStyle/>
          <a:p>
            <a:pPr algn="just"/>
            <a:r>
              <a:rPr lang="en-US" altLang="ja-JP" sz="1000" b="1"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Figure S7 Hematopoietic chimerism in iHSPCs recipient thymus</a:t>
            </a:r>
            <a:endParaRPr lang="ja-JP" altLang="ja-JP" sz="1000" kern="100">
              <a:effectLst/>
              <a:latin typeface="Arial" panose="020B0604020202020204" pitchFamily="34" charset="0"/>
              <a:ea typeface="ＭＳ 明朝" panose="02020609040205080304" pitchFamily="49" charset="-128"/>
              <a:cs typeface="Arial" panose="020B0604020202020204" pitchFamily="34" charset="0"/>
            </a:endParaRPr>
          </a:p>
          <a:p>
            <a:pPr algn="just"/>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 Percentage of GFP</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cells in recipient thymus 16 weeks after 4 </a:t>
            </a:r>
            <a:r>
              <a:rPr lang="en-US" altLang="ja-JP" sz="1000" kern="100" dirty="0" err="1">
                <a:solidFill>
                  <a:srgbClr val="000000"/>
                </a:solidFill>
                <a:effectLst/>
                <a:latin typeface="Arial" panose="020B0604020202020204" pitchFamily="34" charset="0"/>
                <a:ea typeface="ＭＳ 明朝" panose="02020609040205080304" pitchFamily="49" charset="-128"/>
                <a:cs typeface="Arial" panose="020B0604020202020204" pitchFamily="34" charset="0"/>
              </a:rPr>
              <a:t>Gy</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TBI pretreatment and 1</a:t>
            </a:r>
            <a:r>
              <a:rPr lang="en-US" altLang="ja-JP" sz="1000" kern="100" dirty="0">
                <a:solidFill>
                  <a:srgbClr val="000000"/>
                </a:solidFill>
                <a:latin typeface="Arial" panose="020B0604020202020204" pitchFamily="34" charset="0"/>
                <a:ea typeface="ＭＳ 明朝" panose="02020609040205080304" pitchFamily="49" charset="-128"/>
                <a:cs typeface="Arial" panose="020B0604020202020204" pitchFamily="34" charset="0"/>
              </a:rPr>
              <a:t>x</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10</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7</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a:t>
            </a:r>
            <a:r>
              <a:rPr lang="en-US" altLang="ja-JP" sz="1000" kern="100" dirty="0" err="1">
                <a:solidFill>
                  <a:srgbClr val="000000"/>
                </a:solidFill>
                <a:effectLst/>
                <a:latin typeface="Arial" panose="020B0604020202020204" pitchFamily="34" charset="0"/>
                <a:ea typeface="ＭＳ 明朝" panose="02020609040205080304" pitchFamily="49" charset="-128"/>
                <a:cs typeface="Arial" panose="020B0604020202020204" pitchFamily="34" charset="0"/>
              </a:rPr>
              <a:t>iHSPC</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infusion. Experiments were performed n = 6 and mean ± SE are shown. (B) The expression of MHC molecules in the GFP</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CD11b</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cells was analyzed with FACS and plots are shown. Experiments were performed with n=6. (C) Two weeks after the </a:t>
            </a:r>
            <a:r>
              <a:rPr lang="en-US" altLang="ja-JP" sz="1000" kern="100" dirty="0" err="1">
                <a:solidFill>
                  <a:srgbClr val="000000"/>
                </a:solidFill>
                <a:effectLst/>
                <a:latin typeface="Arial" panose="020B0604020202020204" pitchFamily="34" charset="0"/>
                <a:ea typeface="ＭＳ 明朝" panose="02020609040205080304" pitchFamily="49" charset="-128"/>
                <a:cs typeface="Arial" panose="020B0604020202020204" pitchFamily="34" charset="0"/>
              </a:rPr>
              <a:t>iHSPCs</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transplantation, CD4/CD8 expression of GFP</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CD11b</a:t>
            </a:r>
            <a:r>
              <a:rPr lang="en-US" altLang="ja-JP" sz="1000" kern="100" baseline="300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cells in thymocytes was analyzed by flow cytometry. </a:t>
            </a:r>
            <a:r>
              <a:rPr lang="en-US" altLang="ja-JP" sz="1000" kern="100" dirty="0">
                <a:effectLst/>
                <a:latin typeface="Arial" panose="020B0604020202020204" pitchFamily="34" charset="0"/>
                <a:ea typeface="ＭＳ 明朝" panose="02020609040205080304" pitchFamily="49" charset="-128"/>
                <a:cs typeface="Arial" panose="020B0604020202020204" pitchFamily="34" charset="0"/>
              </a:rPr>
              <a:t>The numbers in the plot indicate the percentage of DP cells. </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Six recipients were analyzed.</a:t>
            </a:r>
            <a:endParaRPr lang="ja-JP" altLang="ja-JP" sz="1000" kern="100">
              <a:effectLst/>
              <a:latin typeface="Arial" panose="020B0604020202020204" pitchFamily="34" charset="0"/>
              <a:ea typeface="ＭＳ 明朝" panose="02020609040205080304" pitchFamily="49" charset="-128"/>
              <a:cs typeface="Arial" panose="020B0604020202020204" pitchFamily="34" charset="0"/>
            </a:endParaRPr>
          </a:p>
        </p:txBody>
      </p:sp>
      <p:sp>
        <p:nvSpPr>
          <p:cNvPr id="10" name="テキスト ボックス 9">
            <a:extLst>
              <a:ext uri="{FF2B5EF4-FFF2-40B4-BE49-F238E27FC236}">
                <a16:creationId xmlns:a16="http://schemas.microsoft.com/office/drawing/2014/main" id="{2CE332D9-EB62-302D-5734-FFA1D8AE8376}"/>
              </a:ext>
            </a:extLst>
          </p:cNvPr>
          <p:cNvSpPr txBox="1"/>
          <p:nvPr/>
        </p:nvSpPr>
        <p:spPr>
          <a:xfrm>
            <a:off x="209351" y="768657"/>
            <a:ext cx="389850"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(A)</a:t>
            </a:r>
            <a:endParaRPr kumimoji="1" lang="ja-JP" altLang="en-US" sz="1200">
              <a:latin typeface="Arial" panose="020B0604020202020204" pitchFamily="34" charset="0"/>
              <a:cs typeface="Arial" panose="020B0604020202020204" pitchFamily="34" charset="0"/>
            </a:endParaRPr>
          </a:p>
        </p:txBody>
      </p:sp>
      <p:sp>
        <p:nvSpPr>
          <p:cNvPr id="11" name="テキスト ボックス 10">
            <a:extLst>
              <a:ext uri="{FF2B5EF4-FFF2-40B4-BE49-F238E27FC236}">
                <a16:creationId xmlns:a16="http://schemas.microsoft.com/office/drawing/2014/main" id="{56BFD84A-188E-4F8A-009E-0B33E25B9010}"/>
              </a:ext>
            </a:extLst>
          </p:cNvPr>
          <p:cNvSpPr txBox="1"/>
          <p:nvPr/>
        </p:nvSpPr>
        <p:spPr>
          <a:xfrm>
            <a:off x="181938" y="2776919"/>
            <a:ext cx="389850"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(B)</a:t>
            </a:r>
            <a:endParaRPr kumimoji="1" lang="ja-JP" altLang="en-US" sz="1200">
              <a:latin typeface="Arial" panose="020B0604020202020204" pitchFamily="34" charset="0"/>
              <a:cs typeface="Arial" panose="020B0604020202020204" pitchFamily="34" charset="0"/>
            </a:endParaRPr>
          </a:p>
        </p:txBody>
      </p:sp>
      <p:sp>
        <p:nvSpPr>
          <p:cNvPr id="30" name="テキスト ボックス 29">
            <a:extLst>
              <a:ext uri="{FF2B5EF4-FFF2-40B4-BE49-F238E27FC236}">
                <a16:creationId xmlns:a16="http://schemas.microsoft.com/office/drawing/2014/main" id="{525A9F93-A4F9-CE37-C853-9BE6C88D2738}"/>
              </a:ext>
            </a:extLst>
          </p:cNvPr>
          <p:cNvSpPr txBox="1"/>
          <p:nvPr/>
        </p:nvSpPr>
        <p:spPr>
          <a:xfrm>
            <a:off x="179792" y="152626"/>
            <a:ext cx="1545616" cy="246221"/>
          </a:xfrm>
          <a:prstGeom prst="rect">
            <a:avLst/>
          </a:prstGeom>
          <a:noFill/>
        </p:spPr>
        <p:txBody>
          <a:bodyPr wrap="none" rtlCol="0">
            <a:spAutoFit/>
          </a:bodyPr>
          <a:lstStyle/>
          <a:p>
            <a:r>
              <a:rPr kumimoji="1" lang="en-US" altLang="ja-JP" sz="1000" dirty="0">
                <a:latin typeface="Arial" panose="020B0604020202020204" pitchFamily="34" charset="0"/>
                <a:ea typeface="MS Gothic" panose="020B0609070205080204" pitchFamily="49" charset="-128"/>
                <a:cs typeface="Arial" panose="020B0604020202020204" pitchFamily="34" charset="0"/>
              </a:rPr>
              <a:t>Supplementary Figure 7</a:t>
            </a:r>
            <a:endParaRPr kumimoji="1" lang="ja-JP" altLang="en-US" sz="1000">
              <a:latin typeface="MS Gothic" panose="020B0609070205080204" pitchFamily="49" charset="-128"/>
              <a:ea typeface="MS Gothic" panose="020B0609070205080204" pitchFamily="49" charset="-128"/>
            </a:endParaRPr>
          </a:p>
        </p:txBody>
      </p:sp>
      <p:sp>
        <p:nvSpPr>
          <p:cNvPr id="3" name="スライド番号プレースホルダー 2">
            <a:extLst>
              <a:ext uri="{FF2B5EF4-FFF2-40B4-BE49-F238E27FC236}">
                <a16:creationId xmlns:a16="http://schemas.microsoft.com/office/drawing/2014/main" id="{E4035CBC-60AB-0874-7CBE-2E7EB9BA2351}"/>
              </a:ext>
            </a:extLst>
          </p:cNvPr>
          <p:cNvSpPr>
            <a:spLocks noGrp="1"/>
          </p:cNvSpPr>
          <p:nvPr>
            <p:ph type="sldNum" sz="quarter" idx="12"/>
          </p:nvPr>
        </p:nvSpPr>
        <p:spPr/>
        <p:txBody>
          <a:bodyPr/>
          <a:lstStyle/>
          <a:p>
            <a:fld id="{DAAEB580-3233-CC41-81E5-41A1896DFD7C}" type="slidenum">
              <a:rPr kumimoji="1" lang="ja-JP" altLang="en-US" smtClean="0"/>
              <a:t>15</a:t>
            </a:fld>
            <a:endParaRPr kumimoji="1" lang="ja-JP" altLang="en-US"/>
          </a:p>
        </p:txBody>
      </p:sp>
      <p:grpSp>
        <p:nvGrpSpPr>
          <p:cNvPr id="2" name="グループ化 1">
            <a:extLst>
              <a:ext uri="{FF2B5EF4-FFF2-40B4-BE49-F238E27FC236}">
                <a16:creationId xmlns:a16="http://schemas.microsoft.com/office/drawing/2014/main" id="{A87B2D8F-5072-9060-9DAD-FCE40CBE7537}"/>
              </a:ext>
            </a:extLst>
          </p:cNvPr>
          <p:cNvGrpSpPr/>
          <p:nvPr/>
        </p:nvGrpSpPr>
        <p:grpSpPr>
          <a:xfrm>
            <a:off x="430153" y="2630725"/>
            <a:ext cx="4565600" cy="2411820"/>
            <a:chOff x="945785" y="170096"/>
            <a:chExt cx="4565600" cy="2411820"/>
          </a:xfrm>
        </p:grpSpPr>
        <p:pic>
          <p:nvPicPr>
            <p:cNvPr id="31" name="図 30">
              <a:extLst>
                <a:ext uri="{FF2B5EF4-FFF2-40B4-BE49-F238E27FC236}">
                  <a16:creationId xmlns:a16="http://schemas.microsoft.com/office/drawing/2014/main" id="{D92866AE-8030-1B15-734E-52E9957B05A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61721" y="741818"/>
              <a:ext cx="864434" cy="837184"/>
            </a:xfrm>
            <a:prstGeom prst="rect">
              <a:avLst/>
            </a:prstGeom>
          </p:spPr>
        </p:pic>
        <p:pic>
          <p:nvPicPr>
            <p:cNvPr id="32" name="図 31">
              <a:extLst>
                <a:ext uri="{FF2B5EF4-FFF2-40B4-BE49-F238E27FC236}">
                  <a16:creationId xmlns:a16="http://schemas.microsoft.com/office/drawing/2014/main" id="{AAEA0773-6D30-93AB-E66A-5AD9615BF76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2573"/>
            <a:stretch/>
          </p:blipFill>
          <p:spPr>
            <a:xfrm>
              <a:off x="4674202" y="724462"/>
              <a:ext cx="837183" cy="849117"/>
            </a:xfrm>
            <a:prstGeom prst="rect">
              <a:avLst/>
            </a:prstGeom>
          </p:spPr>
        </p:pic>
        <p:cxnSp>
          <p:nvCxnSpPr>
            <p:cNvPr id="33" name="直線矢印コネクタ 32">
              <a:extLst>
                <a:ext uri="{FF2B5EF4-FFF2-40B4-BE49-F238E27FC236}">
                  <a16:creationId xmlns:a16="http://schemas.microsoft.com/office/drawing/2014/main" id="{582E3666-033A-5D55-0A7C-E71886FB8FF8}"/>
                </a:ext>
              </a:extLst>
            </p:cNvPr>
            <p:cNvCxnSpPr>
              <a:cxnSpLocks/>
            </p:cNvCxnSpPr>
            <p:nvPr/>
          </p:nvCxnSpPr>
          <p:spPr>
            <a:xfrm flipV="1">
              <a:off x="1076589" y="762413"/>
              <a:ext cx="0" cy="9987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530837DE-93AF-B085-2B98-579A09F483D7}"/>
                </a:ext>
              </a:extLst>
            </p:cNvPr>
            <p:cNvSpPr txBox="1"/>
            <p:nvPr/>
          </p:nvSpPr>
          <p:spPr>
            <a:xfrm rot="16200000">
              <a:off x="796705" y="2034103"/>
              <a:ext cx="559769" cy="261610"/>
            </a:xfrm>
            <a:prstGeom prst="rect">
              <a:avLst/>
            </a:prstGeom>
            <a:noFill/>
          </p:spPr>
          <p:txBody>
            <a:bodyPr wrap="none" rtlCol="0">
              <a:spAutoFit/>
            </a:bodyPr>
            <a:lstStyle/>
            <a:p>
              <a:r>
                <a:rPr kumimoji="1" lang="en-US" altLang="ja-JP" sz="1050" dirty="0">
                  <a:latin typeface="Arial" panose="020B0604020202020204" pitchFamily="34" charset="0"/>
                  <a:cs typeface="Arial" panose="020B0604020202020204" pitchFamily="34" charset="0"/>
                </a:rPr>
                <a:t>H-2K</a:t>
              </a:r>
              <a:r>
                <a:rPr kumimoji="1" lang="en-US" altLang="ja-JP" sz="1050" baseline="30000" dirty="0">
                  <a:latin typeface="Arial" panose="020B0604020202020204" pitchFamily="34" charset="0"/>
                  <a:cs typeface="Arial" panose="020B0604020202020204" pitchFamily="34" charset="0"/>
                </a:rPr>
                <a:t>b</a:t>
              </a:r>
              <a:endParaRPr kumimoji="1" lang="ja-JP" altLang="en-US" sz="1050" baseline="30000">
                <a:latin typeface="Arial" panose="020B0604020202020204" pitchFamily="34" charset="0"/>
                <a:cs typeface="Arial" panose="020B0604020202020204" pitchFamily="34" charset="0"/>
              </a:endParaRPr>
            </a:p>
          </p:txBody>
        </p:sp>
        <p:cxnSp>
          <p:nvCxnSpPr>
            <p:cNvPr id="35" name="直線矢印コネクタ 34">
              <a:extLst>
                <a:ext uri="{FF2B5EF4-FFF2-40B4-BE49-F238E27FC236}">
                  <a16:creationId xmlns:a16="http://schemas.microsoft.com/office/drawing/2014/main" id="{DE8A51BC-4BF0-8C22-6935-960AB9B721B4}"/>
                </a:ext>
              </a:extLst>
            </p:cNvPr>
            <p:cNvCxnSpPr>
              <a:cxnSpLocks/>
            </p:cNvCxnSpPr>
            <p:nvPr/>
          </p:nvCxnSpPr>
          <p:spPr>
            <a:xfrm>
              <a:off x="1873507" y="2458805"/>
              <a:ext cx="363787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テキスト ボックス 35">
              <a:extLst>
                <a:ext uri="{FF2B5EF4-FFF2-40B4-BE49-F238E27FC236}">
                  <a16:creationId xmlns:a16="http://schemas.microsoft.com/office/drawing/2014/main" id="{CE6F8140-F31A-923F-0FBF-7003DEA23403}"/>
                </a:ext>
              </a:extLst>
            </p:cNvPr>
            <p:cNvSpPr txBox="1"/>
            <p:nvPr/>
          </p:nvSpPr>
          <p:spPr>
            <a:xfrm>
              <a:off x="1195741" y="2328000"/>
              <a:ext cx="564578" cy="253916"/>
            </a:xfrm>
            <a:prstGeom prst="rect">
              <a:avLst/>
            </a:prstGeom>
            <a:noFill/>
          </p:spPr>
          <p:txBody>
            <a:bodyPr wrap="none" rtlCol="0">
              <a:spAutoFit/>
            </a:bodyPr>
            <a:lstStyle/>
            <a:p>
              <a:r>
                <a:rPr kumimoji="1" lang="en-US" altLang="ja-JP" sz="1050" dirty="0">
                  <a:latin typeface="Arial" panose="020B0604020202020204" pitchFamily="34" charset="0"/>
                  <a:cs typeface="Arial" panose="020B0604020202020204" pitchFamily="34" charset="0"/>
                </a:rPr>
                <a:t>I-A/I-E</a:t>
              </a:r>
              <a:endParaRPr kumimoji="1" lang="ja-JP" altLang="en-US" sz="1050" baseline="30000">
                <a:latin typeface="Arial" panose="020B0604020202020204" pitchFamily="34" charset="0"/>
                <a:cs typeface="Arial" panose="020B0604020202020204" pitchFamily="34" charset="0"/>
              </a:endParaRPr>
            </a:p>
          </p:txBody>
        </p:sp>
        <p:sp>
          <p:nvSpPr>
            <p:cNvPr id="37" name="テキスト ボックス 36">
              <a:extLst>
                <a:ext uri="{FF2B5EF4-FFF2-40B4-BE49-F238E27FC236}">
                  <a16:creationId xmlns:a16="http://schemas.microsoft.com/office/drawing/2014/main" id="{36DF213A-680B-9730-DB44-CA25D6E8AB6D}"/>
                </a:ext>
              </a:extLst>
            </p:cNvPr>
            <p:cNvSpPr txBox="1"/>
            <p:nvPr/>
          </p:nvSpPr>
          <p:spPr>
            <a:xfrm>
              <a:off x="1283677" y="403810"/>
              <a:ext cx="2408768" cy="253916"/>
            </a:xfrm>
            <a:prstGeom prst="rect">
              <a:avLst/>
            </a:prstGeom>
            <a:noFill/>
          </p:spPr>
          <p:txBody>
            <a:bodyPr wrap="square" rtlCol="0">
              <a:spAutoFit/>
            </a:bodyPr>
            <a:lstStyle/>
            <a:p>
              <a:pPr algn="ctr"/>
              <a:r>
                <a:rPr kumimoji="1" lang="en-US" altLang="ja-JP" sz="1050" dirty="0">
                  <a:latin typeface="Arial" panose="020B0604020202020204" pitchFamily="34" charset="0"/>
                  <a:cs typeface="Arial" panose="020B0604020202020204" pitchFamily="34" charset="0"/>
                </a:rPr>
                <a:t>GFP</a:t>
              </a:r>
              <a:r>
                <a:rPr kumimoji="1" lang="en-US" altLang="ja-JP" sz="1050" baseline="30000" dirty="0">
                  <a:latin typeface="Arial" panose="020B0604020202020204" pitchFamily="34" charset="0"/>
                  <a:cs typeface="Arial" panose="020B0604020202020204" pitchFamily="34" charset="0"/>
                </a:rPr>
                <a:t>+</a:t>
              </a:r>
              <a:r>
                <a:rPr kumimoji="1" lang="en-US" altLang="ja-JP" sz="1050" dirty="0">
                  <a:latin typeface="Arial" panose="020B0604020202020204" pitchFamily="34" charset="0"/>
                  <a:cs typeface="Arial" panose="020B0604020202020204" pitchFamily="34" charset="0"/>
                </a:rPr>
                <a:t> CD11b</a:t>
              </a:r>
              <a:r>
                <a:rPr kumimoji="1" lang="en-US" altLang="ja-JP" sz="1050" baseline="30000" dirty="0">
                  <a:latin typeface="Arial" panose="020B0604020202020204" pitchFamily="34" charset="0"/>
                  <a:cs typeface="Arial" panose="020B0604020202020204" pitchFamily="34" charset="0"/>
                </a:rPr>
                <a:t>+</a:t>
              </a:r>
              <a:r>
                <a:rPr kumimoji="1" lang="en-US" altLang="ja-JP" sz="1050" dirty="0">
                  <a:latin typeface="Arial" panose="020B0604020202020204" pitchFamily="34" charset="0"/>
                  <a:cs typeface="Arial" panose="020B0604020202020204" pitchFamily="34" charset="0"/>
                </a:rPr>
                <a:t>-gated</a:t>
              </a:r>
              <a:endParaRPr kumimoji="1" lang="ja-JP" altLang="en-US" sz="1050">
                <a:latin typeface="Arial" panose="020B0604020202020204" pitchFamily="34" charset="0"/>
                <a:cs typeface="Arial" panose="020B0604020202020204" pitchFamily="34" charset="0"/>
              </a:endParaRPr>
            </a:p>
          </p:txBody>
        </p:sp>
        <p:cxnSp>
          <p:nvCxnSpPr>
            <p:cNvPr id="38" name="直線コネクタ 37">
              <a:extLst>
                <a:ext uri="{FF2B5EF4-FFF2-40B4-BE49-F238E27FC236}">
                  <a16:creationId xmlns:a16="http://schemas.microsoft.com/office/drawing/2014/main" id="{A93AB57D-CCA3-59F9-B6BF-664835F2CB80}"/>
                </a:ext>
              </a:extLst>
            </p:cNvPr>
            <p:cNvCxnSpPr/>
            <p:nvPr/>
          </p:nvCxnSpPr>
          <p:spPr>
            <a:xfrm>
              <a:off x="1283677" y="671871"/>
              <a:ext cx="24087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49979D0F-120E-1AE1-7568-222A0114FFAA}"/>
                </a:ext>
              </a:extLst>
            </p:cNvPr>
            <p:cNvSpPr txBox="1"/>
            <p:nvPr/>
          </p:nvSpPr>
          <p:spPr>
            <a:xfrm>
              <a:off x="3909646" y="170096"/>
              <a:ext cx="1559169" cy="253916"/>
            </a:xfrm>
            <a:prstGeom prst="rect">
              <a:avLst/>
            </a:prstGeom>
            <a:noFill/>
          </p:spPr>
          <p:txBody>
            <a:bodyPr wrap="square" rtlCol="0">
              <a:spAutoFit/>
            </a:bodyPr>
            <a:lstStyle/>
            <a:p>
              <a:pPr algn="ctr"/>
              <a:r>
                <a:rPr kumimoji="1" lang="en-US" altLang="ja-JP" sz="1050" dirty="0">
                  <a:latin typeface="Arial" panose="020B0604020202020204" pitchFamily="34" charset="0"/>
                  <a:cs typeface="Arial" panose="020B0604020202020204" pitchFamily="34" charset="0"/>
                </a:rPr>
                <a:t>Isotype control</a:t>
              </a:r>
              <a:endParaRPr kumimoji="1" lang="ja-JP" altLang="en-US" sz="1050">
                <a:latin typeface="Arial" panose="020B0604020202020204" pitchFamily="34" charset="0"/>
                <a:cs typeface="Arial" panose="020B0604020202020204" pitchFamily="34" charset="0"/>
              </a:endParaRPr>
            </a:p>
          </p:txBody>
        </p:sp>
        <p:cxnSp>
          <p:nvCxnSpPr>
            <p:cNvPr id="40" name="直線コネクタ 39">
              <a:extLst>
                <a:ext uri="{FF2B5EF4-FFF2-40B4-BE49-F238E27FC236}">
                  <a16:creationId xmlns:a16="http://schemas.microsoft.com/office/drawing/2014/main" id="{820DD001-207A-C76F-91E9-AB48CDCB8207}"/>
                </a:ext>
              </a:extLst>
            </p:cNvPr>
            <p:cNvCxnSpPr>
              <a:cxnSpLocks/>
            </p:cNvCxnSpPr>
            <p:nvPr/>
          </p:nvCxnSpPr>
          <p:spPr>
            <a:xfrm>
              <a:off x="3909646" y="438157"/>
              <a:ext cx="155917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44F83F69-5AA4-81E4-86C1-F084368D7045}"/>
                </a:ext>
              </a:extLst>
            </p:cNvPr>
            <p:cNvSpPr txBox="1"/>
            <p:nvPr/>
          </p:nvSpPr>
          <p:spPr>
            <a:xfrm>
              <a:off x="3909647" y="478852"/>
              <a:ext cx="764556" cy="253916"/>
            </a:xfrm>
            <a:prstGeom prst="rect">
              <a:avLst/>
            </a:prstGeom>
            <a:noFill/>
          </p:spPr>
          <p:txBody>
            <a:bodyPr wrap="square" rtlCol="0">
              <a:spAutoFit/>
            </a:bodyPr>
            <a:lstStyle/>
            <a:p>
              <a:pPr algn="ctr"/>
              <a:r>
                <a:rPr kumimoji="1" lang="en-US" altLang="ja-JP" sz="1050" dirty="0">
                  <a:latin typeface="Arial" panose="020B0604020202020204" pitchFamily="34" charset="0"/>
                  <a:cs typeface="Arial" panose="020B0604020202020204" pitchFamily="34" charset="0"/>
                </a:rPr>
                <a:t>H-2K</a:t>
              </a:r>
              <a:r>
                <a:rPr kumimoji="1" lang="en-US" altLang="ja-JP" sz="1050" baseline="30000" dirty="0">
                  <a:latin typeface="Arial" panose="020B0604020202020204" pitchFamily="34" charset="0"/>
                  <a:cs typeface="Arial" panose="020B0604020202020204" pitchFamily="34" charset="0"/>
                </a:rPr>
                <a:t>b </a:t>
              </a:r>
              <a:r>
                <a:rPr kumimoji="1" lang="en-US" altLang="ja-JP" sz="1050" dirty="0">
                  <a:latin typeface="Arial" panose="020B0604020202020204" pitchFamily="34" charset="0"/>
                  <a:cs typeface="Arial" panose="020B0604020202020204" pitchFamily="34" charset="0"/>
                </a:rPr>
                <a:t>iso</a:t>
              </a:r>
              <a:endParaRPr kumimoji="1" lang="ja-JP" altLang="en-US" sz="1050">
                <a:latin typeface="Arial" panose="020B0604020202020204" pitchFamily="34" charset="0"/>
                <a:cs typeface="Arial" panose="020B0604020202020204" pitchFamily="34" charset="0"/>
              </a:endParaRPr>
            </a:p>
          </p:txBody>
        </p:sp>
        <p:sp>
          <p:nvSpPr>
            <p:cNvPr id="42" name="テキスト ボックス 41">
              <a:extLst>
                <a:ext uri="{FF2B5EF4-FFF2-40B4-BE49-F238E27FC236}">
                  <a16:creationId xmlns:a16="http://schemas.microsoft.com/office/drawing/2014/main" id="{F1685B43-9E61-5170-D6C8-7522DAC74067}"/>
                </a:ext>
              </a:extLst>
            </p:cNvPr>
            <p:cNvSpPr txBox="1"/>
            <p:nvPr/>
          </p:nvSpPr>
          <p:spPr>
            <a:xfrm>
              <a:off x="4739685" y="478852"/>
              <a:ext cx="764556" cy="253916"/>
            </a:xfrm>
            <a:prstGeom prst="rect">
              <a:avLst/>
            </a:prstGeom>
            <a:noFill/>
          </p:spPr>
          <p:txBody>
            <a:bodyPr wrap="square" rtlCol="0">
              <a:spAutoFit/>
            </a:bodyPr>
            <a:lstStyle/>
            <a:p>
              <a:pPr algn="ctr"/>
              <a:r>
                <a:rPr kumimoji="1" lang="en-US" altLang="ja-JP" sz="1050" dirty="0">
                  <a:latin typeface="Arial" panose="020B0604020202020204" pitchFamily="34" charset="0"/>
                  <a:cs typeface="Arial" panose="020B0604020202020204" pitchFamily="34" charset="0"/>
                </a:rPr>
                <a:t>I-A/I-E</a:t>
              </a:r>
              <a:r>
                <a:rPr kumimoji="1" lang="en-US" altLang="ja-JP" sz="1050" baseline="30000" dirty="0">
                  <a:latin typeface="Arial" panose="020B0604020202020204" pitchFamily="34" charset="0"/>
                  <a:cs typeface="Arial" panose="020B0604020202020204" pitchFamily="34" charset="0"/>
                </a:rPr>
                <a:t> </a:t>
              </a:r>
              <a:r>
                <a:rPr kumimoji="1" lang="en-US" altLang="ja-JP" sz="1050" dirty="0">
                  <a:latin typeface="Arial" panose="020B0604020202020204" pitchFamily="34" charset="0"/>
                  <a:cs typeface="Arial" panose="020B0604020202020204" pitchFamily="34" charset="0"/>
                </a:rPr>
                <a:t>iso</a:t>
              </a:r>
              <a:endParaRPr kumimoji="1" lang="ja-JP" altLang="en-US" sz="1050">
                <a:latin typeface="Arial" panose="020B0604020202020204" pitchFamily="34" charset="0"/>
                <a:cs typeface="Arial" panose="020B0604020202020204" pitchFamily="34" charset="0"/>
              </a:endParaRPr>
            </a:p>
          </p:txBody>
        </p:sp>
        <p:pic>
          <p:nvPicPr>
            <p:cNvPr id="43" name="図 42">
              <a:extLst>
                <a:ext uri="{FF2B5EF4-FFF2-40B4-BE49-F238E27FC236}">
                  <a16:creationId xmlns:a16="http://schemas.microsoft.com/office/drawing/2014/main" id="{C0CB84AE-CBF0-07C2-49C6-56EF3D4D14E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58705" y="725774"/>
              <a:ext cx="1138395" cy="931958"/>
            </a:xfrm>
            <a:prstGeom prst="rect">
              <a:avLst/>
            </a:prstGeom>
          </p:spPr>
        </p:pic>
        <p:pic>
          <p:nvPicPr>
            <p:cNvPr id="44" name="図 43">
              <a:extLst>
                <a:ext uri="{FF2B5EF4-FFF2-40B4-BE49-F238E27FC236}">
                  <a16:creationId xmlns:a16="http://schemas.microsoft.com/office/drawing/2014/main" id="{27B36657-DCAE-6C68-CC12-459201E14AE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06224" y="725774"/>
              <a:ext cx="1411237" cy="931958"/>
            </a:xfrm>
            <a:prstGeom prst="rect">
              <a:avLst/>
            </a:prstGeom>
          </p:spPr>
        </p:pic>
        <p:pic>
          <p:nvPicPr>
            <p:cNvPr id="45" name="図 44">
              <a:extLst>
                <a:ext uri="{FF2B5EF4-FFF2-40B4-BE49-F238E27FC236}">
                  <a16:creationId xmlns:a16="http://schemas.microsoft.com/office/drawing/2014/main" id="{34C11A23-BE63-FBCD-A317-3C5195A73F2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809642" y="725774"/>
              <a:ext cx="972152" cy="931958"/>
            </a:xfrm>
            <a:prstGeom prst="rect">
              <a:avLst/>
            </a:prstGeom>
          </p:spPr>
        </p:pic>
        <p:pic>
          <p:nvPicPr>
            <p:cNvPr id="46" name="図 45">
              <a:extLst>
                <a:ext uri="{FF2B5EF4-FFF2-40B4-BE49-F238E27FC236}">
                  <a16:creationId xmlns:a16="http://schemas.microsoft.com/office/drawing/2014/main" id="{5D4684F1-50D3-ADB2-86D8-C7B4942AB2E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161672" y="1549514"/>
              <a:ext cx="967339" cy="931958"/>
            </a:xfrm>
            <a:prstGeom prst="rect">
              <a:avLst/>
            </a:prstGeom>
          </p:spPr>
        </p:pic>
        <p:pic>
          <p:nvPicPr>
            <p:cNvPr id="47" name="図 46">
              <a:extLst>
                <a:ext uri="{FF2B5EF4-FFF2-40B4-BE49-F238E27FC236}">
                  <a16:creationId xmlns:a16="http://schemas.microsoft.com/office/drawing/2014/main" id="{4743F485-923C-3026-7A09-8C66BAE41417}"/>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975515" y="1549514"/>
              <a:ext cx="976964" cy="931958"/>
            </a:xfrm>
            <a:prstGeom prst="rect">
              <a:avLst/>
            </a:prstGeom>
          </p:spPr>
        </p:pic>
        <p:pic>
          <p:nvPicPr>
            <p:cNvPr id="48" name="図 47">
              <a:extLst>
                <a:ext uri="{FF2B5EF4-FFF2-40B4-BE49-F238E27FC236}">
                  <a16:creationId xmlns:a16="http://schemas.microsoft.com/office/drawing/2014/main" id="{7EB2B192-CDD0-77C0-CC4B-E1B56259FF34}"/>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841652" y="1549514"/>
              <a:ext cx="972150" cy="931958"/>
            </a:xfrm>
            <a:prstGeom prst="rect">
              <a:avLst/>
            </a:prstGeom>
          </p:spPr>
        </p:pic>
        <p:sp>
          <p:nvSpPr>
            <p:cNvPr id="49" name="テキスト ボックス 48">
              <a:extLst>
                <a:ext uri="{FF2B5EF4-FFF2-40B4-BE49-F238E27FC236}">
                  <a16:creationId xmlns:a16="http://schemas.microsoft.com/office/drawing/2014/main" id="{27785987-EB2B-7215-725C-BCE6C2889B0B}"/>
                </a:ext>
              </a:extLst>
            </p:cNvPr>
            <p:cNvSpPr txBox="1"/>
            <p:nvPr/>
          </p:nvSpPr>
          <p:spPr>
            <a:xfrm>
              <a:off x="1235515" y="878691"/>
              <a:ext cx="359394" cy="200055"/>
            </a:xfrm>
            <a:prstGeom prst="rect">
              <a:avLst/>
            </a:prstGeom>
            <a:noFill/>
          </p:spPr>
          <p:txBody>
            <a:bodyPr wrap="none" rtlCol="0">
              <a:spAutoFit/>
            </a:bodyPr>
            <a:lstStyle/>
            <a:p>
              <a:r>
                <a:rPr kumimoji="1" lang="en-US" altLang="ja-JP" sz="700" dirty="0">
                  <a:latin typeface="Arial" panose="020B0604020202020204" pitchFamily="34" charset="0"/>
                  <a:cs typeface="Arial" panose="020B0604020202020204" pitchFamily="34" charset="0"/>
                </a:rPr>
                <a:t>31.4</a:t>
              </a:r>
              <a:endParaRPr kumimoji="1" lang="ja-JP" altLang="en-US" sz="700">
                <a:latin typeface="Arial" panose="020B0604020202020204" pitchFamily="34" charset="0"/>
                <a:cs typeface="Arial" panose="020B0604020202020204" pitchFamily="34" charset="0"/>
              </a:endParaRPr>
            </a:p>
          </p:txBody>
        </p:sp>
        <p:sp>
          <p:nvSpPr>
            <p:cNvPr id="50" name="テキスト ボックス 49">
              <a:extLst>
                <a:ext uri="{FF2B5EF4-FFF2-40B4-BE49-F238E27FC236}">
                  <a16:creationId xmlns:a16="http://schemas.microsoft.com/office/drawing/2014/main" id="{7719E230-1BEF-ADC8-9D58-9E96B70B4884}"/>
                </a:ext>
              </a:extLst>
            </p:cNvPr>
            <p:cNvSpPr txBox="1"/>
            <p:nvPr/>
          </p:nvSpPr>
          <p:spPr>
            <a:xfrm>
              <a:off x="1672527" y="763671"/>
              <a:ext cx="359394" cy="200055"/>
            </a:xfrm>
            <a:prstGeom prst="rect">
              <a:avLst/>
            </a:prstGeom>
            <a:noFill/>
          </p:spPr>
          <p:txBody>
            <a:bodyPr wrap="none" rtlCol="0">
              <a:spAutoFit/>
            </a:bodyPr>
            <a:lstStyle/>
            <a:p>
              <a:r>
                <a:rPr kumimoji="1" lang="en-US" altLang="ja-JP" sz="700" dirty="0">
                  <a:latin typeface="Arial" panose="020B0604020202020204" pitchFamily="34" charset="0"/>
                  <a:cs typeface="Arial" panose="020B0604020202020204" pitchFamily="34" charset="0"/>
                </a:rPr>
                <a:t>27.5</a:t>
              </a:r>
              <a:endParaRPr kumimoji="1" lang="ja-JP" altLang="en-US" sz="700">
                <a:latin typeface="Arial" panose="020B0604020202020204" pitchFamily="34" charset="0"/>
                <a:cs typeface="Arial" panose="020B0604020202020204" pitchFamily="34" charset="0"/>
              </a:endParaRPr>
            </a:p>
          </p:txBody>
        </p:sp>
        <p:sp>
          <p:nvSpPr>
            <p:cNvPr id="51" name="テキスト ボックス 50">
              <a:extLst>
                <a:ext uri="{FF2B5EF4-FFF2-40B4-BE49-F238E27FC236}">
                  <a16:creationId xmlns:a16="http://schemas.microsoft.com/office/drawing/2014/main" id="{041DD5A7-7C88-4BE2-E09E-CFEEF6B777BC}"/>
                </a:ext>
              </a:extLst>
            </p:cNvPr>
            <p:cNvSpPr txBox="1"/>
            <p:nvPr/>
          </p:nvSpPr>
          <p:spPr>
            <a:xfrm>
              <a:off x="1235515" y="1701093"/>
              <a:ext cx="359394" cy="200055"/>
            </a:xfrm>
            <a:prstGeom prst="rect">
              <a:avLst/>
            </a:prstGeom>
            <a:noFill/>
          </p:spPr>
          <p:txBody>
            <a:bodyPr wrap="none" rtlCol="0">
              <a:spAutoFit/>
            </a:bodyPr>
            <a:lstStyle/>
            <a:p>
              <a:r>
                <a:rPr kumimoji="1" lang="en-US" altLang="ja-JP" sz="700" dirty="0">
                  <a:latin typeface="Arial" panose="020B0604020202020204" pitchFamily="34" charset="0"/>
                  <a:cs typeface="Arial" panose="020B0604020202020204" pitchFamily="34" charset="0"/>
                </a:rPr>
                <a:t>35.3</a:t>
              </a:r>
              <a:endParaRPr kumimoji="1" lang="ja-JP" altLang="en-US" sz="700">
                <a:latin typeface="Arial" panose="020B0604020202020204" pitchFamily="34" charset="0"/>
                <a:cs typeface="Arial" panose="020B0604020202020204" pitchFamily="34" charset="0"/>
              </a:endParaRPr>
            </a:p>
          </p:txBody>
        </p:sp>
        <p:sp>
          <p:nvSpPr>
            <p:cNvPr id="52" name="テキスト ボックス 51">
              <a:extLst>
                <a:ext uri="{FF2B5EF4-FFF2-40B4-BE49-F238E27FC236}">
                  <a16:creationId xmlns:a16="http://schemas.microsoft.com/office/drawing/2014/main" id="{5FA8656E-0C7C-C8F5-D8F7-ED423B6600C3}"/>
                </a:ext>
              </a:extLst>
            </p:cNvPr>
            <p:cNvSpPr txBox="1"/>
            <p:nvPr/>
          </p:nvSpPr>
          <p:spPr>
            <a:xfrm>
              <a:off x="1672527" y="1586073"/>
              <a:ext cx="359394" cy="200055"/>
            </a:xfrm>
            <a:prstGeom prst="rect">
              <a:avLst/>
            </a:prstGeom>
            <a:noFill/>
          </p:spPr>
          <p:txBody>
            <a:bodyPr wrap="none" rtlCol="0">
              <a:spAutoFit/>
            </a:bodyPr>
            <a:lstStyle/>
            <a:p>
              <a:r>
                <a:rPr kumimoji="1" lang="en-US" altLang="ja-JP" sz="700" dirty="0">
                  <a:latin typeface="Arial" panose="020B0604020202020204" pitchFamily="34" charset="0"/>
                  <a:cs typeface="Arial" panose="020B0604020202020204" pitchFamily="34" charset="0"/>
                </a:rPr>
                <a:t>48.1</a:t>
              </a:r>
              <a:endParaRPr kumimoji="1" lang="ja-JP" altLang="en-US" sz="700">
                <a:latin typeface="Arial" panose="020B0604020202020204" pitchFamily="34" charset="0"/>
                <a:cs typeface="Arial" panose="020B0604020202020204" pitchFamily="34" charset="0"/>
              </a:endParaRPr>
            </a:p>
          </p:txBody>
        </p:sp>
        <p:sp>
          <p:nvSpPr>
            <p:cNvPr id="53" name="テキスト ボックス 52">
              <a:extLst>
                <a:ext uri="{FF2B5EF4-FFF2-40B4-BE49-F238E27FC236}">
                  <a16:creationId xmlns:a16="http://schemas.microsoft.com/office/drawing/2014/main" id="{6D619661-7E5B-53AB-B5FA-7DAB53F4DD0E}"/>
                </a:ext>
              </a:extLst>
            </p:cNvPr>
            <p:cNvSpPr txBox="1"/>
            <p:nvPr/>
          </p:nvSpPr>
          <p:spPr>
            <a:xfrm>
              <a:off x="2081766" y="878691"/>
              <a:ext cx="359394" cy="200055"/>
            </a:xfrm>
            <a:prstGeom prst="rect">
              <a:avLst/>
            </a:prstGeom>
            <a:noFill/>
          </p:spPr>
          <p:txBody>
            <a:bodyPr wrap="none" rtlCol="0">
              <a:spAutoFit/>
            </a:bodyPr>
            <a:lstStyle/>
            <a:p>
              <a:r>
                <a:rPr kumimoji="1" lang="en-US" altLang="ja-JP" sz="700" dirty="0">
                  <a:latin typeface="Arial" panose="020B0604020202020204" pitchFamily="34" charset="0"/>
                  <a:cs typeface="Arial" panose="020B0604020202020204" pitchFamily="34" charset="0"/>
                </a:rPr>
                <a:t>24.2</a:t>
              </a:r>
              <a:endParaRPr kumimoji="1" lang="ja-JP" altLang="en-US" sz="700">
                <a:latin typeface="Arial" panose="020B0604020202020204" pitchFamily="34" charset="0"/>
                <a:cs typeface="Arial" panose="020B0604020202020204" pitchFamily="34" charset="0"/>
              </a:endParaRPr>
            </a:p>
          </p:txBody>
        </p:sp>
        <p:sp>
          <p:nvSpPr>
            <p:cNvPr id="54" name="テキスト ボックス 53">
              <a:extLst>
                <a:ext uri="{FF2B5EF4-FFF2-40B4-BE49-F238E27FC236}">
                  <a16:creationId xmlns:a16="http://schemas.microsoft.com/office/drawing/2014/main" id="{6D17BA7B-B0E5-C63A-349D-1FDF20435F9E}"/>
                </a:ext>
              </a:extLst>
            </p:cNvPr>
            <p:cNvSpPr txBox="1"/>
            <p:nvPr/>
          </p:nvSpPr>
          <p:spPr>
            <a:xfrm>
              <a:off x="2518778" y="763671"/>
              <a:ext cx="359394" cy="200055"/>
            </a:xfrm>
            <a:prstGeom prst="rect">
              <a:avLst/>
            </a:prstGeom>
            <a:noFill/>
          </p:spPr>
          <p:txBody>
            <a:bodyPr wrap="none" rtlCol="0">
              <a:spAutoFit/>
            </a:bodyPr>
            <a:lstStyle/>
            <a:p>
              <a:r>
                <a:rPr kumimoji="1" lang="en-US" altLang="ja-JP" sz="700" dirty="0">
                  <a:latin typeface="Arial" panose="020B0604020202020204" pitchFamily="34" charset="0"/>
                  <a:cs typeface="Arial" panose="020B0604020202020204" pitchFamily="34" charset="0"/>
                </a:rPr>
                <a:t>48.9</a:t>
              </a:r>
              <a:endParaRPr kumimoji="1" lang="ja-JP" altLang="en-US" sz="700">
                <a:latin typeface="Arial" panose="020B0604020202020204" pitchFamily="34" charset="0"/>
                <a:cs typeface="Arial" panose="020B0604020202020204" pitchFamily="34" charset="0"/>
              </a:endParaRPr>
            </a:p>
          </p:txBody>
        </p:sp>
        <p:sp>
          <p:nvSpPr>
            <p:cNvPr id="55" name="テキスト ボックス 54">
              <a:extLst>
                <a:ext uri="{FF2B5EF4-FFF2-40B4-BE49-F238E27FC236}">
                  <a16:creationId xmlns:a16="http://schemas.microsoft.com/office/drawing/2014/main" id="{4E4115ED-378C-7DE4-64D3-85E110A52D98}"/>
                </a:ext>
              </a:extLst>
            </p:cNvPr>
            <p:cNvSpPr txBox="1"/>
            <p:nvPr/>
          </p:nvSpPr>
          <p:spPr>
            <a:xfrm>
              <a:off x="2081766" y="1701093"/>
              <a:ext cx="359394" cy="200055"/>
            </a:xfrm>
            <a:prstGeom prst="rect">
              <a:avLst/>
            </a:prstGeom>
            <a:noFill/>
          </p:spPr>
          <p:txBody>
            <a:bodyPr wrap="none" rtlCol="0">
              <a:spAutoFit/>
            </a:bodyPr>
            <a:lstStyle/>
            <a:p>
              <a:r>
                <a:rPr kumimoji="1" lang="en-US" altLang="ja-JP" sz="700" dirty="0">
                  <a:latin typeface="Arial" panose="020B0604020202020204" pitchFamily="34" charset="0"/>
                  <a:cs typeface="Arial" panose="020B0604020202020204" pitchFamily="34" charset="0"/>
                </a:rPr>
                <a:t>81.4</a:t>
              </a:r>
              <a:endParaRPr kumimoji="1" lang="ja-JP" altLang="en-US" sz="700">
                <a:latin typeface="Arial" panose="020B0604020202020204" pitchFamily="34" charset="0"/>
                <a:cs typeface="Arial" panose="020B0604020202020204" pitchFamily="34" charset="0"/>
              </a:endParaRPr>
            </a:p>
          </p:txBody>
        </p:sp>
        <p:sp>
          <p:nvSpPr>
            <p:cNvPr id="56" name="テキスト ボックス 55">
              <a:extLst>
                <a:ext uri="{FF2B5EF4-FFF2-40B4-BE49-F238E27FC236}">
                  <a16:creationId xmlns:a16="http://schemas.microsoft.com/office/drawing/2014/main" id="{D46ACF35-02B5-F47A-1B88-7D43D06D6E7E}"/>
                </a:ext>
              </a:extLst>
            </p:cNvPr>
            <p:cNvSpPr txBox="1"/>
            <p:nvPr/>
          </p:nvSpPr>
          <p:spPr>
            <a:xfrm>
              <a:off x="2518778" y="1586073"/>
              <a:ext cx="359394" cy="200055"/>
            </a:xfrm>
            <a:prstGeom prst="rect">
              <a:avLst/>
            </a:prstGeom>
            <a:noFill/>
          </p:spPr>
          <p:txBody>
            <a:bodyPr wrap="none" rtlCol="0">
              <a:spAutoFit/>
            </a:bodyPr>
            <a:lstStyle/>
            <a:p>
              <a:r>
                <a:rPr kumimoji="1" lang="en-US" altLang="ja-JP" sz="700" dirty="0">
                  <a:latin typeface="Arial" panose="020B0604020202020204" pitchFamily="34" charset="0"/>
                  <a:cs typeface="Arial" panose="020B0604020202020204" pitchFamily="34" charset="0"/>
                </a:rPr>
                <a:t>7.06</a:t>
              </a:r>
              <a:endParaRPr kumimoji="1" lang="ja-JP" altLang="en-US" sz="700">
                <a:latin typeface="Arial" panose="020B0604020202020204" pitchFamily="34" charset="0"/>
                <a:cs typeface="Arial" panose="020B0604020202020204" pitchFamily="34" charset="0"/>
              </a:endParaRPr>
            </a:p>
          </p:txBody>
        </p:sp>
        <p:sp>
          <p:nvSpPr>
            <p:cNvPr id="57" name="テキスト ボックス 56">
              <a:extLst>
                <a:ext uri="{FF2B5EF4-FFF2-40B4-BE49-F238E27FC236}">
                  <a16:creationId xmlns:a16="http://schemas.microsoft.com/office/drawing/2014/main" id="{BD3AA649-EA79-73DA-895A-85ACBC5D0FB4}"/>
                </a:ext>
              </a:extLst>
            </p:cNvPr>
            <p:cNvSpPr txBox="1"/>
            <p:nvPr/>
          </p:nvSpPr>
          <p:spPr>
            <a:xfrm>
              <a:off x="2921228" y="878691"/>
              <a:ext cx="359394" cy="200055"/>
            </a:xfrm>
            <a:prstGeom prst="rect">
              <a:avLst/>
            </a:prstGeom>
            <a:noFill/>
          </p:spPr>
          <p:txBody>
            <a:bodyPr wrap="none" rtlCol="0">
              <a:spAutoFit/>
            </a:bodyPr>
            <a:lstStyle/>
            <a:p>
              <a:r>
                <a:rPr kumimoji="1" lang="en-US" altLang="ja-JP" sz="700" dirty="0">
                  <a:latin typeface="Arial" panose="020B0604020202020204" pitchFamily="34" charset="0"/>
                  <a:cs typeface="Arial" panose="020B0604020202020204" pitchFamily="34" charset="0"/>
                </a:rPr>
                <a:t>40.3</a:t>
              </a:r>
              <a:endParaRPr kumimoji="1" lang="ja-JP" altLang="en-US" sz="700">
                <a:latin typeface="Arial" panose="020B0604020202020204" pitchFamily="34" charset="0"/>
                <a:cs typeface="Arial" panose="020B0604020202020204" pitchFamily="34" charset="0"/>
              </a:endParaRPr>
            </a:p>
          </p:txBody>
        </p:sp>
        <p:sp>
          <p:nvSpPr>
            <p:cNvPr id="58" name="テキスト ボックス 57">
              <a:extLst>
                <a:ext uri="{FF2B5EF4-FFF2-40B4-BE49-F238E27FC236}">
                  <a16:creationId xmlns:a16="http://schemas.microsoft.com/office/drawing/2014/main" id="{73B22DC3-E852-E0FB-CF9C-F6E0E6D491FB}"/>
                </a:ext>
              </a:extLst>
            </p:cNvPr>
            <p:cNvSpPr txBox="1"/>
            <p:nvPr/>
          </p:nvSpPr>
          <p:spPr>
            <a:xfrm>
              <a:off x="3358240" y="763671"/>
              <a:ext cx="359394" cy="200055"/>
            </a:xfrm>
            <a:prstGeom prst="rect">
              <a:avLst/>
            </a:prstGeom>
            <a:noFill/>
          </p:spPr>
          <p:txBody>
            <a:bodyPr wrap="none" rtlCol="0">
              <a:spAutoFit/>
            </a:bodyPr>
            <a:lstStyle/>
            <a:p>
              <a:r>
                <a:rPr kumimoji="1" lang="en-US" altLang="ja-JP" sz="700" dirty="0">
                  <a:latin typeface="Arial" panose="020B0604020202020204" pitchFamily="34" charset="0"/>
                  <a:cs typeface="Arial" panose="020B0604020202020204" pitchFamily="34" charset="0"/>
                </a:rPr>
                <a:t>22.6</a:t>
              </a:r>
              <a:endParaRPr kumimoji="1" lang="ja-JP" altLang="en-US" sz="700">
                <a:latin typeface="Arial" panose="020B0604020202020204" pitchFamily="34" charset="0"/>
                <a:cs typeface="Arial" panose="020B0604020202020204" pitchFamily="34" charset="0"/>
              </a:endParaRPr>
            </a:p>
          </p:txBody>
        </p:sp>
        <p:sp>
          <p:nvSpPr>
            <p:cNvPr id="59" name="テキスト ボックス 58">
              <a:extLst>
                <a:ext uri="{FF2B5EF4-FFF2-40B4-BE49-F238E27FC236}">
                  <a16:creationId xmlns:a16="http://schemas.microsoft.com/office/drawing/2014/main" id="{52C8EFF1-87A7-C2D9-2916-2ECE44065D95}"/>
                </a:ext>
              </a:extLst>
            </p:cNvPr>
            <p:cNvSpPr txBox="1"/>
            <p:nvPr/>
          </p:nvSpPr>
          <p:spPr>
            <a:xfrm>
              <a:off x="2921228" y="1701093"/>
              <a:ext cx="359394" cy="200055"/>
            </a:xfrm>
            <a:prstGeom prst="rect">
              <a:avLst/>
            </a:prstGeom>
            <a:noFill/>
          </p:spPr>
          <p:txBody>
            <a:bodyPr wrap="none" rtlCol="0">
              <a:spAutoFit/>
            </a:bodyPr>
            <a:lstStyle/>
            <a:p>
              <a:r>
                <a:rPr kumimoji="1" lang="en-US" altLang="ja-JP" sz="700" dirty="0">
                  <a:latin typeface="Arial" panose="020B0604020202020204" pitchFamily="34" charset="0"/>
                  <a:cs typeface="Arial" panose="020B0604020202020204" pitchFamily="34" charset="0"/>
                </a:rPr>
                <a:t>27.1</a:t>
              </a:r>
              <a:endParaRPr kumimoji="1" lang="ja-JP" altLang="en-US" sz="700">
                <a:latin typeface="Arial" panose="020B0604020202020204" pitchFamily="34" charset="0"/>
                <a:cs typeface="Arial" panose="020B0604020202020204" pitchFamily="34" charset="0"/>
              </a:endParaRPr>
            </a:p>
          </p:txBody>
        </p:sp>
        <p:sp>
          <p:nvSpPr>
            <p:cNvPr id="60" name="テキスト ボックス 59">
              <a:extLst>
                <a:ext uri="{FF2B5EF4-FFF2-40B4-BE49-F238E27FC236}">
                  <a16:creationId xmlns:a16="http://schemas.microsoft.com/office/drawing/2014/main" id="{4C0C0E7D-1D0B-B31A-FF0C-5713D36129F3}"/>
                </a:ext>
              </a:extLst>
            </p:cNvPr>
            <p:cNvSpPr txBox="1"/>
            <p:nvPr/>
          </p:nvSpPr>
          <p:spPr>
            <a:xfrm>
              <a:off x="3358240" y="1586073"/>
              <a:ext cx="359394" cy="200055"/>
            </a:xfrm>
            <a:prstGeom prst="rect">
              <a:avLst/>
            </a:prstGeom>
            <a:noFill/>
          </p:spPr>
          <p:txBody>
            <a:bodyPr wrap="none" rtlCol="0">
              <a:spAutoFit/>
            </a:bodyPr>
            <a:lstStyle/>
            <a:p>
              <a:r>
                <a:rPr kumimoji="1" lang="en-US" altLang="ja-JP" sz="700" dirty="0">
                  <a:latin typeface="Arial" panose="020B0604020202020204" pitchFamily="34" charset="0"/>
                  <a:cs typeface="Arial" panose="020B0604020202020204" pitchFamily="34" charset="0"/>
                </a:rPr>
                <a:t>42.6</a:t>
              </a:r>
              <a:endParaRPr kumimoji="1" lang="ja-JP" altLang="en-US" sz="700">
                <a:latin typeface="Arial" panose="020B0604020202020204" pitchFamily="34" charset="0"/>
                <a:cs typeface="Arial" panose="020B0604020202020204" pitchFamily="34" charset="0"/>
              </a:endParaRPr>
            </a:p>
          </p:txBody>
        </p:sp>
      </p:grpSp>
      <p:sp>
        <p:nvSpPr>
          <p:cNvPr id="12" name="テキスト ボックス 11">
            <a:extLst>
              <a:ext uri="{FF2B5EF4-FFF2-40B4-BE49-F238E27FC236}">
                <a16:creationId xmlns:a16="http://schemas.microsoft.com/office/drawing/2014/main" id="{04CB12ED-03D2-9160-68A4-29ADA8FF04EB}"/>
              </a:ext>
            </a:extLst>
          </p:cNvPr>
          <p:cNvSpPr txBox="1"/>
          <p:nvPr/>
        </p:nvSpPr>
        <p:spPr>
          <a:xfrm>
            <a:off x="205681" y="5584910"/>
            <a:ext cx="397866"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(C)</a:t>
            </a:r>
            <a:endParaRPr kumimoji="1" lang="ja-JP" altLang="en-US" sz="1200">
              <a:latin typeface="Arial" panose="020B0604020202020204" pitchFamily="34" charset="0"/>
              <a:cs typeface="Arial" panose="020B0604020202020204" pitchFamily="34" charset="0"/>
            </a:endParaRPr>
          </a:p>
        </p:txBody>
      </p:sp>
      <p:pic>
        <p:nvPicPr>
          <p:cNvPr id="13" name="図 12">
            <a:extLst>
              <a:ext uri="{FF2B5EF4-FFF2-40B4-BE49-F238E27FC236}">
                <a16:creationId xmlns:a16="http://schemas.microsoft.com/office/drawing/2014/main" id="{5D7A2486-FCD0-6014-DF67-0E1CCCF6DE13}"/>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1224013" y="5857290"/>
            <a:ext cx="2343188" cy="1550969"/>
          </a:xfrm>
          <a:prstGeom prst="rect">
            <a:avLst/>
          </a:prstGeom>
        </p:spPr>
      </p:pic>
      <p:sp>
        <p:nvSpPr>
          <p:cNvPr id="14" name="テキスト ボックス 13">
            <a:extLst>
              <a:ext uri="{FF2B5EF4-FFF2-40B4-BE49-F238E27FC236}">
                <a16:creationId xmlns:a16="http://schemas.microsoft.com/office/drawing/2014/main" id="{B2C48B75-D95A-0895-C02A-74816BAC907F}"/>
              </a:ext>
            </a:extLst>
          </p:cNvPr>
          <p:cNvSpPr txBox="1"/>
          <p:nvPr/>
        </p:nvSpPr>
        <p:spPr>
          <a:xfrm>
            <a:off x="1252762" y="5648070"/>
            <a:ext cx="2314437" cy="215444"/>
          </a:xfrm>
          <a:prstGeom prst="rect">
            <a:avLst/>
          </a:prstGeom>
          <a:noFill/>
        </p:spPr>
        <p:txBody>
          <a:bodyPr wrap="square" rtlCol="0">
            <a:spAutoFit/>
          </a:bodyPr>
          <a:lstStyle/>
          <a:p>
            <a:pPr algn="ctr"/>
            <a:r>
              <a:rPr lang="en-US" altLang="ja-JP" sz="800" dirty="0">
                <a:latin typeface="Arial" panose="020B0604020202020204" pitchFamily="34" charset="0"/>
                <a:cs typeface="Arial" panose="020B0604020202020204" pitchFamily="34" charset="0"/>
              </a:rPr>
              <a:t>GFP</a:t>
            </a:r>
            <a:r>
              <a:rPr lang="en-US" altLang="ja-JP" sz="800" baseline="30000" dirty="0">
                <a:latin typeface="Arial" panose="020B0604020202020204" pitchFamily="34" charset="0"/>
                <a:cs typeface="Arial" panose="020B0604020202020204" pitchFamily="34" charset="0"/>
              </a:rPr>
              <a:t>+</a:t>
            </a:r>
            <a:r>
              <a:rPr lang="en-US" altLang="ja-JP" sz="800" dirty="0">
                <a:latin typeface="Arial" panose="020B0604020202020204" pitchFamily="34" charset="0"/>
                <a:cs typeface="Arial" panose="020B0604020202020204" pitchFamily="34" charset="0"/>
              </a:rPr>
              <a:t>CD11b</a:t>
            </a:r>
            <a:r>
              <a:rPr lang="en-US" altLang="ja-JP" sz="800" baseline="30000" dirty="0">
                <a:latin typeface="Arial" panose="020B0604020202020204" pitchFamily="34" charset="0"/>
                <a:cs typeface="Arial" panose="020B0604020202020204" pitchFamily="34" charset="0"/>
              </a:rPr>
              <a:t>-</a:t>
            </a:r>
            <a:r>
              <a:rPr lang="en-US" altLang="ja-JP" sz="800" dirty="0">
                <a:latin typeface="Arial" panose="020B0604020202020204" pitchFamily="34" charset="0"/>
                <a:cs typeface="Arial" panose="020B0604020202020204" pitchFamily="34" charset="0"/>
              </a:rPr>
              <a:t> gated</a:t>
            </a:r>
            <a:endParaRPr lang="ja-JP" altLang="en-US" sz="800">
              <a:latin typeface="Arial" panose="020B0604020202020204" pitchFamily="34" charset="0"/>
              <a:cs typeface="Arial" panose="020B0604020202020204" pitchFamily="34" charset="0"/>
            </a:endParaRPr>
          </a:p>
        </p:txBody>
      </p:sp>
      <p:cxnSp>
        <p:nvCxnSpPr>
          <p:cNvPr id="15" name="直線コネクタ 14">
            <a:extLst>
              <a:ext uri="{FF2B5EF4-FFF2-40B4-BE49-F238E27FC236}">
                <a16:creationId xmlns:a16="http://schemas.microsoft.com/office/drawing/2014/main" id="{1F923D07-8EC5-9A9B-0B91-0C42A1C1C2D5}"/>
              </a:ext>
            </a:extLst>
          </p:cNvPr>
          <p:cNvCxnSpPr>
            <a:cxnSpLocks/>
          </p:cNvCxnSpPr>
          <p:nvPr/>
        </p:nvCxnSpPr>
        <p:spPr>
          <a:xfrm>
            <a:off x="1260945" y="5841737"/>
            <a:ext cx="23000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CAB61B06-DD35-28FC-62A9-5463B7DB9831}"/>
              </a:ext>
            </a:extLst>
          </p:cNvPr>
          <p:cNvSpPr txBox="1"/>
          <p:nvPr/>
        </p:nvSpPr>
        <p:spPr>
          <a:xfrm>
            <a:off x="1409285" y="5892638"/>
            <a:ext cx="729190" cy="215444"/>
          </a:xfrm>
          <a:prstGeom prst="rect">
            <a:avLst/>
          </a:prstGeom>
          <a:noFill/>
        </p:spPr>
        <p:txBody>
          <a:bodyPr wrap="square" rtlCol="0">
            <a:spAutoFit/>
          </a:bodyPr>
          <a:lstStyle/>
          <a:p>
            <a:pPr algn="ctr"/>
            <a:r>
              <a:rPr lang="en-US" altLang="ja-JP" sz="800" dirty="0">
                <a:latin typeface="Arial" panose="020B0604020202020204" pitchFamily="34" charset="0"/>
                <a:cs typeface="Arial" panose="020B0604020202020204" pitchFamily="34" charset="0"/>
              </a:rPr>
              <a:t>0.21</a:t>
            </a:r>
            <a:endParaRPr lang="ja-JP" altLang="en-US" sz="800">
              <a:latin typeface="Arial" panose="020B0604020202020204" pitchFamily="34" charset="0"/>
              <a:cs typeface="Arial" panose="020B0604020202020204" pitchFamily="34" charset="0"/>
            </a:endParaRPr>
          </a:p>
        </p:txBody>
      </p:sp>
      <p:sp>
        <p:nvSpPr>
          <p:cNvPr id="17" name="テキスト ボックス 16">
            <a:extLst>
              <a:ext uri="{FF2B5EF4-FFF2-40B4-BE49-F238E27FC236}">
                <a16:creationId xmlns:a16="http://schemas.microsoft.com/office/drawing/2014/main" id="{9AD5846D-969F-163B-745C-68AA7BAE5D56}"/>
              </a:ext>
            </a:extLst>
          </p:cNvPr>
          <p:cNvSpPr txBox="1"/>
          <p:nvPr/>
        </p:nvSpPr>
        <p:spPr>
          <a:xfrm>
            <a:off x="2195729" y="5892638"/>
            <a:ext cx="729190" cy="215444"/>
          </a:xfrm>
          <a:prstGeom prst="rect">
            <a:avLst/>
          </a:prstGeom>
          <a:noFill/>
        </p:spPr>
        <p:txBody>
          <a:bodyPr wrap="square" rtlCol="0">
            <a:spAutoFit/>
          </a:bodyPr>
          <a:lstStyle/>
          <a:p>
            <a:pPr algn="ctr"/>
            <a:r>
              <a:rPr lang="en-US" altLang="ja-JP" sz="800" dirty="0">
                <a:latin typeface="Arial" panose="020B0604020202020204" pitchFamily="34" charset="0"/>
                <a:cs typeface="Arial" panose="020B0604020202020204" pitchFamily="34" charset="0"/>
              </a:rPr>
              <a:t>1.76</a:t>
            </a:r>
            <a:endParaRPr lang="ja-JP" altLang="en-US" sz="800">
              <a:latin typeface="Arial" panose="020B0604020202020204" pitchFamily="34" charset="0"/>
              <a:cs typeface="Arial" panose="020B0604020202020204" pitchFamily="34" charset="0"/>
            </a:endParaRPr>
          </a:p>
        </p:txBody>
      </p:sp>
      <p:sp>
        <p:nvSpPr>
          <p:cNvPr id="18" name="テキスト ボックス 17">
            <a:extLst>
              <a:ext uri="{FF2B5EF4-FFF2-40B4-BE49-F238E27FC236}">
                <a16:creationId xmlns:a16="http://schemas.microsoft.com/office/drawing/2014/main" id="{E325D525-ACB6-14C7-2942-B0C93CCBBD55}"/>
              </a:ext>
            </a:extLst>
          </p:cNvPr>
          <p:cNvSpPr txBox="1"/>
          <p:nvPr/>
        </p:nvSpPr>
        <p:spPr>
          <a:xfrm>
            <a:off x="2988307" y="5892638"/>
            <a:ext cx="729190" cy="215444"/>
          </a:xfrm>
          <a:prstGeom prst="rect">
            <a:avLst/>
          </a:prstGeom>
          <a:noFill/>
        </p:spPr>
        <p:txBody>
          <a:bodyPr wrap="square" rtlCol="0">
            <a:spAutoFit/>
          </a:bodyPr>
          <a:lstStyle/>
          <a:p>
            <a:pPr algn="ctr"/>
            <a:r>
              <a:rPr lang="en-US" altLang="ja-JP" sz="800" dirty="0">
                <a:latin typeface="Arial" panose="020B0604020202020204" pitchFamily="34" charset="0"/>
                <a:cs typeface="Arial" panose="020B0604020202020204" pitchFamily="34" charset="0"/>
              </a:rPr>
              <a:t>0.33</a:t>
            </a:r>
            <a:endParaRPr lang="ja-JP" altLang="en-US" sz="800">
              <a:latin typeface="Arial" panose="020B0604020202020204" pitchFamily="34" charset="0"/>
              <a:cs typeface="Arial" panose="020B0604020202020204" pitchFamily="34" charset="0"/>
            </a:endParaRPr>
          </a:p>
        </p:txBody>
      </p:sp>
      <p:grpSp>
        <p:nvGrpSpPr>
          <p:cNvPr id="19" name="グループ化 18">
            <a:extLst>
              <a:ext uri="{FF2B5EF4-FFF2-40B4-BE49-F238E27FC236}">
                <a16:creationId xmlns:a16="http://schemas.microsoft.com/office/drawing/2014/main" id="{70B62F5C-3ECF-0552-831D-C1007F16BE17}"/>
              </a:ext>
            </a:extLst>
          </p:cNvPr>
          <p:cNvGrpSpPr/>
          <p:nvPr/>
        </p:nvGrpSpPr>
        <p:grpSpPr>
          <a:xfrm>
            <a:off x="1021370" y="5889188"/>
            <a:ext cx="215444" cy="1598017"/>
            <a:chOff x="2062091" y="744923"/>
            <a:chExt cx="215444" cy="1598017"/>
          </a:xfrm>
        </p:grpSpPr>
        <p:cxnSp>
          <p:nvCxnSpPr>
            <p:cNvPr id="20" name="直線矢印コネクタ 19">
              <a:extLst>
                <a:ext uri="{FF2B5EF4-FFF2-40B4-BE49-F238E27FC236}">
                  <a16:creationId xmlns:a16="http://schemas.microsoft.com/office/drawing/2014/main" id="{D4A31894-8654-E4BA-CC4A-B7BBA2E63A20}"/>
                </a:ext>
              </a:extLst>
            </p:cNvPr>
            <p:cNvCxnSpPr>
              <a:cxnSpLocks/>
              <a:stCxn id="21" idx="3"/>
            </p:cNvCxnSpPr>
            <p:nvPr/>
          </p:nvCxnSpPr>
          <p:spPr>
            <a:xfrm flipV="1">
              <a:off x="2169813" y="744923"/>
              <a:ext cx="0" cy="120816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03B553C5-B994-1614-92EF-8BF0D1FA24E2}"/>
                </a:ext>
              </a:extLst>
            </p:cNvPr>
            <p:cNvSpPr txBox="1"/>
            <p:nvPr/>
          </p:nvSpPr>
          <p:spPr>
            <a:xfrm rot="16200000">
              <a:off x="1974888" y="2040293"/>
              <a:ext cx="389850"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CD4</a:t>
              </a:r>
              <a:endParaRPr kumimoji="1" lang="ja-JP" altLang="en-US" sz="800">
                <a:latin typeface="Arial" panose="020B0604020202020204" pitchFamily="34" charset="0"/>
                <a:cs typeface="Arial" panose="020B0604020202020204" pitchFamily="34" charset="0"/>
              </a:endParaRPr>
            </a:p>
          </p:txBody>
        </p:sp>
      </p:grpSp>
      <p:grpSp>
        <p:nvGrpSpPr>
          <p:cNvPr id="22" name="グループ化 21">
            <a:extLst>
              <a:ext uri="{FF2B5EF4-FFF2-40B4-BE49-F238E27FC236}">
                <a16:creationId xmlns:a16="http://schemas.microsoft.com/office/drawing/2014/main" id="{17868954-9571-E5EE-97DE-D01F20D16EC9}"/>
              </a:ext>
            </a:extLst>
          </p:cNvPr>
          <p:cNvGrpSpPr/>
          <p:nvPr/>
        </p:nvGrpSpPr>
        <p:grpSpPr>
          <a:xfrm rot="5400000">
            <a:off x="2254818" y="6290917"/>
            <a:ext cx="215444" cy="2396874"/>
            <a:chOff x="2062091" y="-53934"/>
            <a:chExt cx="215444" cy="2396874"/>
          </a:xfrm>
        </p:grpSpPr>
        <p:cxnSp>
          <p:nvCxnSpPr>
            <p:cNvPr id="23" name="直線矢印コネクタ 22">
              <a:extLst>
                <a:ext uri="{FF2B5EF4-FFF2-40B4-BE49-F238E27FC236}">
                  <a16:creationId xmlns:a16="http://schemas.microsoft.com/office/drawing/2014/main" id="{CDBC2E2B-00D1-B25A-A011-15F6FD6907C6}"/>
                </a:ext>
              </a:extLst>
            </p:cNvPr>
            <p:cNvCxnSpPr>
              <a:cxnSpLocks/>
              <a:stCxn id="24" idx="3"/>
            </p:cNvCxnSpPr>
            <p:nvPr/>
          </p:nvCxnSpPr>
          <p:spPr>
            <a:xfrm rot="16200000">
              <a:off x="1166301" y="949578"/>
              <a:ext cx="200702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8DE263B8-DC8D-256A-4CD0-0A3CB0B180FC}"/>
                </a:ext>
              </a:extLst>
            </p:cNvPr>
            <p:cNvSpPr txBox="1"/>
            <p:nvPr/>
          </p:nvSpPr>
          <p:spPr>
            <a:xfrm rot="16200000">
              <a:off x="1974888" y="2040293"/>
              <a:ext cx="389850"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CD8</a:t>
              </a:r>
              <a:endParaRPr kumimoji="1" lang="ja-JP" altLang="en-US" sz="800">
                <a:latin typeface="Arial" panose="020B0604020202020204" pitchFamily="34" charset="0"/>
                <a:cs typeface="Arial" panose="020B0604020202020204" pitchFamily="34" charset="0"/>
              </a:endParaRPr>
            </a:p>
          </p:txBody>
        </p:sp>
      </p:grpSp>
      <p:sp>
        <p:nvSpPr>
          <p:cNvPr id="25" name="テキスト ボックス 24">
            <a:extLst>
              <a:ext uri="{FF2B5EF4-FFF2-40B4-BE49-F238E27FC236}">
                <a16:creationId xmlns:a16="http://schemas.microsoft.com/office/drawing/2014/main" id="{B28D109B-3EC2-7A56-3198-E4D64E58D236}"/>
              </a:ext>
            </a:extLst>
          </p:cNvPr>
          <p:cNvSpPr txBox="1"/>
          <p:nvPr/>
        </p:nvSpPr>
        <p:spPr>
          <a:xfrm>
            <a:off x="1409285" y="6671546"/>
            <a:ext cx="729190" cy="215444"/>
          </a:xfrm>
          <a:prstGeom prst="rect">
            <a:avLst/>
          </a:prstGeom>
          <a:noFill/>
        </p:spPr>
        <p:txBody>
          <a:bodyPr wrap="square" rtlCol="0">
            <a:spAutoFit/>
          </a:bodyPr>
          <a:lstStyle/>
          <a:p>
            <a:pPr algn="ctr"/>
            <a:r>
              <a:rPr lang="en-US" altLang="ja-JP" sz="800" dirty="0">
                <a:latin typeface="Arial" panose="020B0604020202020204" pitchFamily="34" charset="0"/>
                <a:cs typeface="Arial" panose="020B0604020202020204" pitchFamily="34" charset="0"/>
              </a:rPr>
              <a:t>1.51</a:t>
            </a:r>
            <a:endParaRPr lang="ja-JP" altLang="en-US" sz="800">
              <a:latin typeface="Arial" panose="020B0604020202020204" pitchFamily="34" charset="0"/>
              <a:cs typeface="Arial" panose="020B0604020202020204" pitchFamily="34" charset="0"/>
            </a:endParaRPr>
          </a:p>
        </p:txBody>
      </p:sp>
      <p:sp>
        <p:nvSpPr>
          <p:cNvPr id="26" name="テキスト ボックス 25">
            <a:extLst>
              <a:ext uri="{FF2B5EF4-FFF2-40B4-BE49-F238E27FC236}">
                <a16:creationId xmlns:a16="http://schemas.microsoft.com/office/drawing/2014/main" id="{99556D1D-8754-E2B3-B585-062D13CCF810}"/>
              </a:ext>
            </a:extLst>
          </p:cNvPr>
          <p:cNvSpPr txBox="1"/>
          <p:nvPr/>
        </p:nvSpPr>
        <p:spPr>
          <a:xfrm>
            <a:off x="2195729" y="6671546"/>
            <a:ext cx="729190" cy="215444"/>
          </a:xfrm>
          <a:prstGeom prst="rect">
            <a:avLst/>
          </a:prstGeom>
          <a:noFill/>
        </p:spPr>
        <p:txBody>
          <a:bodyPr wrap="square" rtlCol="0">
            <a:spAutoFit/>
          </a:bodyPr>
          <a:lstStyle/>
          <a:p>
            <a:pPr algn="ctr"/>
            <a:r>
              <a:rPr lang="en-US" altLang="ja-JP" sz="800" dirty="0">
                <a:latin typeface="Arial" panose="020B0604020202020204" pitchFamily="34" charset="0"/>
                <a:cs typeface="Arial" panose="020B0604020202020204" pitchFamily="34" charset="0"/>
              </a:rPr>
              <a:t>0.94</a:t>
            </a:r>
            <a:endParaRPr lang="ja-JP" altLang="en-US" sz="800">
              <a:latin typeface="Arial" panose="020B0604020202020204" pitchFamily="34" charset="0"/>
              <a:cs typeface="Arial" panose="020B0604020202020204" pitchFamily="34" charset="0"/>
            </a:endParaRPr>
          </a:p>
        </p:txBody>
      </p:sp>
      <p:sp>
        <p:nvSpPr>
          <p:cNvPr id="27" name="テキスト ボックス 26">
            <a:extLst>
              <a:ext uri="{FF2B5EF4-FFF2-40B4-BE49-F238E27FC236}">
                <a16:creationId xmlns:a16="http://schemas.microsoft.com/office/drawing/2014/main" id="{D794DFF9-A439-AF93-7E9B-5F887551FA81}"/>
              </a:ext>
            </a:extLst>
          </p:cNvPr>
          <p:cNvSpPr txBox="1"/>
          <p:nvPr/>
        </p:nvSpPr>
        <p:spPr>
          <a:xfrm>
            <a:off x="2988307" y="6671546"/>
            <a:ext cx="729190" cy="215444"/>
          </a:xfrm>
          <a:prstGeom prst="rect">
            <a:avLst/>
          </a:prstGeom>
          <a:noFill/>
        </p:spPr>
        <p:txBody>
          <a:bodyPr wrap="square" rtlCol="0">
            <a:spAutoFit/>
          </a:bodyPr>
          <a:lstStyle/>
          <a:p>
            <a:pPr algn="ctr"/>
            <a:r>
              <a:rPr lang="en-US" altLang="ja-JP" sz="800" dirty="0">
                <a:latin typeface="Arial" panose="020B0604020202020204" pitchFamily="34" charset="0"/>
                <a:cs typeface="Arial" panose="020B0604020202020204" pitchFamily="34" charset="0"/>
              </a:rPr>
              <a:t>1.20</a:t>
            </a:r>
            <a:endParaRPr lang="ja-JP" altLang="en-US" sz="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0783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2956214-E115-1BB4-1A92-68E6484591C0}"/>
              </a:ext>
            </a:extLst>
          </p:cNvPr>
          <p:cNvSpPr>
            <a:spLocks noGrp="1"/>
          </p:cNvSpPr>
          <p:nvPr>
            <p:ph type="sldNum" sz="quarter" idx="12"/>
          </p:nvPr>
        </p:nvSpPr>
        <p:spPr/>
        <p:txBody>
          <a:bodyPr/>
          <a:lstStyle/>
          <a:p>
            <a:fld id="{DAAEB580-3233-CC41-81E5-41A1896DFD7C}" type="slidenum">
              <a:rPr kumimoji="1" lang="ja-JP" altLang="en-US" smtClean="0"/>
              <a:t>16</a:t>
            </a:fld>
            <a:endParaRPr kumimoji="1" lang="ja-JP" altLang="en-US"/>
          </a:p>
        </p:txBody>
      </p:sp>
      <p:grpSp>
        <p:nvGrpSpPr>
          <p:cNvPr id="5" name="グループ化 4">
            <a:extLst>
              <a:ext uri="{FF2B5EF4-FFF2-40B4-BE49-F238E27FC236}">
                <a16:creationId xmlns:a16="http://schemas.microsoft.com/office/drawing/2014/main" id="{1CF09021-AE08-8004-21C0-69CB43EEF271}"/>
              </a:ext>
            </a:extLst>
          </p:cNvPr>
          <p:cNvGrpSpPr/>
          <p:nvPr/>
        </p:nvGrpSpPr>
        <p:grpSpPr>
          <a:xfrm>
            <a:off x="180451" y="869787"/>
            <a:ext cx="6677549" cy="1797703"/>
            <a:chOff x="180451" y="625638"/>
            <a:chExt cx="6677549" cy="1797703"/>
          </a:xfrm>
        </p:grpSpPr>
        <p:sp>
          <p:nvSpPr>
            <p:cNvPr id="6" name="テキスト ボックス 5">
              <a:extLst>
                <a:ext uri="{FF2B5EF4-FFF2-40B4-BE49-F238E27FC236}">
                  <a16:creationId xmlns:a16="http://schemas.microsoft.com/office/drawing/2014/main" id="{2DE16E3A-D29D-58F5-3644-F1378F156C65}"/>
                </a:ext>
              </a:extLst>
            </p:cNvPr>
            <p:cNvSpPr txBox="1"/>
            <p:nvPr/>
          </p:nvSpPr>
          <p:spPr>
            <a:xfrm>
              <a:off x="2198276" y="785875"/>
              <a:ext cx="1189436" cy="230832"/>
            </a:xfrm>
            <a:prstGeom prst="rect">
              <a:avLst/>
            </a:prstGeom>
            <a:noFill/>
          </p:spPr>
          <p:txBody>
            <a:bodyPr wrap="square" rtlCol="0">
              <a:spAutoFit/>
            </a:bodyPr>
            <a:lstStyle/>
            <a:p>
              <a:pPr algn="ctr"/>
              <a:r>
                <a:rPr kumimoji="1" lang="en-US" altLang="ja-JP" sz="900" dirty="0" err="1">
                  <a:latin typeface="Symbol" pitchFamily="2" charset="2"/>
                  <a:cs typeface="Arial" panose="020B0604020202020204" pitchFamily="34" charset="0"/>
                </a:rPr>
                <a:t>b</a:t>
              </a:r>
              <a:r>
                <a:rPr kumimoji="1" lang="en-US" altLang="ja-JP" sz="900" dirty="0" err="1">
                  <a:latin typeface="Arial" panose="020B0604020202020204" pitchFamily="34" charset="0"/>
                  <a:cs typeface="Arial" panose="020B0604020202020204" pitchFamily="34" charset="0"/>
                </a:rPr>
                <a:t>III</a:t>
              </a:r>
              <a:r>
                <a:rPr kumimoji="1" lang="en-US" altLang="ja-JP" sz="900" dirty="0">
                  <a:latin typeface="Arial" panose="020B0604020202020204" pitchFamily="34" charset="0"/>
                  <a:cs typeface="Arial" panose="020B0604020202020204" pitchFamily="34" charset="0"/>
                </a:rPr>
                <a:t> tubulin</a:t>
              </a:r>
            </a:p>
          </p:txBody>
        </p:sp>
        <p:sp>
          <p:nvSpPr>
            <p:cNvPr id="7" name="テキスト ボックス 6">
              <a:extLst>
                <a:ext uri="{FF2B5EF4-FFF2-40B4-BE49-F238E27FC236}">
                  <a16:creationId xmlns:a16="http://schemas.microsoft.com/office/drawing/2014/main" id="{293A1485-8586-9D95-BBD4-489EA6F2832E}"/>
                </a:ext>
              </a:extLst>
            </p:cNvPr>
            <p:cNvSpPr txBox="1"/>
            <p:nvPr/>
          </p:nvSpPr>
          <p:spPr>
            <a:xfrm>
              <a:off x="222314" y="1205212"/>
              <a:ext cx="556828" cy="230832"/>
            </a:xfrm>
            <a:prstGeom prst="rect">
              <a:avLst/>
            </a:prstGeom>
            <a:noFill/>
          </p:spPr>
          <p:txBody>
            <a:bodyPr wrap="square" rtlCol="0">
              <a:spAutoFit/>
            </a:bodyPr>
            <a:lstStyle/>
            <a:p>
              <a:pPr algn="r"/>
              <a:r>
                <a:rPr kumimoji="1" lang="en-US" altLang="ja-JP" sz="900" dirty="0">
                  <a:latin typeface="Arial" panose="020B0604020202020204" pitchFamily="34" charset="0"/>
                  <a:cs typeface="Arial" panose="020B0604020202020204" pitchFamily="34" charset="0"/>
                </a:rPr>
                <a:t>Saline</a:t>
              </a:r>
            </a:p>
          </p:txBody>
        </p:sp>
        <p:sp>
          <p:nvSpPr>
            <p:cNvPr id="8" name="テキスト ボックス 7">
              <a:extLst>
                <a:ext uri="{FF2B5EF4-FFF2-40B4-BE49-F238E27FC236}">
                  <a16:creationId xmlns:a16="http://schemas.microsoft.com/office/drawing/2014/main" id="{3E3F3556-317B-690E-DCE2-526C49FDBA68}"/>
                </a:ext>
              </a:extLst>
            </p:cNvPr>
            <p:cNvSpPr txBox="1"/>
            <p:nvPr/>
          </p:nvSpPr>
          <p:spPr>
            <a:xfrm>
              <a:off x="180451" y="1830386"/>
              <a:ext cx="648692" cy="230832"/>
            </a:xfrm>
            <a:prstGeom prst="rect">
              <a:avLst/>
            </a:prstGeom>
            <a:noFill/>
          </p:spPr>
          <p:txBody>
            <a:bodyPr wrap="square" rtlCol="0">
              <a:spAutoFit/>
            </a:bodyPr>
            <a:lstStyle/>
            <a:p>
              <a:pPr algn="r"/>
              <a:r>
                <a:rPr kumimoji="1" lang="en-US" altLang="ja-JP" sz="900" dirty="0">
                  <a:latin typeface="Arial" panose="020B0604020202020204" pitchFamily="34" charset="0"/>
                  <a:cs typeface="Arial" panose="020B0604020202020204" pitchFamily="34" charset="0"/>
                </a:rPr>
                <a:t>iHSPCs</a:t>
              </a:r>
            </a:p>
          </p:txBody>
        </p:sp>
        <p:sp>
          <p:nvSpPr>
            <p:cNvPr id="9" name="テキスト ボックス 8">
              <a:extLst>
                <a:ext uri="{FF2B5EF4-FFF2-40B4-BE49-F238E27FC236}">
                  <a16:creationId xmlns:a16="http://schemas.microsoft.com/office/drawing/2014/main" id="{74EDB449-06B1-12B6-7159-50A9EE141C17}"/>
                </a:ext>
              </a:extLst>
            </p:cNvPr>
            <p:cNvSpPr txBox="1"/>
            <p:nvPr/>
          </p:nvSpPr>
          <p:spPr>
            <a:xfrm>
              <a:off x="585350" y="647375"/>
              <a:ext cx="1189436" cy="369332"/>
            </a:xfrm>
            <a:prstGeom prst="rect">
              <a:avLst/>
            </a:prstGeom>
            <a:noFill/>
          </p:spPr>
          <p:txBody>
            <a:bodyPr wrap="square" rtlCol="0">
              <a:spAutoFit/>
            </a:bodyPr>
            <a:lstStyle/>
            <a:p>
              <a:pPr algn="ctr"/>
              <a:r>
                <a:rPr kumimoji="1" lang="en-US" altLang="ja-JP" sz="900" dirty="0">
                  <a:latin typeface="Symbol" pitchFamily="2" charset="2"/>
                  <a:cs typeface="Arial" panose="020B0604020202020204" pitchFamily="34" charset="0"/>
                </a:rPr>
                <a:t>a</a:t>
              </a:r>
              <a:r>
                <a:rPr kumimoji="1" lang="en-US" altLang="ja-JP" sz="900" dirty="0">
                  <a:latin typeface="Arial" panose="020B0604020202020204" pitchFamily="34" charset="0"/>
                  <a:cs typeface="Arial" panose="020B0604020202020204" pitchFamily="34" charset="0"/>
                </a:rPr>
                <a:t>-smooth</a:t>
              </a:r>
            </a:p>
            <a:p>
              <a:pPr algn="ctr"/>
              <a:r>
                <a:rPr kumimoji="1" lang="en-US" altLang="ja-JP" sz="900" dirty="0">
                  <a:latin typeface="Arial" panose="020B0604020202020204" pitchFamily="34" charset="0"/>
                  <a:cs typeface="Arial" panose="020B0604020202020204" pitchFamily="34" charset="0"/>
                </a:rPr>
                <a:t> muscle actin</a:t>
              </a:r>
            </a:p>
          </p:txBody>
        </p:sp>
        <p:sp>
          <p:nvSpPr>
            <p:cNvPr id="10" name="テキスト ボックス 9">
              <a:extLst>
                <a:ext uri="{FF2B5EF4-FFF2-40B4-BE49-F238E27FC236}">
                  <a16:creationId xmlns:a16="http://schemas.microsoft.com/office/drawing/2014/main" id="{7905FCCD-3FDF-38CC-80EE-EFC7F5487683}"/>
                </a:ext>
              </a:extLst>
            </p:cNvPr>
            <p:cNvSpPr txBox="1"/>
            <p:nvPr/>
          </p:nvSpPr>
          <p:spPr>
            <a:xfrm>
              <a:off x="1375192" y="785875"/>
              <a:ext cx="1203904" cy="230832"/>
            </a:xfrm>
            <a:prstGeom prst="rect">
              <a:avLst/>
            </a:prstGeom>
            <a:noFill/>
          </p:spPr>
          <p:txBody>
            <a:bodyPr wrap="square" rtlCol="0">
              <a:spAutoFit/>
            </a:bodyPr>
            <a:lstStyle/>
            <a:p>
              <a:pPr algn="ctr"/>
              <a:r>
                <a:rPr kumimoji="1" lang="en-US" altLang="ja-JP" sz="900" dirty="0">
                  <a:latin typeface="Symbol" pitchFamily="2" charset="2"/>
                  <a:cs typeface="Arial" panose="020B0604020202020204" pitchFamily="34" charset="0"/>
                </a:rPr>
                <a:t>a</a:t>
              </a:r>
              <a:r>
                <a:rPr kumimoji="1" lang="en-US" altLang="ja-JP" sz="900" dirty="0">
                  <a:latin typeface="Arial" panose="020B0604020202020204" pitchFamily="34" charset="0"/>
                  <a:cs typeface="Arial" panose="020B0604020202020204" pitchFamily="34" charset="0"/>
                </a:rPr>
                <a:t>-fetoprotein</a:t>
              </a:r>
            </a:p>
          </p:txBody>
        </p:sp>
        <p:pic>
          <p:nvPicPr>
            <p:cNvPr id="11" name="図 10" descr="動物, 写真, 座る, 作品 が含まれている画像&#10;&#10;自動的に生成された説明">
              <a:extLst>
                <a:ext uri="{FF2B5EF4-FFF2-40B4-BE49-F238E27FC236}">
                  <a16:creationId xmlns:a16="http://schemas.microsoft.com/office/drawing/2014/main" id="{31E172A9-A60C-04EA-DBC0-0C132C51246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88535" y="1016708"/>
              <a:ext cx="783065" cy="607840"/>
            </a:xfrm>
            <a:prstGeom prst="rect">
              <a:avLst/>
            </a:prstGeom>
          </p:spPr>
        </p:pic>
        <p:cxnSp>
          <p:nvCxnSpPr>
            <p:cNvPr id="12" name="直線コネクタ 11">
              <a:extLst>
                <a:ext uri="{FF2B5EF4-FFF2-40B4-BE49-F238E27FC236}">
                  <a16:creationId xmlns:a16="http://schemas.microsoft.com/office/drawing/2014/main" id="{F15A7E57-3A9A-EFC3-872F-CAD757E67BE3}"/>
                </a:ext>
              </a:extLst>
            </p:cNvPr>
            <p:cNvCxnSpPr>
              <a:cxnSpLocks/>
            </p:cNvCxnSpPr>
            <p:nvPr/>
          </p:nvCxnSpPr>
          <p:spPr>
            <a:xfrm>
              <a:off x="1447739" y="1576877"/>
              <a:ext cx="5075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図 12" descr="食品, テーブル, 写真, 座る が含まれている画像&#10;&#10;自動的に生成された説明">
              <a:extLst>
                <a:ext uri="{FF2B5EF4-FFF2-40B4-BE49-F238E27FC236}">
                  <a16:creationId xmlns:a16="http://schemas.microsoft.com/office/drawing/2014/main" id="{88687B00-F213-69FE-CF20-0A7A31C63E8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8535" y="1641882"/>
              <a:ext cx="783065" cy="607840"/>
            </a:xfrm>
            <a:prstGeom prst="rect">
              <a:avLst/>
            </a:prstGeom>
          </p:spPr>
        </p:pic>
        <p:cxnSp>
          <p:nvCxnSpPr>
            <p:cNvPr id="14" name="直線コネクタ 13">
              <a:extLst>
                <a:ext uri="{FF2B5EF4-FFF2-40B4-BE49-F238E27FC236}">
                  <a16:creationId xmlns:a16="http://schemas.microsoft.com/office/drawing/2014/main" id="{2E2DCAA6-4505-3A6A-62E6-94FF37455643}"/>
                </a:ext>
              </a:extLst>
            </p:cNvPr>
            <p:cNvCxnSpPr>
              <a:cxnSpLocks/>
            </p:cNvCxnSpPr>
            <p:nvPr/>
          </p:nvCxnSpPr>
          <p:spPr>
            <a:xfrm>
              <a:off x="1447739" y="2202052"/>
              <a:ext cx="5075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図 14" descr="魚, 写真, 水, 雪 が含まれている画像&#10;&#10;自動的に生成された説明">
              <a:extLst>
                <a:ext uri="{FF2B5EF4-FFF2-40B4-BE49-F238E27FC236}">
                  <a16:creationId xmlns:a16="http://schemas.microsoft.com/office/drawing/2014/main" id="{E82618B8-4F1D-4C97-E58A-0F11F5C5D8A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90374" y="1016708"/>
              <a:ext cx="783065" cy="607840"/>
            </a:xfrm>
            <a:prstGeom prst="rect">
              <a:avLst/>
            </a:prstGeom>
          </p:spPr>
        </p:pic>
        <p:cxnSp>
          <p:nvCxnSpPr>
            <p:cNvPr id="16" name="直線コネクタ 15">
              <a:extLst>
                <a:ext uri="{FF2B5EF4-FFF2-40B4-BE49-F238E27FC236}">
                  <a16:creationId xmlns:a16="http://schemas.microsoft.com/office/drawing/2014/main" id="{91477391-3F5A-4340-85FC-0E817C5FF26E}"/>
                </a:ext>
              </a:extLst>
            </p:cNvPr>
            <p:cNvCxnSpPr>
              <a:cxnSpLocks/>
            </p:cNvCxnSpPr>
            <p:nvPr/>
          </p:nvCxnSpPr>
          <p:spPr>
            <a:xfrm>
              <a:off x="2249577" y="1576877"/>
              <a:ext cx="5075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図 16" descr="座る, ドーナツ, 写真, テーブル が含まれている画像&#10;&#10;自動的に生成された説明">
              <a:extLst>
                <a:ext uri="{FF2B5EF4-FFF2-40B4-BE49-F238E27FC236}">
                  <a16:creationId xmlns:a16="http://schemas.microsoft.com/office/drawing/2014/main" id="{5AB6E6E4-5C0F-80B4-A0A6-5A842363E4A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590374" y="1641882"/>
              <a:ext cx="783065" cy="607840"/>
            </a:xfrm>
            <a:prstGeom prst="rect">
              <a:avLst/>
            </a:prstGeom>
          </p:spPr>
        </p:pic>
        <p:cxnSp>
          <p:nvCxnSpPr>
            <p:cNvPr id="18" name="直線コネクタ 17">
              <a:extLst>
                <a:ext uri="{FF2B5EF4-FFF2-40B4-BE49-F238E27FC236}">
                  <a16:creationId xmlns:a16="http://schemas.microsoft.com/office/drawing/2014/main" id="{AA270365-D43A-39D3-A602-720F12C7DAB7}"/>
                </a:ext>
              </a:extLst>
            </p:cNvPr>
            <p:cNvCxnSpPr>
              <a:cxnSpLocks/>
            </p:cNvCxnSpPr>
            <p:nvPr/>
          </p:nvCxnSpPr>
          <p:spPr>
            <a:xfrm>
              <a:off x="2249577" y="2202052"/>
              <a:ext cx="5075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図 18" descr="動物, 写真, 魚, 飛ぶ が含まれている画像&#10;&#10;自動的に生成された説明">
              <a:extLst>
                <a:ext uri="{FF2B5EF4-FFF2-40B4-BE49-F238E27FC236}">
                  <a16:creationId xmlns:a16="http://schemas.microsoft.com/office/drawing/2014/main" id="{BB18A512-C09A-2D0D-EF13-5DCF61E559C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392212" y="1016707"/>
              <a:ext cx="792314" cy="607841"/>
            </a:xfrm>
            <a:prstGeom prst="rect">
              <a:avLst/>
            </a:prstGeom>
          </p:spPr>
        </p:pic>
        <p:cxnSp>
          <p:nvCxnSpPr>
            <p:cNvPr id="20" name="直線コネクタ 19">
              <a:extLst>
                <a:ext uri="{FF2B5EF4-FFF2-40B4-BE49-F238E27FC236}">
                  <a16:creationId xmlns:a16="http://schemas.microsoft.com/office/drawing/2014/main" id="{F7453784-B76A-9F88-2778-825E0537D8CC}"/>
                </a:ext>
              </a:extLst>
            </p:cNvPr>
            <p:cNvCxnSpPr>
              <a:cxnSpLocks/>
            </p:cNvCxnSpPr>
            <p:nvPr/>
          </p:nvCxnSpPr>
          <p:spPr>
            <a:xfrm>
              <a:off x="3060664" y="1576877"/>
              <a:ext cx="5075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図 20" descr="雪の中のドーナツ&#10;&#10;低い精度で自動的に生成された説明">
              <a:extLst>
                <a:ext uri="{FF2B5EF4-FFF2-40B4-BE49-F238E27FC236}">
                  <a16:creationId xmlns:a16="http://schemas.microsoft.com/office/drawing/2014/main" id="{C0F41F1F-75D7-C7DC-26B6-29C9F9BAE6B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392212" y="1642362"/>
              <a:ext cx="792314" cy="607359"/>
            </a:xfrm>
            <a:prstGeom prst="rect">
              <a:avLst/>
            </a:prstGeom>
          </p:spPr>
        </p:pic>
        <p:cxnSp>
          <p:nvCxnSpPr>
            <p:cNvPr id="22" name="直線コネクタ 21">
              <a:extLst>
                <a:ext uri="{FF2B5EF4-FFF2-40B4-BE49-F238E27FC236}">
                  <a16:creationId xmlns:a16="http://schemas.microsoft.com/office/drawing/2014/main" id="{F5655A69-4A86-5601-E8AE-10F3C240A6EF}"/>
                </a:ext>
              </a:extLst>
            </p:cNvPr>
            <p:cNvCxnSpPr>
              <a:cxnSpLocks/>
            </p:cNvCxnSpPr>
            <p:nvPr/>
          </p:nvCxnSpPr>
          <p:spPr>
            <a:xfrm>
              <a:off x="3060664" y="2202052"/>
              <a:ext cx="5075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0B479CF2-524E-9EA2-4909-D7546C042FEB}"/>
                </a:ext>
              </a:extLst>
            </p:cNvPr>
            <p:cNvSpPr txBox="1"/>
            <p:nvPr/>
          </p:nvSpPr>
          <p:spPr>
            <a:xfrm>
              <a:off x="2095512" y="2223286"/>
              <a:ext cx="1359906"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Scale bar: 500 </a:t>
              </a:r>
              <a:r>
                <a:rPr kumimoji="1" lang="en-US" altLang="ja-JP" sz="700" dirty="0">
                  <a:latin typeface="Symbol" pitchFamily="2" charset="2"/>
                  <a:cs typeface="Arial" panose="020B0604020202020204" pitchFamily="34" charset="0"/>
                </a:rPr>
                <a:t>m</a:t>
              </a:r>
              <a:r>
                <a:rPr kumimoji="1" lang="en-US" altLang="ja-JP" sz="700" dirty="0">
                  <a:latin typeface="Arial" panose="020B0604020202020204" pitchFamily="34" charset="0"/>
                  <a:cs typeface="Arial" panose="020B0604020202020204" pitchFamily="34" charset="0"/>
                </a:rPr>
                <a:t>m</a:t>
              </a:r>
              <a:endParaRPr kumimoji="1" lang="ja-JP" altLang="en-US" sz="700">
                <a:latin typeface="Arial" panose="020B0604020202020204" pitchFamily="34" charset="0"/>
                <a:cs typeface="Arial" panose="020B0604020202020204" pitchFamily="34" charset="0"/>
              </a:endParaRPr>
            </a:p>
          </p:txBody>
        </p:sp>
        <p:grpSp>
          <p:nvGrpSpPr>
            <p:cNvPr id="24" name="グループ化 23">
              <a:extLst>
                <a:ext uri="{FF2B5EF4-FFF2-40B4-BE49-F238E27FC236}">
                  <a16:creationId xmlns:a16="http://schemas.microsoft.com/office/drawing/2014/main" id="{E4491E0A-BFCE-3928-AFB7-A53C1A87B752}"/>
                </a:ext>
              </a:extLst>
            </p:cNvPr>
            <p:cNvGrpSpPr/>
            <p:nvPr/>
          </p:nvGrpSpPr>
          <p:grpSpPr>
            <a:xfrm>
              <a:off x="3294277" y="625638"/>
              <a:ext cx="3563723" cy="1797703"/>
              <a:chOff x="3171094" y="1034712"/>
              <a:chExt cx="3563723" cy="1797703"/>
            </a:xfrm>
          </p:grpSpPr>
          <p:grpSp>
            <p:nvGrpSpPr>
              <p:cNvPr id="25" name="グループ化 24">
                <a:extLst>
                  <a:ext uri="{FF2B5EF4-FFF2-40B4-BE49-F238E27FC236}">
                    <a16:creationId xmlns:a16="http://schemas.microsoft.com/office/drawing/2014/main" id="{0E626298-6101-DC62-36F6-BCA046AC7597}"/>
                  </a:ext>
                </a:extLst>
              </p:cNvPr>
              <p:cNvGrpSpPr/>
              <p:nvPr/>
            </p:nvGrpSpPr>
            <p:grpSpPr>
              <a:xfrm>
                <a:off x="3212957" y="1034712"/>
                <a:ext cx="3521860" cy="1797703"/>
                <a:chOff x="3212957" y="1034712"/>
                <a:chExt cx="3521860" cy="1797703"/>
              </a:xfrm>
            </p:grpSpPr>
            <p:sp>
              <p:nvSpPr>
                <p:cNvPr id="27" name="テキスト ボックス 26">
                  <a:extLst>
                    <a:ext uri="{FF2B5EF4-FFF2-40B4-BE49-F238E27FC236}">
                      <a16:creationId xmlns:a16="http://schemas.microsoft.com/office/drawing/2014/main" id="{6E3C10C7-5301-CA69-8DC9-D113E53C8002}"/>
                    </a:ext>
                  </a:extLst>
                </p:cNvPr>
                <p:cNvSpPr txBox="1"/>
                <p:nvPr/>
              </p:nvSpPr>
              <p:spPr>
                <a:xfrm>
                  <a:off x="3583573" y="1034712"/>
                  <a:ext cx="1223449" cy="398190"/>
                </a:xfrm>
                <a:prstGeom prst="rect">
                  <a:avLst/>
                </a:prstGeom>
                <a:noFill/>
              </p:spPr>
              <p:txBody>
                <a:bodyPr wrap="square" rtlCol="0">
                  <a:spAutoFit/>
                </a:bodyPr>
                <a:lstStyle/>
                <a:p>
                  <a:pPr algn="ctr"/>
                  <a:r>
                    <a:rPr kumimoji="1" lang="en-US" altLang="ja-JP" sz="900" dirty="0">
                      <a:latin typeface="Symbol" pitchFamily="2" charset="2"/>
                      <a:cs typeface="Arial" panose="020B0604020202020204" pitchFamily="34" charset="0"/>
                    </a:rPr>
                    <a:t>a</a:t>
                  </a:r>
                  <a:r>
                    <a:rPr kumimoji="1" lang="en-US" altLang="ja-JP" sz="900" dirty="0">
                      <a:latin typeface="Arial" panose="020B0604020202020204" pitchFamily="34" charset="0"/>
                      <a:cs typeface="Arial" panose="020B0604020202020204" pitchFamily="34" charset="0"/>
                    </a:rPr>
                    <a:t>-smooth</a:t>
                  </a:r>
                </a:p>
                <a:p>
                  <a:pPr algn="ctr"/>
                  <a:r>
                    <a:rPr kumimoji="1" lang="en-US" altLang="ja-JP" sz="900" dirty="0">
                      <a:latin typeface="Arial" panose="020B0604020202020204" pitchFamily="34" charset="0"/>
                      <a:cs typeface="Arial" panose="020B0604020202020204" pitchFamily="34" charset="0"/>
                    </a:rPr>
                    <a:t>muscle actin</a:t>
                  </a:r>
                </a:p>
              </p:txBody>
            </p:sp>
            <p:sp>
              <p:nvSpPr>
                <p:cNvPr id="28" name="テキスト ボックス 27">
                  <a:extLst>
                    <a:ext uri="{FF2B5EF4-FFF2-40B4-BE49-F238E27FC236}">
                      <a16:creationId xmlns:a16="http://schemas.microsoft.com/office/drawing/2014/main" id="{38B6B941-BD28-6799-5A88-83338C526137}"/>
                    </a:ext>
                  </a:extLst>
                </p:cNvPr>
                <p:cNvSpPr txBox="1"/>
                <p:nvPr/>
              </p:nvSpPr>
              <p:spPr>
                <a:xfrm>
                  <a:off x="4474974" y="1184034"/>
                  <a:ext cx="1223449" cy="248868"/>
                </a:xfrm>
                <a:prstGeom prst="rect">
                  <a:avLst/>
                </a:prstGeom>
                <a:noFill/>
              </p:spPr>
              <p:txBody>
                <a:bodyPr wrap="square" rtlCol="0">
                  <a:spAutoFit/>
                </a:bodyPr>
                <a:lstStyle/>
                <a:p>
                  <a:pPr algn="ctr"/>
                  <a:r>
                    <a:rPr kumimoji="1" lang="en-US" altLang="ja-JP" sz="900" dirty="0">
                      <a:latin typeface="Symbol" pitchFamily="2" charset="2"/>
                      <a:cs typeface="Arial" panose="020B0604020202020204" pitchFamily="34" charset="0"/>
                    </a:rPr>
                    <a:t>a</a:t>
                  </a:r>
                  <a:r>
                    <a:rPr kumimoji="1" lang="en-US" altLang="ja-JP" sz="900" dirty="0">
                      <a:latin typeface="Arial" panose="020B0604020202020204" pitchFamily="34" charset="0"/>
                      <a:cs typeface="Arial" panose="020B0604020202020204" pitchFamily="34" charset="0"/>
                    </a:rPr>
                    <a:t>-fetoprotein</a:t>
                  </a:r>
                </a:p>
              </p:txBody>
            </p:sp>
            <p:sp>
              <p:nvSpPr>
                <p:cNvPr id="29" name="テキスト ボックス 28">
                  <a:extLst>
                    <a:ext uri="{FF2B5EF4-FFF2-40B4-BE49-F238E27FC236}">
                      <a16:creationId xmlns:a16="http://schemas.microsoft.com/office/drawing/2014/main" id="{285F2339-AAD5-FFD8-E05A-14AF2ACFA21D}"/>
                    </a:ext>
                  </a:extLst>
                </p:cNvPr>
                <p:cNvSpPr txBox="1"/>
                <p:nvPr/>
              </p:nvSpPr>
              <p:spPr>
                <a:xfrm>
                  <a:off x="5366115" y="1184034"/>
                  <a:ext cx="1223449" cy="248868"/>
                </a:xfrm>
                <a:prstGeom prst="rect">
                  <a:avLst/>
                </a:prstGeom>
                <a:noFill/>
              </p:spPr>
              <p:txBody>
                <a:bodyPr wrap="square" rtlCol="0">
                  <a:spAutoFit/>
                </a:bodyPr>
                <a:lstStyle/>
                <a:p>
                  <a:pPr algn="ctr"/>
                  <a:r>
                    <a:rPr kumimoji="1" lang="en-US" altLang="ja-JP" sz="900" dirty="0" err="1">
                      <a:latin typeface="Symbol" pitchFamily="2" charset="2"/>
                      <a:cs typeface="Arial" panose="020B0604020202020204" pitchFamily="34" charset="0"/>
                    </a:rPr>
                    <a:t>b</a:t>
                  </a:r>
                  <a:r>
                    <a:rPr kumimoji="1" lang="en-US" altLang="ja-JP" sz="900" dirty="0" err="1">
                      <a:latin typeface="Arial" panose="020B0604020202020204" pitchFamily="34" charset="0"/>
                      <a:cs typeface="Arial" panose="020B0604020202020204" pitchFamily="34" charset="0"/>
                    </a:rPr>
                    <a:t>III</a:t>
                  </a:r>
                  <a:r>
                    <a:rPr kumimoji="1" lang="en-US" altLang="ja-JP" sz="900" dirty="0">
                      <a:latin typeface="Arial" panose="020B0604020202020204" pitchFamily="34" charset="0"/>
                      <a:cs typeface="Arial" panose="020B0604020202020204" pitchFamily="34" charset="0"/>
                    </a:rPr>
                    <a:t> tubulin</a:t>
                  </a:r>
                </a:p>
              </p:txBody>
            </p:sp>
            <p:pic>
              <p:nvPicPr>
                <p:cNvPr id="30" name="図 29" descr="立つ, 犬, クマ, 男 が含まれている画像&#10;&#10;自動的に生成された説明">
                  <a:extLst>
                    <a:ext uri="{FF2B5EF4-FFF2-40B4-BE49-F238E27FC236}">
                      <a16:creationId xmlns:a16="http://schemas.microsoft.com/office/drawing/2014/main" id="{ADF86ED3-75FD-2E6A-9F69-9BEDE1F101C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683969" y="1432902"/>
                  <a:ext cx="805717" cy="604287"/>
                </a:xfrm>
                <a:prstGeom prst="rect">
                  <a:avLst/>
                </a:prstGeom>
              </p:spPr>
            </p:pic>
            <p:pic>
              <p:nvPicPr>
                <p:cNvPr id="31" name="図 30" descr="座る, 食品, 立つ, 茶色 が含まれている画像&#10;&#10;自動的に生成された説明">
                  <a:extLst>
                    <a:ext uri="{FF2B5EF4-FFF2-40B4-BE49-F238E27FC236}">
                      <a16:creationId xmlns:a16="http://schemas.microsoft.com/office/drawing/2014/main" id="{186F57F9-0A34-291D-5C31-8F7175FFEA6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792569" y="1432902"/>
                  <a:ext cx="805717" cy="604287"/>
                </a:xfrm>
                <a:prstGeom prst="rect">
                  <a:avLst/>
                </a:prstGeom>
              </p:spPr>
            </p:pic>
            <p:pic>
              <p:nvPicPr>
                <p:cNvPr id="32" name="図 31" descr="座る, 立つ, 食品, テーブル が含まれている画像&#10;&#10;自動的に生成された説明">
                  <a:extLst>
                    <a:ext uri="{FF2B5EF4-FFF2-40B4-BE49-F238E27FC236}">
                      <a16:creationId xmlns:a16="http://schemas.microsoft.com/office/drawing/2014/main" id="{36AD8897-B842-8799-A758-773F824760F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575628" y="1432902"/>
                  <a:ext cx="805717" cy="604287"/>
                </a:xfrm>
                <a:prstGeom prst="rect">
                  <a:avLst/>
                </a:prstGeom>
              </p:spPr>
            </p:pic>
            <p:cxnSp>
              <p:nvCxnSpPr>
                <p:cNvPr id="33" name="直線コネクタ 32">
                  <a:extLst>
                    <a:ext uri="{FF2B5EF4-FFF2-40B4-BE49-F238E27FC236}">
                      <a16:creationId xmlns:a16="http://schemas.microsoft.com/office/drawing/2014/main" id="{F6E9859D-8865-5FED-F0FC-9D77182242BD}"/>
                    </a:ext>
                  </a:extLst>
                </p:cNvPr>
                <p:cNvCxnSpPr>
                  <a:cxnSpLocks/>
                </p:cNvCxnSpPr>
                <p:nvPr/>
              </p:nvCxnSpPr>
              <p:spPr>
                <a:xfrm>
                  <a:off x="6187150" y="1969461"/>
                  <a:ext cx="11064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19FC2ECC-84C9-0E6A-C086-89105CCBB706}"/>
                    </a:ext>
                  </a:extLst>
                </p:cNvPr>
                <p:cNvCxnSpPr>
                  <a:cxnSpLocks/>
                </p:cNvCxnSpPr>
                <p:nvPr/>
              </p:nvCxnSpPr>
              <p:spPr>
                <a:xfrm>
                  <a:off x="5295490" y="1969461"/>
                  <a:ext cx="11064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35" name="図 34" descr="雪, 座る, 立つ, 犬 が含まれている画像&#10;&#10;自動的に生成された説明">
                  <a:extLst>
                    <a:ext uri="{FF2B5EF4-FFF2-40B4-BE49-F238E27FC236}">
                      <a16:creationId xmlns:a16="http://schemas.microsoft.com/office/drawing/2014/main" id="{87388A8B-80D9-9508-E502-FB42E292B7C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792569" y="2053197"/>
                  <a:ext cx="805717" cy="604287"/>
                </a:xfrm>
                <a:prstGeom prst="rect">
                  <a:avLst/>
                </a:prstGeom>
              </p:spPr>
            </p:pic>
            <p:pic>
              <p:nvPicPr>
                <p:cNvPr id="36" name="図 35" descr="座る, 茶色, 立つ, 持つ が含まれている画像&#10;&#10;自動的に生成された説明">
                  <a:extLst>
                    <a:ext uri="{FF2B5EF4-FFF2-40B4-BE49-F238E27FC236}">
                      <a16:creationId xmlns:a16="http://schemas.microsoft.com/office/drawing/2014/main" id="{F66ECF31-5180-8254-ABE8-8D4A939BCE0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683969" y="2053197"/>
                  <a:ext cx="805717" cy="604287"/>
                </a:xfrm>
                <a:prstGeom prst="rect">
                  <a:avLst/>
                </a:prstGeom>
              </p:spPr>
            </p:pic>
            <p:pic>
              <p:nvPicPr>
                <p:cNvPr id="37" name="図 36" descr="雪が積もった地面&#10;&#10;中程度の精度で自動的に生成された説明">
                  <a:extLst>
                    <a:ext uri="{FF2B5EF4-FFF2-40B4-BE49-F238E27FC236}">
                      <a16:creationId xmlns:a16="http://schemas.microsoft.com/office/drawing/2014/main" id="{EC5B1D44-1D1D-BE03-61EC-4D8E085FE0C8}"/>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575628" y="2053197"/>
                  <a:ext cx="805717" cy="604287"/>
                </a:xfrm>
                <a:prstGeom prst="rect">
                  <a:avLst/>
                </a:prstGeom>
              </p:spPr>
            </p:pic>
            <p:cxnSp>
              <p:nvCxnSpPr>
                <p:cNvPr id="38" name="直線コネクタ 37">
                  <a:extLst>
                    <a:ext uri="{FF2B5EF4-FFF2-40B4-BE49-F238E27FC236}">
                      <a16:creationId xmlns:a16="http://schemas.microsoft.com/office/drawing/2014/main" id="{82682941-4BFA-BBC1-08C2-4A0A1EE19322}"/>
                    </a:ext>
                  </a:extLst>
                </p:cNvPr>
                <p:cNvCxnSpPr>
                  <a:cxnSpLocks/>
                </p:cNvCxnSpPr>
                <p:nvPr/>
              </p:nvCxnSpPr>
              <p:spPr>
                <a:xfrm>
                  <a:off x="6187150" y="2589756"/>
                  <a:ext cx="11064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4F7F9982-4A5E-E445-B59A-D42ED7201422}"/>
                    </a:ext>
                  </a:extLst>
                </p:cNvPr>
                <p:cNvSpPr txBox="1"/>
                <p:nvPr/>
              </p:nvSpPr>
              <p:spPr>
                <a:xfrm>
                  <a:off x="5222063" y="2616729"/>
                  <a:ext cx="1512754" cy="215686"/>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Scale bar: 100 </a:t>
                  </a:r>
                  <a:r>
                    <a:rPr kumimoji="1" lang="en-US" altLang="ja-JP" sz="700" dirty="0">
                      <a:latin typeface="Symbol" pitchFamily="2" charset="2"/>
                      <a:cs typeface="Arial" panose="020B0604020202020204" pitchFamily="34" charset="0"/>
                    </a:rPr>
                    <a:t>m</a:t>
                  </a:r>
                  <a:r>
                    <a:rPr kumimoji="1" lang="en-US" altLang="ja-JP" sz="700" dirty="0">
                      <a:latin typeface="Arial" panose="020B0604020202020204" pitchFamily="34" charset="0"/>
                      <a:cs typeface="Arial" panose="020B0604020202020204" pitchFamily="34" charset="0"/>
                    </a:rPr>
                    <a:t>m</a:t>
                  </a:r>
                  <a:endParaRPr kumimoji="1" lang="ja-JP" altLang="en-US" sz="700">
                    <a:latin typeface="Arial" panose="020B0604020202020204" pitchFamily="34" charset="0"/>
                    <a:cs typeface="Arial" panose="020B0604020202020204" pitchFamily="34" charset="0"/>
                  </a:endParaRPr>
                </a:p>
              </p:txBody>
            </p:sp>
            <p:cxnSp>
              <p:nvCxnSpPr>
                <p:cNvPr id="40" name="直線コネクタ 39">
                  <a:extLst>
                    <a:ext uri="{FF2B5EF4-FFF2-40B4-BE49-F238E27FC236}">
                      <a16:creationId xmlns:a16="http://schemas.microsoft.com/office/drawing/2014/main" id="{87A72532-79D7-67C8-66B2-843E5A6A253F}"/>
                    </a:ext>
                  </a:extLst>
                </p:cNvPr>
                <p:cNvCxnSpPr>
                  <a:cxnSpLocks/>
                </p:cNvCxnSpPr>
                <p:nvPr/>
              </p:nvCxnSpPr>
              <p:spPr>
                <a:xfrm>
                  <a:off x="5295490" y="2589756"/>
                  <a:ext cx="11064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E674F6D5-D78B-2213-FBD6-EC85F77D8784}"/>
                    </a:ext>
                  </a:extLst>
                </p:cNvPr>
                <p:cNvCxnSpPr>
                  <a:cxnSpLocks/>
                </p:cNvCxnSpPr>
                <p:nvPr/>
              </p:nvCxnSpPr>
              <p:spPr>
                <a:xfrm>
                  <a:off x="4404090" y="2589756"/>
                  <a:ext cx="11064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E2E6E139-5DDD-DB63-D497-5DA3EAF41EF1}"/>
                    </a:ext>
                  </a:extLst>
                </p:cNvPr>
                <p:cNvCxnSpPr>
                  <a:cxnSpLocks/>
                </p:cNvCxnSpPr>
                <p:nvPr/>
              </p:nvCxnSpPr>
              <p:spPr>
                <a:xfrm>
                  <a:off x="4404090" y="1969461"/>
                  <a:ext cx="11064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6A03E5AE-F261-CF79-E562-6C09831E534C}"/>
                    </a:ext>
                  </a:extLst>
                </p:cNvPr>
                <p:cNvSpPr txBox="1"/>
                <p:nvPr/>
              </p:nvSpPr>
              <p:spPr>
                <a:xfrm>
                  <a:off x="3212957" y="1614286"/>
                  <a:ext cx="556828" cy="230832"/>
                </a:xfrm>
                <a:prstGeom prst="rect">
                  <a:avLst/>
                </a:prstGeom>
                <a:noFill/>
              </p:spPr>
              <p:txBody>
                <a:bodyPr wrap="square" rtlCol="0">
                  <a:spAutoFit/>
                </a:bodyPr>
                <a:lstStyle/>
                <a:p>
                  <a:pPr algn="r"/>
                  <a:r>
                    <a:rPr kumimoji="1" lang="en-US" altLang="ja-JP" sz="900" dirty="0">
                      <a:latin typeface="Arial" panose="020B0604020202020204" pitchFamily="34" charset="0"/>
                      <a:cs typeface="Arial" panose="020B0604020202020204" pitchFamily="34" charset="0"/>
                    </a:rPr>
                    <a:t>Saline</a:t>
                  </a:r>
                </a:p>
              </p:txBody>
            </p:sp>
          </p:grpSp>
          <p:sp>
            <p:nvSpPr>
              <p:cNvPr id="26" name="テキスト ボックス 25">
                <a:extLst>
                  <a:ext uri="{FF2B5EF4-FFF2-40B4-BE49-F238E27FC236}">
                    <a16:creationId xmlns:a16="http://schemas.microsoft.com/office/drawing/2014/main" id="{3DB74A86-1D44-E76D-4EBB-6125BED39059}"/>
                  </a:ext>
                </a:extLst>
              </p:cNvPr>
              <p:cNvSpPr txBox="1"/>
              <p:nvPr/>
            </p:nvSpPr>
            <p:spPr>
              <a:xfrm>
                <a:off x="3171094" y="2239460"/>
                <a:ext cx="648692" cy="230832"/>
              </a:xfrm>
              <a:prstGeom prst="rect">
                <a:avLst/>
              </a:prstGeom>
              <a:noFill/>
            </p:spPr>
            <p:txBody>
              <a:bodyPr wrap="square" rtlCol="0">
                <a:spAutoFit/>
              </a:bodyPr>
              <a:lstStyle/>
              <a:p>
                <a:pPr algn="r"/>
                <a:r>
                  <a:rPr kumimoji="1" lang="en-US" altLang="ja-JP" sz="900" dirty="0">
                    <a:latin typeface="Arial" panose="020B0604020202020204" pitchFamily="34" charset="0"/>
                    <a:cs typeface="Arial" panose="020B0604020202020204" pitchFamily="34" charset="0"/>
                  </a:rPr>
                  <a:t>iHSPCs</a:t>
                </a:r>
              </a:p>
            </p:txBody>
          </p:sp>
        </p:grpSp>
      </p:grpSp>
      <p:sp>
        <p:nvSpPr>
          <p:cNvPr id="44" name="テキスト ボックス 43">
            <a:extLst>
              <a:ext uri="{FF2B5EF4-FFF2-40B4-BE49-F238E27FC236}">
                <a16:creationId xmlns:a16="http://schemas.microsoft.com/office/drawing/2014/main" id="{3010D735-EA0C-4231-51BB-801AFA4C4F86}"/>
              </a:ext>
            </a:extLst>
          </p:cNvPr>
          <p:cNvSpPr txBox="1"/>
          <p:nvPr/>
        </p:nvSpPr>
        <p:spPr>
          <a:xfrm>
            <a:off x="179792" y="152626"/>
            <a:ext cx="1545616" cy="246221"/>
          </a:xfrm>
          <a:prstGeom prst="rect">
            <a:avLst/>
          </a:prstGeom>
          <a:noFill/>
        </p:spPr>
        <p:txBody>
          <a:bodyPr wrap="none" rtlCol="0">
            <a:spAutoFit/>
          </a:bodyPr>
          <a:lstStyle/>
          <a:p>
            <a:r>
              <a:rPr kumimoji="1" lang="en-US" altLang="ja-JP" sz="1000" dirty="0">
                <a:latin typeface="Arial" panose="020B0604020202020204" pitchFamily="34" charset="0"/>
                <a:ea typeface="MS Gothic" panose="020B0609070205080204" pitchFamily="49" charset="-128"/>
                <a:cs typeface="Arial" panose="020B0604020202020204" pitchFamily="34" charset="0"/>
              </a:rPr>
              <a:t>Supplementary Figure 8</a:t>
            </a:r>
            <a:endParaRPr kumimoji="1" lang="ja-JP" altLang="en-US" sz="1000">
              <a:latin typeface="MS Gothic" panose="020B0609070205080204" pitchFamily="49" charset="-128"/>
              <a:ea typeface="MS Gothic" panose="020B0609070205080204" pitchFamily="49" charset="-128"/>
            </a:endParaRPr>
          </a:p>
        </p:txBody>
      </p:sp>
      <p:sp>
        <p:nvSpPr>
          <p:cNvPr id="45" name="テキスト ボックス 44">
            <a:extLst>
              <a:ext uri="{FF2B5EF4-FFF2-40B4-BE49-F238E27FC236}">
                <a16:creationId xmlns:a16="http://schemas.microsoft.com/office/drawing/2014/main" id="{C0B61390-FC6E-48F5-8DC4-8F6E185C6FC0}"/>
              </a:ext>
            </a:extLst>
          </p:cNvPr>
          <p:cNvSpPr txBox="1"/>
          <p:nvPr/>
        </p:nvSpPr>
        <p:spPr>
          <a:xfrm>
            <a:off x="260350" y="5221615"/>
            <a:ext cx="6337300" cy="861774"/>
          </a:xfrm>
          <a:prstGeom prst="rect">
            <a:avLst/>
          </a:prstGeom>
          <a:noFill/>
        </p:spPr>
        <p:txBody>
          <a:bodyPr wrap="square">
            <a:spAutoFit/>
          </a:bodyPr>
          <a:lstStyle/>
          <a:p>
            <a:pPr algn="just"/>
            <a:r>
              <a:rPr lang="en-US" altLang="ja-JP" sz="1000" b="1"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Figure S8 Histological analyses of teratoma</a:t>
            </a:r>
            <a:endParaRPr lang="ja-JP" altLang="ja-JP" sz="1000" kern="100">
              <a:effectLst/>
              <a:latin typeface="Arial" panose="020B0604020202020204" pitchFamily="34" charset="0"/>
              <a:ea typeface="ＭＳ 明朝" panose="02020609040205080304" pitchFamily="49" charset="-128"/>
              <a:cs typeface="Arial" panose="020B0604020202020204" pitchFamily="34" charset="0"/>
            </a:endParaRPr>
          </a:p>
          <a:p>
            <a:pPr algn="just"/>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Tumor tissues derived from Luc-iPSCs were collected from the recipient mice and subjected to H&amp;E and immunohistochemical analysis. One sample from saline-treated mouse and 4 samples from iHSPCs-treated mice were analyzed (representative data is shown). (A) Lineage markers for three germ layers. (B) H&amp;E and CD3 and CD11b.  Left: entire tumor tissue image. Right: magnified image.</a:t>
            </a:r>
            <a:endParaRPr lang="ja-JP" altLang="ja-JP" sz="1000" kern="100">
              <a:effectLst/>
              <a:latin typeface="Arial" panose="020B0604020202020204" pitchFamily="34" charset="0"/>
              <a:ea typeface="ＭＳ 明朝" panose="02020609040205080304" pitchFamily="49" charset="-128"/>
              <a:cs typeface="Arial" panose="020B0604020202020204" pitchFamily="34" charset="0"/>
            </a:endParaRPr>
          </a:p>
        </p:txBody>
      </p:sp>
      <p:sp>
        <p:nvSpPr>
          <p:cNvPr id="46" name="テキスト ボックス 45">
            <a:extLst>
              <a:ext uri="{FF2B5EF4-FFF2-40B4-BE49-F238E27FC236}">
                <a16:creationId xmlns:a16="http://schemas.microsoft.com/office/drawing/2014/main" id="{5FC770BD-B7C6-3641-C08A-5E03D37ABECE}"/>
              </a:ext>
            </a:extLst>
          </p:cNvPr>
          <p:cNvSpPr txBox="1"/>
          <p:nvPr/>
        </p:nvSpPr>
        <p:spPr>
          <a:xfrm>
            <a:off x="325604" y="752836"/>
            <a:ext cx="389850"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(A)</a:t>
            </a:r>
            <a:endParaRPr kumimoji="1" lang="ja-JP" altLang="en-US" sz="1200">
              <a:latin typeface="Arial" panose="020B0604020202020204" pitchFamily="34" charset="0"/>
              <a:cs typeface="Arial" panose="020B0604020202020204" pitchFamily="34" charset="0"/>
            </a:endParaRPr>
          </a:p>
        </p:txBody>
      </p:sp>
      <p:sp>
        <p:nvSpPr>
          <p:cNvPr id="47" name="テキスト ボックス 46">
            <a:extLst>
              <a:ext uri="{FF2B5EF4-FFF2-40B4-BE49-F238E27FC236}">
                <a16:creationId xmlns:a16="http://schemas.microsoft.com/office/drawing/2014/main" id="{4BA3F378-CBD5-6B40-3706-66CF95214A4F}"/>
              </a:ext>
            </a:extLst>
          </p:cNvPr>
          <p:cNvSpPr txBox="1"/>
          <p:nvPr/>
        </p:nvSpPr>
        <p:spPr>
          <a:xfrm>
            <a:off x="298191" y="2877020"/>
            <a:ext cx="389850" cy="276999"/>
          </a:xfrm>
          <a:prstGeom prst="rect">
            <a:avLst/>
          </a:prstGeom>
          <a:noFill/>
        </p:spPr>
        <p:txBody>
          <a:bodyPr wrap="none" rtlCol="0">
            <a:spAutoFit/>
          </a:bodyPr>
          <a:lstStyle/>
          <a:p>
            <a:r>
              <a:rPr kumimoji="1" lang="en-US" altLang="ja-JP" sz="1200" dirty="0">
                <a:latin typeface="Arial" panose="020B0604020202020204" pitchFamily="34" charset="0"/>
                <a:cs typeface="Arial" panose="020B0604020202020204" pitchFamily="34" charset="0"/>
              </a:rPr>
              <a:t>(B)</a:t>
            </a:r>
            <a:endParaRPr kumimoji="1" lang="ja-JP" altLang="en-US" sz="1200">
              <a:latin typeface="Arial" panose="020B0604020202020204" pitchFamily="34" charset="0"/>
              <a:cs typeface="Arial" panose="020B0604020202020204" pitchFamily="34" charset="0"/>
            </a:endParaRPr>
          </a:p>
        </p:txBody>
      </p:sp>
      <p:grpSp>
        <p:nvGrpSpPr>
          <p:cNvPr id="49" name="グループ化 48">
            <a:extLst>
              <a:ext uri="{FF2B5EF4-FFF2-40B4-BE49-F238E27FC236}">
                <a16:creationId xmlns:a16="http://schemas.microsoft.com/office/drawing/2014/main" id="{0870E0DB-020B-D575-1125-5521E6776A53}"/>
              </a:ext>
            </a:extLst>
          </p:cNvPr>
          <p:cNvGrpSpPr/>
          <p:nvPr/>
        </p:nvGrpSpPr>
        <p:grpSpPr>
          <a:xfrm>
            <a:off x="173964" y="3182002"/>
            <a:ext cx="6510071" cy="1575202"/>
            <a:chOff x="312058" y="711535"/>
            <a:chExt cx="6510071" cy="1575202"/>
          </a:xfrm>
        </p:grpSpPr>
        <p:sp>
          <p:nvSpPr>
            <p:cNvPr id="50" name="テキスト ボックス 49">
              <a:extLst>
                <a:ext uri="{FF2B5EF4-FFF2-40B4-BE49-F238E27FC236}">
                  <a16:creationId xmlns:a16="http://schemas.microsoft.com/office/drawing/2014/main" id="{F3646388-6030-AD2D-6F0F-DFE68434F669}"/>
                </a:ext>
              </a:extLst>
            </p:cNvPr>
            <p:cNvSpPr txBox="1"/>
            <p:nvPr/>
          </p:nvSpPr>
          <p:spPr>
            <a:xfrm>
              <a:off x="312058" y="1127068"/>
              <a:ext cx="655236" cy="230832"/>
            </a:xfrm>
            <a:prstGeom prst="rect">
              <a:avLst/>
            </a:prstGeom>
            <a:noFill/>
          </p:spPr>
          <p:txBody>
            <a:bodyPr wrap="square" rtlCol="0">
              <a:spAutoFit/>
            </a:bodyPr>
            <a:lstStyle/>
            <a:p>
              <a:pPr algn="r"/>
              <a:r>
                <a:rPr kumimoji="1" lang="en-US" altLang="ja-JP" sz="900" dirty="0">
                  <a:latin typeface="Arial" panose="020B0604020202020204" pitchFamily="34" charset="0"/>
                  <a:cs typeface="Arial" panose="020B0604020202020204" pitchFamily="34" charset="0"/>
                </a:rPr>
                <a:t>Saline</a:t>
              </a:r>
            </a:p>
          </p:txBody>
        </p:sp>
        <p:sp>
          <p:nvSpPr>
            <p:cNvPr id="51" name="テキスト ボックス 50">
              <a:extLst>
                <a:ext uri="{FF2B5EF4-FFF2-40B4-BE49-F238E27FC236}">
                  <a16:creationId xmlns:a16="http://schemas.microsoft.com/office/drawing/2014/main" id="{D68CCA4A-3A08-9EA1-3277-C3F1107C62F1}"/>
                </a:ext>
              </a:extLst>
            </p:cNvPr>
            <p:cNvSpPr txBox="1"/>
            <p:nvPr/>
          </p:nvSpPr>
          <p:spPr>
            <a:xfrm>
              <a:off x="370115" y="1705787"/>
              <a:ext cx="597179" cy="230832"/>
            </a:xfrm>
            <a:prstGeom prst="rect">
              <a:avLst/>
            </a:prstGeom>
            <a:noFill/>
          </p:spPr>
          <p:txBody>
            <a:bodyPr wrap="square" rtlCol="0">
              <a:spAutoFit/>
            </a:bodyPr>
            <a:lstStyle/>
            <a:p>
              <a:pPr algn="r"/>
              <a:r>
                <a:rPr kumimoji="1" lang="en-US" altLang="ja-JP" sz="900" dirty="0" err="1">
                  <a:latin typeface="Arial" panose="020B0604020202020204" pitchFamily="34" charset="0"/>
                  <a:cs typeface="Arial" panose="020B0604020202020204" pitchFamily="34" charset="0"/>
                </a:rPr>
                <a:t>iHSPCs</a:t>
              </a:r>
              <a:endParaRPr kumimoji="1" lang="en-US" altLang="ja-JP" sz="900" dirty="0">
                <a:latin typeface="Arial" panose="020B0604020202020204" pitchFamily="34" charset="0"/>
                <a:cs typeface="Arial" panose="020B0604020202020204" pitchFamily="34" charset="0"/>
              </a:endParaRPr>
            </a:p>
          </p:txBody>
        </p:sp>
        <p:pic>
          <p:nvPicPr>
            <p:cNvPr id="52" name="図 51" descr="座る, 写真, 食品, 小さい が含まれている画像&#10;&#10;自動的に生成された説明">
              <a:extLst>
                <a:ext uri="{FF2B5EF4-FFF2-40B4-BE49-F238E27FC236}">
                  <a16:creationId xmlns:a16="http://schemas.microsoft.com/office/drawing/2014/main" id="{7DD0415C-73EC-5C31-441E-519825202BD6}"/>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1792876" y="941247"/>
              <a:ext cx="788827" cy="581527"/>
            </a:xfrm>
            <a:prstGeom prst="rect">
              <a:avLst/>
            </a:prstGeom>
          </p:spPr>
        </p:pic>
        <p:cxnSp>
          <p:nvCxnSpPr>
            <p:cNvPr id="53" name="直線コネクタ 52">
              <a:extLst>
                <a:ext uri="{FF2B5EF4-FFF2-40B4-BE49-F238E27FC236}">
                  <a16:creationId xmlns:a16="http://schemas.microsoft.com/office/drawing/2014/main" id="{C8D677B9-F32B-C905-46D9-8BA40DBDD60A}"/>
                </a:ext>
              </a:extLst>
            </p:cNvPr>
            <p:cNvCxnSpPr>
              <a:cxnSpLocks/>
            </p:cNvCxnSpPr>
            <p:nvPr/>
          </p:nvCxnSpPr>
          <p:spPr>
            <a:xfrm flipH="1">
              <a:off x="2466856" y="1429932"/>
              <a:ext cx="485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4" name="図 53" descr="背景パターン&#10;&#10;自動的に生成された説明">
              <a:extLst>
                <a:ext uri="{FF2B5EF4-FFF2-40B4-BE49-F238E27FC236}">
                  <a16:creationId xmlns:a16="http://schemas.microsoft.com/office/drawing/2014/main" id="{80A11777-C00A-C561-5B86-8899515BBA3C}"/>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991608" y="941247"/>
              <a:ext cx="788827" cy="581527"/>
            </a:xfrm>
            <a:prstGeom prst="rect">
              <a:avLst/>
            </a:prstGeom>
          </p:spPr>
        </p:pic>
        <p:cxnSp>
          <p:nvCxnSpPr>
            <p:cNvPr id="55" name="直線コネクタ 54">
              <a:extLst>
                <a:ext uri="{FF2B5EF4-FFF2-40B4-BE49-F238E27FC236}">
                  <a16:creationId xmlns:a16="http://schemas.microsoft.com/office/drawing/2014/main" id="{D93EA450-E6A6-0077-B524-A8C2EEE0E434}"/>
                </a:ext>
              </a:extLst>
            </p:cNvPr>
            <p:cNvCxnSpPr>
              <a:cxnSpLocks/>
            </p:cNvCxnSpPr>
            <p:nvPr/>
          </p:nvCxnSpPr>
          <p:spPr>
            <a:xfrm flipH="1">
              <a:off x="1665586" y="1429932"/>
              <a:ext cx="485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6" name="図 55" descr="食品, 写真, 座る, テーブル が含まれている画像&#10;&#10;自動的に生成された説明">
              <a:extLst>
                <a:ext uri="{FF2B5EF4-FFF2-40B4-BE49-F238E27FC236}">
                  <a16:creationId xmlns:a16="http://schemas.microsoft.com/office/drawing/2014/main" id="{E0EC4A23-3B4F-89BE-479F-BD7E920D809A}"/>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1792876" y="1537323"/>
              <a:ext cx="788827" cy="585141"/>
            </a:xfrm>
            <a:prstGeom prst="rect">
              <a:avLst/>
            </a:prstGeom>
          </p:spPr>
        </p:pic>
        <p:cxnSp>
          <p:nvCxnSpPr>
            <p:cNvPr id="57" name="直線コネクタ 56">
              <a:extLst>
                <a:ext uri="{FF2B5EF4-FFF2-40B4-BE49-F238E27FC236}">
                  <a16:creationId xmlns:a16="http://schemas.microsoft.com/office/drawing/2014/main" id="{3260E068-FA00-606A-1E9C-013A721304CE}"/>
                </a:ext>
              </a:extLst>
            </p:cNvPr>
            <p:cNvCxnSpPr>
              <a:cxnSpLocks/>
            </p:cNvCxnSpPr>
            <p:nvPr/>
          </p:nvCxnSpPr>
          <p:spPr>
            <a:xfrm flipH="1">
              <a:off x="2466856" y="2029622"/>
              <a:ext cx="485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図 57" descr="ケーキ, 座る, チョコレート, テーブル が含まれている画像&#10;&#10;自動的に生成された説明">
              <a:extLst>
                <a:ext uri="{FF2B5EF4-FFF2-40B4-BE49-F238E27FC236}">
                  <a16:creationId xmlns:a16="http://schemas.microsoft.com/office/drawing/2014/main" id="{BDCE6E6C-C115-E3BF-4465-56CD169189CB}"/>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991608" y="1537323"/>
              <a:ext cx="788827" cy="585141"/>
            </a:xfrm>
            <a:prstGeom prst="rect">
              <a:avLst/>
            </a:prstGeom>
          </p:spPr>
        </p:pic>
        <p:cxnSp>
          <p:nvCxnSpPr>
            <p:cNvPr id="59" name="直線コネクタ 58">
              <a:extLst>
                <a:ext uri="{FF2B5EF4-FFF2-40B4-BE49-F238E27FC236}">
                  <a16:creationId xmlns:a16="http://schemas.microsoft.com/office/drawing/2014/main" id="{43A91D9D-85D9-1B86-1CD6-8B00B06D446B}"/>
                </a:ext>
              </a:extLst>
            </p:cNvPr>
            <p:cNvCxnSpPr>
              <a:cxnSpLocks/>
            </p:cNvCxnSpPr>
            <p:nvPr/>
          </p:nvCxnSpPr>
          <p:spPr>
            <a:xfrm flipH="1">
              <a:off x="1665586" y="2029622"/>
              <a:ext cx="485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0" name="グループ化 59">
              <a:extLst>
                <a:ext uri="{FF2B5EF4-FFF2-40B4-BE49-F238E27FC236}">
                  <a16:creationId xmlns:a16="http://schemas.microsoft.com/office/drawing/2014/main" id="{AB802909-80D6-C19C-ABAE-338E9B901346}"/>
                </a:ext>
              </a:extLst>
            </p:cNvPr>
            <p:cNvGrpSpPr/>
            <p:nvPr/>
          </p:nvGrpSpPr>
          <p:grpSpPr>
            <a:xfrm>
              <a:off x="2594145" y="941247"/>
              <a:ext cx="788827" cy="1181217"/>
              <a:chOff x="2594145" y="941247"/>
              <a:chExt cx="788827" cy="1181217"/>
            </a:xfrm>
          </p:grpSpPr>
          <p:pic>
            <p:nvPicPr>
              <p:cNvPr id="89" name="図 88" descr="写真, 食品, 座る, 砂漠 が含まれている画像&#10;&#10;自動的に生成された説明">
                <a:extLst>
                  <a:ext uri="{FF2B5EF4-FFF2-40B4-BE49-F238E27FC236}">
                    <a16:creationId xmlns:a16="http://schemas.microsoft.com/office/drawing/2014/main" id="{1FBD99F5-E150-DEF0-115F-B36847111038}"/>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2594145" y="941247"/>
                <a:ext cx="788827" cy="581527"/>
              </a:xfrm>
              <a:prstGeom prst="rect">
                <a:avLst/>
              </a:prstGeom>
            </p:spPr>
          </p:pic>
          <p:cxnSp>
            <p:nvCxnSpPr>
              <p:cNvPr id="90" name="直線コネクタ 89">
                <a:extLst>
                  <a:ext uri="{FF2B5EF4-FFF2-40B4-BE49-F238E27FC236}">
                    <a16:creationId xmlns:a16="http://schemas.microsoft.com/office/drawing/2014/main" id="{D032035C-3B6F-0388-7080-A7C8CB028329}"/>
                  </a:ext>
                </a:extLst>
              </p:cNvPr>
              <p:cNvCxnSpPr>
                <a:cxnSpLocks/>
              </p:cNvCxnSpPr>
              <p:nvPr/>
            </p:nvCxnSpPr>
            <p:spPr>
              <a:xfrm flipH="1">
                <a:off x="3268124" y="1429932"/>
                <a:ext cx="485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1" name="図 90" descr="写真, 食品, 男, 板 が含まれている画像&#10;&#10;自動的に生成された説明">
                <a:extLst>
                  <a:ext uri="{FF2B5EF4-FFF2-40B4-BE49-F238E27FC236}">
                    <a16:creationId xmlns:a16="http://schemas.microsoft.com/office/drawing/2014/main" id="{743DBEEE-7362-02FC-C837-244EFE0A087E}"/>
                  </a:ext>
                </a:extLst>
              </p:cNvPr>
              <p:cNvPicPr>
                <a:picLocks noChangeAspect="1"/>
              </p:cNvPicPr>
              <p:nvPr/>
            </p:nvPicPr>
            <p:blipFill rotWithShape="1">
              <a:blip r:embed="rId19" cstate="screen">
                <a:extLst>
                  <a:ext uri="{28A0092B-C50C-407E-A947-70E740481C1C}">
                    <a14:useLocalDpi xmlns:a14="http://schemas.microsoft.com/office/drawing/2010/main"/>
                  </a:ext>
                </a:extLst>
              </a:blip>
              <a:srcRect/>
              <a:stretch/>
            </p:blipFill>
            <p:spPr>
              <a:xfrm>
                <a:off x="2594145" y="1537323"/>
                <a:ext cx="788827" cy="585141"/>
              </a:xfrm>
              <a:prstGeom prst="rect">
                <a:avLst/>
              </a:prstGeom>
            </p:spPr>
          </p:pic>
          <p:cxnSp>
            <p:nvCxnSpPr>
              <p:cNvPr id="92" name="直線コネクタ 91">
                <a:extLst>
                  <a:ext uri="{FF2B5EF4-FFF2-40B4-BE49-F238E27FC236}">
                    <a16:creationId xmlns:a16="http://schemas.microsoft.com/office/drawing/2014/main" id="{99A5277A-2F04-F440-F999-00922BBEAAB8}"/>
                  </a:ext>
                </a:extLst>
              </p:cNvPr>
              <p:cNvCxnSpPr>
                <a:cxnSpLocks/>
              </p:cNvCxnSpPr>
              <p:nvPr/>
            </p:nvCxnSpPr>
            <p:spPr>
              <a:xfrm flipH="1">
                <a:off x="3268124" y="2029622"/>
                <a:ext cx="485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1" name="テキスト ボックス 60">
              <a:extLst>
                <a:ext uri="{FF2B5EF4-FFF2-40B4-BE49-F238E27FC236}">
                  <a16:creationId xmlns:a16="http://schemas.microsoft.com/office/drawing/2014/main" id="{20203BC2-BA98-B4AA-C9EA-195DA928E9FB}"/>
                </a:ext>
              </a:extLst>
            </p:cNvPr>
            <p:cNvSpPr txBox="1"/>
            <p:nvPr/>
          </p:nvSpPr>
          <p:spPr>
            <a:xfrm>
              <a:off x="806355" y="711535"/>
              <a:ext cx="1159332" cy="230832"/>
            </a:xfrm>
            <a:prstGeom prst="rect">
              <a:avLst/>
            </a:prstGeom>
            <a:noFill/>
          </p:spPr>
          <p:txBody>
            <a:bodyPr wrap="square" rtlCol="0">
              <a:spAutoFit/>
            </a:bodyPr>
            <a:lstStyle/>
            <a:p>
              <a:pPr algn="ctr"/>
              <a:r>
                <a:rPr kumimoji="1" lang="en-US" altLang="ja-JP" sz="900" dirty="0">
                  <a:latin typeface="Arial" panose="020B0604020202020204" pitchFamily="34" charset="0"/>
                  <a:cs typeface="Arial" panose="020B0604020202020204" pitchFamily="34" charset="0"/>
                </a:rPr>
                <a:t>HE staining</a:t>
              </a:r>
            </a:p>
          </p:txBody>
        </p:sp>
        <p:sp>
          <p:nvSpPr>
            <p:cNvPr id="62" name="テキスト ボックス 61">
              <a:extLst>
                <a:ext uri="{FF2B5EF4-FFF2-40B4-BE49-F238E27FC236}">
                  <a16:creationId xmlns:a16="http://schemas.microsoft.com/office/drawing/2014/main" id="{3D70ADB5-8221-9F41-25EB-FC7EB6D70A65}"/>
                </a:ext>
              </a:extLst>
            </p:cNvPr>
            <p:cNvSpPr txBox="1"/>
            <p:nvPr/>
          </p:nvSpPr>
          <p:spPr>
            <a:xfrm>
              <a:off x="1924456" y="711535"/>
              <a:ext cx="525666" cy="230832"/>
            </a:xfrm>
            <a:prstGeom prst="rect">
              <a:avLst/>
            </a:prstGeom>
            <a:noFill/>
          </p:spPr>
          <p:txBody>
            <a:bodyPr wrap="square" rtlCol="0">
              <a:spAutoFit/>
            </a:bodyPr>
            <a:lstStyle/>
            <a:p>
              <a:pPr algn="ctr"/>
              <a:r>
                <a:rPr kumimoji="1" lang="en-US" altLang="ja-JP" sz="900" dirty="0">
                  <a:latin typeface="Arial" panose="020B0604020202020204" pitchFamily="34" charset="0"/>
                  <a:cs typeface="Arial" panose="020B0604020202020204" pitchFamily="34" charset="0"/>
                </a:rPr>
                <a:t>CD3</a:t>
              </a:r>
            </a:p>
          </p:txBody>
        </p:sp>
        <p:sp>
          <p:nvSpPr>
            <p:cNvPr id="63" name="テキスト ボックス 62">
              <a:extLst>
                <a:ext uri="{FF2B5EF4-FFF2-40B4-BE49-F238E27FC236}">
                  <a16:creationId xmlns:a16="http://schemas.microsoft.com/office/drawing/2014/main" id="{8B84BE80-3A60-44AB-10AD-04948C65C1F7}"/>
                </a:ext>
              </a:extLst>
            </p:cNvPr>
            <p:cNvSpPr txBox="1"/>
            <p:nvPr/>
          </p:nvSpPr>
          <p:spPr>
            <a:xfrm>
              <a:off x="2698143" y="711535"/>
              <a:ext cx="580830" cy="230832"/>
            </a:xfrm>
            <a:prstGeom prst="rect">
              <a:avLst/>
            </a:prstGeom>
            <a:noFill/>
          </p:spPr>
          <p:txBody>
            <a:bodyPr wrap="square" rtlCol="0">
              <a:spAutoFit/>
            </a:bodyPr>
            <a:lstStyle/>
            <a:p>
              <a:pPr algn="ctr"/>
              <a:r>
                <a:rPr kumimoji="1" lang="en-US" altLang="ja-JP" sz="900" dirty="0">
                  <a:latin typeface="Arial" panose="020B0604020202020204" pitchFamily="34" charset="0"/>
                  <a:cs typeface="Arial" panose="020B0604020202020204" pitchFamily="34" charset="0"/>
                </a:rPr>
                <a:t>CD11b</a:t>
              </a:r>
            </a:p>
          </p:txBody>
        </p:sp>
        <p:sp>
          <p:nvSpPr>
            <p:cNvPr id="64" name="テキスト ボックス 63">
              <a:extLst>
                <a:ext uri="{FF2B5EF4-FFF2-40B4-BE49-F238E27FC236}">
                  <a16:creationId xmlns:a16="http://schemas.microsoft.com/office/drawing/2014/main" id="{44E8874B-41C9-5513-AE96-AC80A0E0522F}"/>
                </a:ext>
              </a:extLst>
            </p:cNvPr>
            <p:cNvSpPr txBox="1"/>
            <p:nvPr/>
          </p:nvSpPr>
          <p:spPr>
            <a:xfrm>
              <a:off x="2527263" y="2086682"/>
              <a:ext cx="969739"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Scale bar: 500 </a:t>
              </a:r>
              <a:r>
                <a:rPr kumimoji="1" lang="en-US" altLang="ja-JP" sz="700" dirty="0">
                  <a:latin typeface="Symbol" pitchFamily="2" charset="2"/>
                  <a:cs typeface="Arial" panose="020B0604020202020204" pitchFamily="34" charset="0"/>
                </a:rPr>
                <a:t>m</a:t>
              </a:r>
              <a:r>
                <a:rPr kumimoji="1" lang="en-US" altLang="ja-JP" sz="700" dirty="0">
                  <a:latin typeface="Arial" panose="020B0604020202020204" pitchFamily="34" charset="0"/>
                  <a:cs typeface="Arial" panose="020B0604020202020204" pitchFamily="34" charset="0"/>
                </a:rPr>
                <a:t>m</a:t>
              </a:r>
              <a:endParaRPr kumimoji="1" lang="ja-JP" altLang="en-US" sz="700">
                <a:latin typeface="Arial" panose="020B0604020202020204" pitchFamily="34" charset="0"/>
                <a:cs typeface="Arial" panose="020B0604020202020204" pitchFamily="34" charset="0"/>
              </a:endParaRPr>
            </a:p>
          </p:txBody>
        </p:sp>
        <p:sp>
          <p:nvSpPr>
            <p:cNvPr id="65" name="テキスト ボックス 64">
              <a:extLst>
                <a:ext uri="{FF2B5EF4-FFF2-40B4-BE49-F238E27FC236}">
                  <a16:creationId xmlns:a16="http://schemas.microsoft.com/office/drawing/2014/main" id="{3D4B3C61-4D37-475E-3B43-2732057F6F40}"/>
                </a:ext>
              </a:extLst>
            </p:cNvPr>
            <p:cNvSpPr txBox="1"/>
            <p:nvPr/>
          </p:nvSpPr>
          <p:spPr>
            <a:xfrm>
              <a:off x="3588901" y="1127068"/>
              <a:ext cx="527878" cy="230832"/>
            </a:xfrm>
            <a:prstGeom prst="rect">
              <a:avLst/>
            </a:prstGeom>
            <a:noFill/>
          </p:spPr>
          <p:txBody>
            <a:bodyPr wrap="square" rtlCol="0">
              <a:spAutoFit/>
            </a:bodyPr>
            <a:lstStyle/>
            <a:p>
              <a:pPr algn="r"/>
              <a:r>
                <a:rPr kumimoji="1" lang="en-US" altLang="ja-JP" sz="900" dirty="0">
                  <a:latin typeface="Arial" panose="020B0604020202020204" pitchFamily="34" charset="0"/>
                  <a:cs typeface="Arial" panose="020B0604020202020204" pitchFamily="34" charset="0"/>
                </a:rPr>
                <a:t>Saline</a:t>
              </a:r>
            </a:p>
          </p:txBody>
        </p:sp>
        <p:sp>
          <p:nvSpPr>
            <p:cNvPr id="66" name="テキスト ボックス 65">
              <a:extLst>
                <a:ext uri="{FF2B5EF4-FFF2-40B4-BE49-F238E27FC236}">
                  <a16:creationId xmlns:a16="http://schemas.microsoft.com/office/drawing/2014/main" id="{166D0EC4-8D31-3D0F-2169-5826259A0AD2}"/>
                </a:ext>
              </a:extLst>
            </p:cNvPr>
            <p:cNvSpPr txBox="1"/>
            <p:nvPr/>
          </p:nvSpPr>
          <p:spPr>
            <a:xfrm>
              <a:off x="3429001" y="1705787"/>
              <a:ext cx="687778" cy="230832"/>
            </a:xfrm>
            <a:prstGeom prst="rect">
              <a:avLst/>
            </a:prstGeom>
            <a:noFill/>
          </p:spPr>
          <p:txBody>
            <a:bodyPr wrap="square" rtlCol="0">
              <a:spAutoFit/>
            </a:bodyPr>
            <a:lstStyle/>
            <a:p>
              <a:pPr algn="r"/>
              <a:r>
                <a:rPr kumimoji="1" lang="en-US" altLang="ja-JP" sz="900" dirty="0" err="1">
                  <a:latin typeface="Arial" panose="020B0604020202020204" pitchFamily="34" charset="0"/>
                  <a:cs typeface="Arial" panose="020B0604020202020204" pitchFamily="34" charset="0"/>
                </a:rPr>
                <a:t>iHSPCs</a:t>
              </a:r>
              <a:endParaRPr kumimoji="1" lang="en-US" altLang="ja-JP" sz="900" dirty="0">
                <a:latin typeface="Arial" panose="020B0604020202020204" pitchFamily="34" charset="0"/>
                <a:cs typeface="Arial" panose="020B0604020202020204" pitchFamily="34" charset="0"/>
              </a:endParaRPr>
            </a:p>
          </p:txBody>
        </p:sp>
        <p:sp>
          <p:nvSpPr>
            <p:cNvPr id="67" name="テキスト ボックス 66">
              <a:extLst>
                <a:ext uri="{FF2B5EF4-FFF2-40B4-BE49-F238E27FC236}">
                  <a16:creationId xmlns:a16="http://schemas.microsoft.com/office/drawing/2014/main" id="{E69DA359-052C-C53C-2139-F991B60DA0D0}"/>
                </a:ext>
              </a:extLst>
            </p:cNvPr>
            <p:cNvSpPr txBox="1"/>
            <p:nvPr/>
          </p:nvSpPr>
          <p:spPr>
            <a:xfrm>
              <a:off x="3852266" y="711535"/>
              <a:ext cx="1381914" cy="230832"/>
            </a:xfrm>
            <a:prstGeom prst="rect">
              <a:avLst/>
            </a:prstGeom>
            <a:noFill/>
          </p:spPr>
          <p:txBody>
            <a:bodyPr wrap="square" rtlCol="0">
              <a:spAutoFit/>
            </a:bodyPr>
            <a:lstStyle/>
            <a:p>
              <a:pPr algn="ctr"/>
              <a:r>
                <a:rPr kumimoji="1" lang="en-US" altLang="ja-JP" sz="900" dirty="0">
                  <a:latin typeface="Arial" panose="020B0604020202020204" pitchFamily="34" charset="0"/>
                  <a:cs typeface="Arial" panose="020B0604020202020204" pitchFamily="34" charset="0"/>
                </a:rPr>
                <a:t>HE staining</a:t>
              </a:r>
            </a:p>
          </p:txBody>
        </p:sp>
        <p:grpSp>
          <p:nvGrpSpPr>
            <p:cNvPr id="68" name="グループ化 67">
              <a:extLst>
                <a:ext uri="{FF2B5EF4-FFF2-40B4-BE49-F238E27FC236}">
                  <a16:creationId xmlns:a16="http://schemas.microsoft.com/office/drawing/2014/main" id="{5E7BCDB4-FB88-CDEB-D949-3EC40604EA19}"/>
                </a:ext>
              </a:extLst>
            </p:cNvPr>
            <p:cNvGrpSpPr/>
            <p:nvPr/>
          </p:nvGrpSpPr>
          <p:grpSpPr>
            <a:xfrm>
              <a:off x="5866392" y="958163"/>
              <a:ext cx="772213" cy="579160"/>
              <a:chOff x="4342484" y="5161994"/>
              <a:chExt cx="1267768" cy="950826"/>
            </a:xfrm>
          </p:grpSpPr>
          <p:pic>
            <p:nvPicPr>
              <p:cNvPr id="87" name="図 86" descr="小さい, 食品, 座る, 少し が含まれている画像&#10;&#10;自動的に生成された説明">
                <a:extLst>
                  <a:ext uri="{FF2B5EF4-FFF2-40B4-BE49-F238E27FC236}">
                    <a16:creationId xmlns:a16="http://schemas.microsoft.com/office/drawing/2014/main" id="{88CB7A6F-9512-01EE-4DEB-69BCFA92BA3A}"/>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4342484" y="5161994"/>
                <a:ext cx="1267768" cy="950826"/>
              </a:xfrm>
              <a:prstGeom prst="rect">
                <a:avLst/>
              </a:prstGeom>
            </p:spPr>
          </p:pic>
          <p:cxnSp>
            <p:nvCxnSpPr>
              <p:cNvPr id="88" name="直線コネクタ 87">
                <a:extLst>
                  <a:ext uri="{FF2B5EF4-FFF2-40B4-BE49-F238E27FC236}">
                    <a16:creationId xmlns:a16="http://schemas.microsoft.com/office/drawing/2014/main" id="{8D8145C1-7FC0-767A-92C1-97F01273F9CB}"/>
                  </a:ext>
                </a:extLst>
              </p:cNvPr>
              <p:cNvCxnSpPr>
                <a:cxnSpLocks/>
              </p:cNvCxnSpPr>
              <p:nvPr/>
            </p:nvCxnSpPr>
            <p:spPr>
              <a:xfrm>
                <a:off x="5369844" y="6021380"/>
                <a:ext cx="176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9" name="グループ化 68">
              <a:extLst>
                <a:ext uri="{FF2B5EF4-FFF2-40B4-BE49-F238E27FC236}">
                  <a16:creationId xmlns:a16="http://schemas.microsoft.com/office/drawing/2014/main" id="{B6A8F541-7834-EDF5-F86E-CBFBA65A7199}"/>
                </a:ext>
              </a:extLst>
            </p:cNvPr>
            <p:cNvGrpSpPr/>
            <p:nvPr/>
          </p:nvGrpSpPr>
          <p:grpSpPr>
            <a:xfrm>
              <a:off x="5012019" y="958163"/>
              <a:ext cx="772213" cy="579160"/>
              <a:chOff x="2678007" y="5161994"/>
              <a:chExt cx="1267768" cy="950826"/>
            </a:xfrm>
          </p:grpSpPr>
          <p:pic>
            <p:nvPicPr>
              <p:cNvPr id="85" name="図 84" descr="雪が積もった地面&#10;&#10;中程度の精度で自動的に生成された説明">
                <a:extLst>
                  <a:ext uri="{FF2B5EF4-FFF2-40B4-BE49-F238E27FC236}">
                    <a16:creationId xmlns:a16="http://schemas.microsoft.com/office/drawing/2014/main" id="{60E6686A-2A16-5A46-B504-49F267FB7DFB}"/>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2678007" y="5161994"/>
                <a:ext cx="1267768" cy="950826"/>
              </a:xfrm>
              <a:prstGeom prst="rect">
                <a:avLst/>
              </a:prstGeom>
            </p:spPr>
          </p:pic>
          <p:cxnSp>
            <p:nvCxnSpPr>
              <p:cNvPr id="86" name="直線コネクタ 85">
                <a:extLst>
                  <a:ext uri="{FF2B5EF4-FFF2-40B4-BE49-F238E27FC236}">
                    <a16:creationId xmlns:a16="http://schemas.microsoft.com/office/drawing/2014/main" id="{2D28BB8E-7A3B-4166-140A-347BAD8507A7}"/>
                  </a:ext>
                </a:extLst>
              </p:cNvPr>
              <p:cNvCxnSpPr>
                <a:cxnSpLocks/>
              </p:cNvCxnSpPr>
              <p:nvPr/>
            </p:nvCxnSpPr>
            <p:spPr>
              <a:xfrm>
                <a:off x="3705367" y="6021380"/>
                <a:ext cx="176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0" name="グループ化 69">
              <a:extLst>
                <a:ext uri="{FF2B5EF4-FFF2-40B4-BE49-F238E27FC236}">
                  <a16:creationId xmlns:a16="http://schemas.microsoft.com/office/drawing/2014/main" id="{DA972F45-4365-5CDF-03C8-94A8B5BD982C}"/>
                </a:ext>
              </a:extLst>
            </p:cNvPr>
            <p:cNvGrpSpPr/>
            <p:nvPr/>
          </p:nvGrpSpPr>
          <p:grpSpPr>
            <a:xfrm>
              <a:off x="4157117" y="958163"/>
              <a:ext cx="772213" cy="579160"/>
              <a:chOff x="1293843" y="5161994"/>
              <a:chExt cx="1267768" cy="950826"/>
            </a:xfrm>
          </p:grpSpPr>
          <p:pic>
            <p:nvPicPr>
              <p:cNvPr id="83" name="図 82" descr="シャツ が含まれている画像&#10;&#10;自動的に生成された説明">
                <a:extLst>
                  <a:ext uri="{FF2B5EF4-FFF2-40B4-BE49-F238E27FC236}">
                    <a16:creationId xmlns:a16="http://schemas.microsoft.com/office/drawing/2014/main" id="{92428A7E-4D95-DD95-55D4-F849B6D354C4}"/>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1293843" y="5161994"/>
                <a:ext cx="1267768" cy="950826"/>
              </a:xfrm>
              <a:prstGeom prst="rect">
                <a:avLst/>
              </a:prstGeom>
            </p:spPr>
          </p:pic>
          <p:cxnSp>
            <p:nvCxnSpPr>
              <p:cNvPr id="84" name="直線コネクタ 83">
                <a:extLst>
                  <a:ext uri="{FF2B5EF4-FFF2-40B4-BE49-F238E27FC236}">
                    <a16:creationId xmlns:a16="http://schemas.microsoft.com/office/drawing/2014/main" id="{F90B1E4B-17C3-60FC-1325-B0363B5270FE}"/>
                  </a:ext>
                </a:extLst>
              </p:cNvPr>
              <p:cNvCxnSpPr>
                <a:cxnSpLocks/>
              </p:cNvCxnSpPr>
              <p:nvPr/>
            </p:nvCxnSpPr>
            <p:spPr>
              <a:xfrm>
                <a:off x="2321203" y="6021380"/>
                <a:ext cx="176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1" name="グループ化 70">
              <a:extLst>
                <a:ext uri="{FF2B5EF4-FFF2-40B4-BE49-F238E27FC236}">
                  <a16:creationId xmlns:a16="http://schemas.microsoft.com/office/drawing/2014/main" id="{B7BF9F79-6491-D0C0-2C5B-FF21E26A11D7}"/>
                </a:ext>
              </a:extLst>
            </p:cNvPr>
            <p:cNvGrpSpPr/>
            <p:nvPr/>
          </p:nvGrpSpPr>
          <p:grpSpPr>
            <a:xfrm>
              <a:off x="5866392" y="1548621"/>
              <a:ext cx="772213" cy="579160"/>
              <a:chOff x="4342484" y="6374643"/>
              <a:chExt cx="1267768" cy="950826"/>
            </a:xfrm>
          </p:grpSpPr>
          <p:pic>
            <p:nvPicPr>
              <p:cNvPr id="81" name="図 80" descr="横たわる, 立つ, 男 が含まれている画像&#10;&#10;自動的に生成された説明">
                <a:extLst>
                  <a:ext uri="{FF2B5EF4-FFF2-40B4-BE49-F238E27FC236}">
                    <a16:creationId xmlns:a16="http://schemas.microsoft.com/office/drawing/2014/main" id="{C86A982F-3689-12F6-08EC-9E8A5D5FAB33}"/>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4342484" y="6374643"/>
                <a:ext cx="1267768" cy="950826"/>
              </a:xfrm>
              <a:prstGeom prst="rect">
                <a:avLst/>
              </a:prstGeom>
            </p:spPr>
          </p:pic>
          <p:cxnSp>
            <p:nvCxnSpPr>
              <p:cNvPr id="82" name="直線コネクタ 81">
                <a:extLst>
                  <a:ext uri="{FF2B5EF4-FFF2-40B4-BE49-F238E27FC236}">
                    <a16:creationId xmlns:a16="http://schemas.microsoft.com/office/drawing/2014/main" id="{C36AFD25-4109-DE3A-BB06-CCBB5DF1EC20}"/>
                  </a:ext>
                </a:extLst>
              </p:cNvPr>
              <p:cNvCxnSpPr>
                <a:cxnSpLocks/>
              </p:cNvCxnSpPr>
              <p:nvPr/>
            </p:nvCxnSpPr>
            <p:spPr>
              <a:xfrm>
                <a:off x="5369844" y="7234029"/>
                <a:ext cx="176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2" name="グループ化 71">
              <a:extLst>
                <a:ext uri="{FF2B5EF4-FFF2-40B4-BE49-F238E27FC236}">
                  <a16:creationId xmlns:a16="http://schemas.microsoft.com/office/drawing/2014/main" id="{4D197485-496C-3B9A-18AC-88ED54E96C20}"/>
                </a:ext>
              </a:extLst>
            </p:cNvPr>
            <p:cNvGrpSpPr/>
            <p:nvPr/>
          </p:nvGrpSpPr>
          <p:grpSpPr>
            <a:xfrm>
              <a:off x="5011414" y="1548621"/>
              <a:ext cx="772213" cy="579160"/>
              <a:chOff x="2678007" y="6374643"/>
              <a:chExt cx="1267768" cy="950826"/>
            </a:xfrm>
          </p:grpSpPr>
          <p:pic>
            <p:nvPicPr>
              <p:cNvPr id="79" name="図 78" descr="雪が積もった地面&#10;&#10;中程度の精度で自動的に生成された説明">
                <a:extLst>
                  <a:ext uri="{FF2B5EF4-FFF2-40B4-BE49-F238E27FC236}">
                    <a16:creationId xmlns:a16="http://schemas.microsoft.com/office/drawing/2014/main" id="{8390A73D-A837-49BC-D2A1-5C7663B8303C}"/>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2678007" y="6374643"/>
                <a:ext cx="1267768" cy="950826"/>
              </a:xfrm>
              <a:prstGeom prst="rect">
                <a:avLst/>
              </a:prstGeom>
            </p:spPr>
          </p:pic>
          <p:cxnSp>
            <p:nvCxnSpPr>
              <p:cNvPr id="80" name="直線コネクタ 79">
                <a:extLst>
                  <a:ext uri="{FF2B5EF4-FFF2-40B4-BE49-F238E27FC236}">
                    <a16:creationId xmlns:a16="http://schemas.microsoft.com/office/drawing/2014/main" id="{7C0759B3-DC64-0C02-BC98-1E9E862E3412}"/>
                  </a:ext>
                </a:extLst>
              </p:cNvPr>
              <p:cNvCxnSpPr>
                <a:cxnSpLocks/>
              </p:cNvCxnSpPr>
              <p:nvPr/>
            </p:nvCxnSpPr>
            <p:spPr>
              <a:xfrm>
                <a:off x="3705367" y="7234029"/>
                <a:ext cx="176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3" name="グループ化 72">
              <a:extLst>
                <a:ext uri="{FF2B5EF4-FFF2-40B4-BE49-F238E27FC236}">
                  <a16:creationId xmlns:a16="http://schemas.microsoft.com/office/drawing/2014/main" id="{604A5078-D9BD-34CF-C36C-814B7AE058E6}"/>
                </a:ext>
              </a:extLst>
            </p:cNvPr>
            <p:cNvGrpSpPr/>
            <p:nvPr/>
          </p:nvGrpSpPr>
          <p:grpSpPr>
            <a:xfrm>
              <a:off x="4156436" y="1548621"/>
              <a:ext cx="772213" cy="579160"/>
              <a:chOff x="1293843" y="6374643"/>
              <a:chExt cx="1267768" cy="950826"/>
            </a:xfrm>
          </p:grpSpPr>
          <p:pic>
            <p:nvPicPr>
              <p:cNvPr id="77" name="図 76" descr="紫, テーブル, ケーキ, 座る が含まれている画像&#10;&#10;自動的に生成された説明">
                <a:extLst>
                  <a:ext uri="{FF2B5EF4-FFF2-40B4-BE49-F238E27FC236}">
                    <a16:creationId xmlns:a16="http://schemas.microsoft.com/office/drawing/2014/main" id="{1AC5EC88-68E8-2362-477E-DF2B8DACE598}"/>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1293843" y="6374643"/>
                <a:ext cx="1267768" cy="950826"/>
              </a:xfrm>
              <a:prstGeom prst="rect">
                <a:avLst/>
              </a:prstGeom>
            </p:spPr>
          </p:pic>
          <p:cxnSp>
            <p:nvCxnSpPr>
              <p:cNvPr id="78" name="直線コネクタ 77">
                <a:extLst>
                  <a:ext uri="{FF2B5EF4-FFF2-40B4-BE49-F238E27FC236}">
                    <a16:creationId xmlns:a16="http://schemas.microsoft.com/office/drawing/2014/main" id="{C6E91C7A-0185-1F12-2BCE-ECFEB3F27DD0}"/>
                  </a:ext>
                </a:extLst>
              </p:cNvPr>
              <p:cNvCxnSpPr>
                <a:cxnSpLocks/>
              </p:cNvCxnSpPr>
              <p:nvPr/>
            </p:nvCxnSpPr>
            <p:spPr>
              <a:xfrm>
                <a:off x="2321203" y="7234029"/>
                <a:ext cx="1764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4" name="テキスト ボックス 73">
              <a:extLst>
                <a:ext uri="{FF2B5EF4-FFF2-40B4-BE49-F238E27FC236}">
                  <a16:creationId xmlns:a16="http://schemas.microsoft.com/office/drawing/2014/main" id="{C3141BFF-57ED-5621-528D-CC1349C7DA64}"/>
                </a:ext>
              </a:extLst>
            </p:cNvPr>
            <p:cNvSpPr txBox="1"/>
            <p:nvPr/>
          </p:nvSpPr>
          <p:spPr>
            <a:xfrm>
              <a:off x="5130181" y="711535"/>
              <a:ext cx="535889" cy="230832"/>
            </a:xfrm>
            <a:prstGeom prst="rect">
              <a:avLst/>
            </a:prstGeom>
            <a:noFill/>
          </p:spPr>
          <p:txBody>
            <a:bodyPr wrap="square" rtlCol="0">
              <a:spAutoFit/>
            </a:bodyPr>
            <a:lstStyle/>
            <a:p>
              <a:pPr algn="ctr"/>
              <a:r>
                <a:rPr kumimoji="1" lang="en-US" altLang="ja-JP" sz="900" dirty="0">
                  <a:latin typeface="Arial" panose="020B0604020202020204" pitchFamily="34" charset="0"/>
                  <a:cs typeface="Arial" panose="020B0604020202020204" pitchFamily="34" charset="0"/>
                </a:rPr>
                <a:t>CD3</a:t>
              </a:r>
            </a:p>
          </p:txBody>
        </p:sp>
        <p:sp>
          <p:nvSpPr>
            <p:cNvPr id="75" name="テキスト ボックス 74">
              <a:extLst>
                <a:ext uri="{FF2B5EF4-FFF2-40B4-BE49-F238E27FC236}">
                  <a16:creationId xmlns:a16="http://schemas.microsoft.com/office/drawing/2014/main" id="{1D9B8F6B-8585-01AF-9158-DE42BA777F7D}"/>
                </a:ext>
              </a:extLst>
            </p:cNvPr>
            <p:cNvSpPr txBox="1"/>
            <p:nvPr/>
          </p:nvSpPr>
          <p:spPr>
            <a:xfrm>
              <a:off x="5941718" y="711535"/>
              <a:ext cx="621560" cy="230832"/>
            </a:xfrm>
            <a:prstGeom prst="rect">
              <a:avLst/>
            </a:prstGeom>
            <a:noFill/>
          </p:spPr>
          <p:txBody>
            <a:bodyPr wrap="square" rtlCol="0">
              <a:spAutoFit/>
            </a:bodyPr>
            <a:lstStyle/>
            <a:p>
              <a:pPr algn="ctr"/>
              <a:r>
                <a:rPr kumimoji="1" lang="en-US" altLang="ja-JP" sz="900" dirty="0">
                  <a:latin typeface="Arial" panose="020B0604020202020204" pitchFamily="34" charset="0"/>
                  <a:cs typeface="Arial" panose="020B0604020202020204" pitchFamily="34" charset="0"/>
                </a:rPr>
                <a:t>CD11b</a:t>
              </a:r>
            </a:p>
          </p:txBody>
        </p:sp>
        <p:sp>
          <p:nvSpPr>
            <p:cNvPr id="76" name="テキスト ボックス 75">
              <a:extLst>
                <a:ext uri="{FF2B5EF4-FFF2-40B4-BE49-F238E27FC236}">
                  <a16:creationId xmlns:a16="http://schemas.microsoft.com/office/drawing/2014/main" id="{CA0C48BF-3AEF-A91A-E1A8-77CC304CF4B5}"/>
                </a:ext>
              </a:extLst>
            </p:cNvPr>
            <p:cNvSpPr txBox="1"/>
            <p:nvPr/>
          </p:nvSpPr>
          <p:spPr>
            <a:xfrm>
              <a:off x="5736867" y="2086682"/>
              <a:ext cx="1085262" cy="200055"/>
            </a:xfrm>
            <a:prstGeom prst="rect">
              <a:avLst/>
            </a:prstGeom>
            <a:noFill/>
          </p:spPr>
          <p:txBody>
            <a:bodyPr wrap="square" rtlCol="0">
              <a:spAutoFit/>
            </a:bodyPr>
            <a:lstStyle/>
            <a:p>
              <a:pPr algn="ctr"/>
              <a:r>
                <a:rPr kumimoji="1" lang="en-US" altLang="ja-JP" sz="700" dirty="0">
                  <a:latin typeface="Arial" panose="020B0604020202020204" pitchFamily="34" charset="0"/>
                  <a:cs typeface="Arial" panose="020B0604020202020204" pitchFamily="34" charset="0"/>
                </a:rPr>
                <a:t>Scale bar: 200 </a:t>
              </a:r>
              <a:r>
                <a:rPr kumimoji="1" lang="en-US" altLang="ja-JP" sz="700" dirty="0">
                  <a:latin typeface="Symbol" pitchFamily="2" charset="2"/>
                  <a:cs typeface="Arial" panose="020B0604020202020204" pitchFamily="34" charset="0"/>
                </a:rPr>
                <a:t>m</a:t>
              </a:r>
              <a:r>
                <a:rPr kumimoji="1" lang="en-US" altLang="ja-JP" sz="700" dirty="0">
                  <a:latin typeface="Arial" panose="020B0604020202020204" pitchFamily="34" charset="0"/>
                  <a:cs typeface="Arial" panose="020B0604020202020204" pitchFamily="34" charset="0"/>
                </a:rPr>
                <a:t>m</a:t>
              </a:r>
              <a:endParaRPr kumimoji="1" lang="ja-JP" altLang="en-US" sz="7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28852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369429C4-3E37-EE0A-E046-2C5248053214}"/>
              </a:ext>
            </a:extLst>
          </p:cNvPr>
          <p:cNvSpPr txBox="1"/>
          <p:nvPr/>
        </p:nvSpPr>
        <p:spPr>
          <a:xfrm>
            <a:off x="544265" y="3654670"/>
            <a:ext cx="5938886" cy="1035220"/>
          </a:xfrm>
          <a:prstGeom prst="rect">
            <a:avLst/>
          </a:prstGeom>
          <a:noFill/>
        </p:spPr>
        <p:txBody>
          <a:bodyPr wrap="square">
            <a:spAutoFit/>
          </a:bodyPr>
          <a:lstStyle/>
          <a:p>
            <a:pPr>
              <a:lnSpc>
                <a:spcPts val="1500"/>
              </a:lnSpc>
            </a:pPr>
            <a:r>
              <a:rPr lang="en-US" altLang="ja-JP" sz="1000" b="1" dirty="0">
                <a:latin typeface="Arial" panose="020B0604020202020204" pitchFamily="34" charset="0"/>
                <a:cs typeface="Arial" panose="020B0604020202020204" pitchFamily="34" charset="0"/>
              </a:rPr>
              <a:t>Figure S9 FACS plots of </a:t>
            </a:r>
            <a:r>
              <a:rPr lang="en-US" altLang="ja-JP" sz="1000" b="1"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PD-L1-positive cells of MDSC subsets</a:t>
            </a:r>
            <a:r>
              <a:rPr lang="ja-JP" altLang="ja-JP" sz="1000" b="1">
                <a:effectLst/>
                <a:latin typeface="Arial" panose="020B0604020202020204" pitchFamily="34" charset="0"/>
                <a:cs typeface="Arial" panose="020B0604020202020204" pitchFamily="34" charset="0"/>
              </a:rPr>
              <a:t> </a:t>
            </a:r>
            <a:endParaRPr lang="en-US" altLang="ja-JP" sz="1000" b="1" dirty="0">
              <a:latin typeface="Arial" panose="020B0604020202020204" pitchFamily="34" charset="0"/>
              <a:cs typeface="Arial" panose="020B0604020202020204" pitchFamily="34" charset="0"/>
            </a:endParaRPr>
          </a:p>
          <a:p>
            <a:pPr>
              <a:lnSpc>
                <a:spcPts val="1500"/>
              </a:lnSpc>
            </a:pPr>
            <a:r>
              <a:rPr lang="ja-JP" altLang="en-US" sz="1000">
                <a:latin typeface="Arial" panose="020B0604020202020204" pitchFamily="34" charset="0"/>
                <a:cs typeface="Arial" panose="020B0604020202020204" pitchFamily="34" charset="0"/>
              </a:rPr>
              <a:t>C3129F1 recipient mice were pretreated and treated with iHSPCs. Eight weeks after administration, PBMCs were analyzed by FACS for PD</a:t>
            </a:r>
            <a:r>
              <a:rPr lang="en-US" altLang="ja-JP" sz="1000" dirty="0">
                <a:latin typeface="Arial" panose="020B0604020202020204" pitchFamily="34" charset="0"/>
                <a:cs typeface="Arial" panose="020B0604020202020204" pitchFamily="34" charset="0"/>
              </a:rPr>
              <a:t>-</a:t>
            </a:r>
            <a:r>
              <a:rPr lang="ja-JP" altLang="en-US" sz="1000">
                <a:latin typeface="Arial" panose="020B0604020202020204" pitchFamily="34" charset="0"/>
                <a:cs typeface="Arial" panose="020B0604020202020204" pitchFamily="34" charset="0"/>
              </a:rPr>
              <a:t>L1 expression in CD11b</a:t>
            </a:r>
            <a:r>
              <a:rPr lang="ja-JP" altLang="en-US" sz="1000" baseline="30000">
                <a:latin typeface="Arial" panose="020B0604020202020204" pitchFamily="34" charset="0"/>
                <a:cs typeface="Arial" panose="020B0604020202020204" pitchFamily="34" charset="0"/>
              </a:rPr>
              <a:t>+</a:t>
            </a:r>
            <a:r>
              <a:rPr lang="ja-JP" altLang="en-US" sz="1000">
                <a:latin typeface="Arial" panose="020B0604020202020204" pitchFamily="34" charset="0"/>
                <a:cs typeface="Arial" panose="020B0604020202020204" pitchFamily="34" charset="0"/>
              </a:rPr>
              <a:t>Gr-1</a:t>
            </a:r>
            <a:r>
              <a:rPr lang="en-US" altLang="ja-JP" sz="1000" baseline="30000" dirty="0">
                <a:latin typeface="Arial" panose="020B0604020202020204" pitchFamily="34" charset="0"/>
                <a:cs typeface="Arial" panose="020B0604020202020204" pitchFamily="34" charset="0"/>
              </a:rPr>
              <a:t>high</a:t>
            </a:r>
            <a:r>
              <a:rPr lang="en-US" altLang="ja-JP" sz="1000" dirty="0">
                <a:latin typeface="Arial" panose="020B0604020202020204" pitchFamily="34" charset="0"/>
                <a:cs typeface="Arial" panose="020B0604020202020204" pitchFamily="34" charset="0"/>
              </a:rPr>
              <a:t> or CD11b</a:t>
            </a:r>
            <a:r>
              <a:rPr lang="en-US" altLang="ja-JP" sz="1000" baseline="30000" dirty="0">
                <a:latin typeface="Arial" panose="020B0604020202020204" pitchFamily="34" charset="0"/>
                <a:cs typeface="Arial" panose="020B0604020202020204" pitchFamily="34" charset="0"/>
              </a:rPr>
              <a:t>+</a:t>
            </a:r>
            <a:r>
              <a:rPr lang="ja-JP" altLang="en-US" sz="1000">
                <a:latin typeface="Arial" panose="020B0604020202020204" pitchFamily="34" charset="0"/>
                <a:cs typeface="Arial" panose="020B0604020202020204" pitchFamily="34" charset="0"/>
              </a:rPr>
              <a:t>Gr-1</a:t>
            </a:r>
            <a:r>
              <a:rPr lang="en-US" altLang="ja-JP" sz="1000" baseline="30000" dirty="0">
                <a:latin typeface="Arial" panose="020B0604020202020204" pitchFamily="34" charset="0"/>
                <a:cs typeface="Arial" panose="020B0604020202020204" pitchFamily="34" charset="0"/>
              </a:rPr>
              <a:t>low</a:t>
            </a:r>
            <a:r>
              <a:rPr lang="ja-JP" altLang="en-US" sz="1000">
                <a:latin typeface="Arial" panose="020B0604020202020204" pitchFamily="34" charset="0"/>
                <a:cs typeface="Arial" panose="020B0604020202020204" pitchFamily="34" charset="0"/>
              </a:rPr>
              <a:t> MDSCs. Experiments were performed with n=4-5 and FACS plots are shown. isotype controls used common data within each group.</a:t>
            </a:r>
          </a:p>
        </p:txBody>
      </p:sp>
      <p:pic>
        <p:nvPicPr>
          <p:cNvPr id="6" name="図 5">
            <a:extLst>
              <a:ext uri="{FF2B5EF4-FFF2-40B4-BE49-F238E27FC236}">
                <a16:creationId xmlns:a16="http://schemas.microsoft.com/office/drawing/2014/main" id="{8AB357D2-BEE2-2F0B-D784-7E6F8DB10A7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5713" y="1280885"/>
            <a:ext cx="2396512" cy="1877269"/>
          </a:xfrm>
          <a:prstGeom prst="rect">
            <a:avLst/>
          </a:prstGeom>
        </p:spPr>
      </p:pic>
      <p:sp>
        <p:nvSpPr>
          <p:cNvPr id="7" name="テキスト ボックス 6">
            <a:extLst>
              <a:ext uri="{FF2B5EF4-FFF2-40B4-BE49-F238E27FC236}">
                <a16:creationId xmlns:a16="http://schemas.microsoft.com/office/drawing/2014/main" id="{0DB92C13-EC0B-8D68-6D56-4EDDDA7B43BC}"/>
              </a:ext>
            </a:extLst>
          </p:cNvPr>
          <p:cNvSpPr txBox="1"/>
          <p:nvPr/>
        </p:nvSpPr>
        <p:spPr>
          <a:xfrm>
            <a:off x="594784" y="1455765"/>
            <a:ext cx="447559" cy="215444"/>
          </a:xfrm>
          <a:prstGeom prst="rect">
            <a:avLst/>
          </a:prstGeom>
          <a:noFill/>
        </p:spPr>
        <p:txBody>
          <a:bodyPr wrap="none" rtlCol="0">
            <a:spAutoFit/>
          </a:bodyPr>
          <a:lstStyle/>
          <a:p>
            <a:pPr algn="ctr"/>
            <a:r>
              <a:rPr kumimoji="1" lang="en-US" altLang="ja-JP" sz="800" dirty="0">
                <a:latin typeface="Arial" panose="020B0604020202020204" pitchFamily="34" charset="0"/>
                <a:cs typeface="Arial" panose="020B0604020202020204" pitchFamily="34" charset="0"/>
              </a:rPr>
              <a:t>Naive</a:t>
            </a:r>
            <a:endParaRPr kumimoji="1" lang="ja-JP" altLang="en-US" sz="800">
              <a:latin typeface="Arial" panose="020B0604020202020204" pitchFamily="34" charset="0"/>
              <a:cs typeface="Arial" panose="020B0604020202020204" pitchFamily="34" charset="0"/>
            </a:endParaRPr>
          </a:p>
        </p:txBody>
      </p:sp>
      <p:sp>
        <p:nvSpPr>
          <p:cNvPr id="8" name="テキスト ボックス 7">
            <a:extLst>
              <a:ext uri="{FF2B5EF4-FFF2-40B4-BE49-F238E27FC236}">
                <a16:creationId xmlns:a16="http://schemas.microsoft.com/office/drawing/2014/main" id="{110D07EB-35D9-26E2-6CD9-986F3EF9CE34}"/>
              </a:ext>
            </a:extLst>
          </p:cNvPr>
          <p:cNvSpPr txBox="1"/>
          <p:nvPr/>
        </p:nvSpPr>
        <p:spPr>
          <a:xfrm>
            <a:off x="582761" y="1898432"/>
            <a:ext cx="471604" cy="215444"/>
          </a:xfrm>
          <a:prstGeom prst="rect">
            <a:avLst/>
          </a:prstGeom>
          <a:noFill/>
        </p:spPr>
        <p:txBody>
          <a:bodyPr wrap="none" rtlCol="0">
            <a:spAutoFit/>
          </a:bodyPr>
          <a:lstStyle/>
          <a:p>
            <a:pPr algn="ctr"/>
            <a:r>
              <a:rPr kumimoji="1" lang="en-US" altLang="ja-JP" sz="800" dirty="0">
                <a:latin typeface="Arial" panose="020B0604020202020204" pitchFamily="34" charset="0"/>
                <a:cs typeface="Arial" panose="020B0604020202020204" pitchFamily="34" charset="0"/>
              </a:rPr>
              <a:t>Saline</a:t>
            </a:r>
            <a:endParaRPr kumimoji="1" lang="ja-JP" altLang="en-US" sz="800">
              <a:latin typeface="Arial" panose="020B0604020202020204" pitchFamily="34" charset="0"/>
              <a:cs typeface="Arial" panose="020B0604020202020204" pitchFamily="34" charset="0"/>
            </a:endParaRPr>
          </a:p>
        </p:txBody>
      </p:sp>
      <p:sp>
        <p:nvSpPr>
          <p:cNvPr id="9" name="テキスト ボックス 8">
            <a:extLst>
              <a:ext uri="{FF2B5EF4-FFF2-40B4-BE49-F238E27FC236}">
                <a16:creationId xmlns:a16="http://schemas.microsoft.com/office/drawing/2014/main" id="{4F473870-3E5F-926C-D735-F71B8D38CDE7}"/>
              </a:ext>
            </a:extLst>
          </p:cNvPr>
          <p:cNvSpPr txBox="1"/>
          <p:nvPr/>
        </p:nvSpPr>
        <p:spPr>
          <a:xfrm>
            <a:off x="605923" y="2324064"/>
            <a:ext cx="425280"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GFP</a:t>
            </a:r>
            <a:r>
              <a:rPr kumimoji="1" lang="en-US" altLang="ja-JP" sz="800" baseline="30000" dirty="0">
                <a:latin typeface="Arial" panose="020B0604020202020204" pitchFamily="34" charset="0"/>
                <a:cs typeface="Arial" panose="020B0604020202020204" pitchFamily="34" charset="0"/>
              </a:rPr>
              <a:t>-</a:t>
            </a:r>
          </a:p>
        </p:txBody>
      </p:sp>
      <p:sp>
        <p:nvSpPr>
          <p:cNvPr id="10" name="テキスト ボックス 9">
            <a:extLst>
              <a:ext uri="{FF2B5EF4-FFF2-40B4-BE49-F238E27FC236}">
                <a16:creationId xmlns:a16="http://schemas.microsoft.com/office/drawing/2014/main" id="{6265D67D-3B07-0106-48FF-B344AD695E26}"/>
              </a:ext>
            </a:extLst>
          </p:cNvPr>
          <p:cNvSpPr txBox="1"/>
          <p:nvPr/>
        </p:nvSpPr>
        <p:spPr>
          <a:xfrm>
            <a:off x="570024" y="2782178"/>
            <a:ext cx="497078"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GFP</a:t>
            </a:r>
            <a:r>
              <a:rPr kumimoji="1" lang="en-US" altLang="ja-JP" sz="800" baseline="30000" dirty="0">
                <a:latin typeface="Arial" panose="020B0604020202020204" pitchFamily="34" charset="0"/>
                <a:cs typeface="Arial" panose="020B0604020202020204" pitchFamily="34" charset="0"/>
              </a:rPr>
              <a:t>+</a:t>
            </a:r>
          </a:p>
        </p:txBody>
      </p:sp>
      <p:grpSp>
        <p:nvGrpSpPr>
          <p:cNvPr id="11" name="グループ化 10">
            <a:extLst>
              <a:ext uri="{FF2B5EF4-FFF2-40B4-BE49-F238E27FC236}">
                <a16:creationId xmlns:a16="http://schemas.microsoft.com/office/drawing/2014/main" id="{A2CE6FF8-4CBC-6D69-D11F-A25DF53AC10C}"/>
              </a:ext>
            </a:extLst>
          </p:cNvPr>
          <p:cNvGrpSpPr/>
          <p:nvPr/>
        </p:nvGrpSpPr>
        <p:grpSpPr>
          <a:xfrm>
            <a:off x="1582413" y="1035752"/>
            <a:ext cx="1063113" cy="215444"/>
            <a:chOff x="2725276" y="1393296"/>
            <a:chExt cx="1936590" cy="392457"/>
          </a:xfrm>
        </p:grpSpPr>
        <p:sp>
          <p:nvSpPr>
            <p:cNvPr id="12" name="テキスト ボックス 11">
              <a:extLst>
                <a:ext uri="{FF2B5EF4-FFF2-40B4-BE49-F238E27FC236}">
                  <a16:creationId xmlns:a16="http://schemas.microsoft.com/office/drawing/2014/main" id="{6C339F9E-A209-D2B9-1ADC-D44399D2EE0F}"/>
                </a:ext>
              </a:extLst>
            </p:cNvPr>
            <p:cNvSpPr txBox="1"/>
            <p:nvPr/>
          </p:nvSpPr>
          <p:spPr>
            <a:xfrm>
              <a:off x="2725276" y="1393296"/>
              <a:ext cx="1936590" cy="392457"/>
            </a:xfrm>
            <a:prstGeom prst="rect">
              <a:avLst/>
            </a:prstGeom>
            <a:noFill/>
          </p:spPr>
          <p:txBody>
            <a:bodyPr wrap="none" rtlCol="0" anchor="ctr">
              <a:spAutoFit/>
            </a:bodyPr>
            <a:lstStyle/>
            <a:p>
              <a:pPr algn="ctr"/>
              <a:r>
                <a:rPr kumimoji="1" lang="en-US" altLang="ja-JP" sz="800" dirty="0">
                  <a:latin typeface="Arial" panose="020B0604020202020204" pitchFamily="34" charset="0"/>
                  <a:cs typeface="Arial" panose="020B0604020202020204" pitchFamily="34" charset="0"/>
                </a:rPr>
                <a:t>CD11b</a:t>
              </a:r>
              <a:r>
                <a:rPr kumimoji="1" lang="en-US" altLang="ja-JP" sz="800" baseline="30000" dirty="0">
                  <a:latin typeface="Arial" panose="020B0604020202020204" pitchFamily="34" charset="0"/>
                  <a:cs typeface="Arial" panose="020B0604020202020204" pitchFamily="34" charset="0"/>
                </a:rPr>
                <a:t>+</a:t>
              </a:r>
              <a:r>
                <a:rPr kumimoji="1" lang="en-US" altLang="ja-JP" sz="800" dirty="0">
                  <a:latin typeface="Arial" panose="020B0604020202020204" pitchFamily="34" charset="0"/>
                  <a:cs typeface="Arial" panose="020B0604020202020204" pitchFamily="34" charset="0"/>
                </a:rPr>
                <a:t>Gr-1</a:t>
              </a:r>
              <a:r>
                <a:rPr kumimoji="1" lang="en-US" altLang="ja-JP" sz="800" baseline="30000" dirty="0">
                  <a:latin typeface="Arial" panose="020B0604020202020204" pitchFamily="34" charset="0"/>
                  <a:cs typeface="Arial" panose="020B0604020202020204" pitchFamily="34" charset="0"/>
                </a:rPr>
                <a:t>high</a:t>
              </a:r>
              <a:r>
                <a:rPr kumimoji="1" lang="en-US" altLang="ja-JP" sz="800" dirty="0">
                  <a:latin typeface="Arial" panose="020B0604020202020204" pitchFamily="34" charset="0"/>
                  <a:cs typeface="Arial" panose="020B0604020202020204" pitchFamily="34" charset="0"/>
                </a:rPr>
                <a:t> cell</a:t>
              </a:r>
              <a:endParaRPr kumimoji="1" lang="ja-JP" altLang="en-US" sz="800">
                <a:latin typeface="Arial" panose="020B0604020202020204" pitchFamily="34" charset="0"/>
                <a:cs typeface="Arial" panose="020B0604020202020204" pitchFamily="34" charset="0"/>
              </a:endParaRPr>
            </a:p>
          </p:txBody>
        </p:sp>
        <p:sp>
          <p:nvSpPr>
            <p:cNvPr id="13" name="正方形/長方形 12">
              <a:extLst>
                <a:ext uri="{FF2B5EF4-FFF2-40B4-BE49-F238E27FC236}">
                  <a16:creationId xmlns:a16="http://schemas.microsoft.com/office/drawing/2014/main" id="{6805CC0F-A1C2-D153-92B7-EEF13E5C77DC}"/>
                </a:ext>
              </a:extLst>
            </p:cNvPr>
            <p:cNvSpPr/>
            <p:nvPr/>
          </p:nvSpPr>
          <p:spPr>
            <a:xfrm>
              <a:off x="2840870" y="1408335"/>
              <a:ext cx="1705402" cy="36237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grpSp>
      <p:sp>
        <p:nvSpPr>
          <p:cNvPr id="14" name="テキスト ボックス 13">
            <a:extLst>
              <a:ext uri="{FF2B5EF4-FFF2-40B4-BE49-F238E27FC236}">
                <a16:creationId xmlns:a16="http://schemas.microsoft.com/office/drawing/2014/main" id="{7FDBA4C4-A021-21B3-A3DE-CD2571E0D1DE}"/>
              </a:ext>
            </a:extLst>
          </p:cNvPr>
          <p:cNvSpPr txBox="1"/>
          <p:nvPr/>
        </p:nvSpPr>
        <p:spPr>
          <a:xfrm>
            <a:off x="968804" y="3092011"/>
            <a:ext cx="47641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PD-L1</a:t>
            </a:r>
            <a:endParaRPr kumimoji="1" lang="ja-JP" altLang="en-US" sz="800">
              <a:latin typeface="Arial" panose="020B0604020202020204" pitchFamily="34" charset="0"/>
              <a:cs typeface="Arial" panose="020B0604020202020204" pitchFamily="34" charset="0"/>
            </a:endParaRPr>
          </a:p>
        </p:txBody>
      </p:sp>
      <p:cxnSp>
        <p:nvCxnSpPr>
          <p:cNvPr id="15" name="直線矢印コネクタ 14">
            <a:extLst>
              <a:ext uri="{FF2B5EF4-FFF2-40B4-BE49-F238E27FC236}">
                <a16:creationId xmlns:a16="http://schemas.microsoft.com/office/drawing/2014/main" id="{A31C2B1E-98B0-76AE-A80E-4FBBE44A1958}"/>
              </a:ext>
            </a:extLst>
          </p:cNvPr>
          <p:cNvCxnSpPr>
            <a:cxnSpLocks/>
          </p:cNvCxnSpPr>
          <p:nvPr/>
        </p:nvCxnSpPr>
        <p:spPr>
          <a:xfrm>
            <a:off x="1411310" y="3182327"/>
            <a:ext cx="1900915"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正方形/長方形 15">
            <a:extLst>
              <a:ext uri="{FF2B5EF4-FFF2-40B4-BE49-F238E27FC236}">
                <a16:creationId xmlns:a16="http://schemas.microsoft.com/office/drawing/2014/main" id="{B092C014-1B24-FEED-5743-9FC3322D456F}"/>
              </a:ext>
            </a:extLst>
          </p:cNvPr>
          <p:cNvSpPr/>
          <p:nvPr/>
        </p:nvSpPr>
        <p:spPr>
          <a:xfrm>
            <a:off x="2305199" y="3316237"/>
            <a:ext cx="98813" cy="98813"/>
          </a:xfrm>
          <a:prstGeom prst="rect">
            <a:avLst/>
          </a:prstGeom>
          <a:solidFill>
            <a:srgbClr val="9A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7" name="テキスト ボックス 16">
            <a:extLst>
              <a:ext uri="{FF2B5EF4-FFF2-40B4-BE49-F238E27FC236}">
                <a16:creationId xmlns:a16="http://schemas.microsoft.com/office/drawing/2014/main" id="{88808D4C-F438-F500-3012-47872747D290}"/>
              </a:ext>
            </a:extLst>
          </p:cNvPr>
          <p:cNvSpPr txBox="1"/>
          <p:nvPr/>
        </p:nvSpPr>
        <p:spPr>
          <a:xfrm>
            <a:off x="2404013" y="3257921"/>
            <a:ext cx="930063"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Specific staining</a:t>
            </a:r>
            <a:endParaRPr kumimoji="1" lang="ja-JP" altLang="en-US" sz="800">
              <a:latin typeface="Arial" panose="020B0604020202020204" pitchFamily="34" charset="0"/>
              <a:cs typeface="Arial" panose="020B0604020202020204" pitchFamily="34" charset="0"/>
            </a:endParaRPr>
          </a:p>
        </p:txBody>
      </p:sp>
      <p:sp>
        <p:nvSpPr>
          <p:cNvPr id="18" name="正方形/長方形 17">
            <a:extLst>
              <a:ext uri="{FF2B5EF4-FFF2-40B4-BE49-F238E27FC236}">
                <a16:creationId xmlns:a16="http://schemas.microsoft.com/office/drawing/2014/main" id="{2739CC8B-913D-82B9-C266-41FAA6272B09}"/>
              </a:ext>
            </a:extLst>
          </p:cNvPr>
          <p:cNvSpPr/>
          <p:nvPr/>
        </p:nvSpPr>
        <p:spPr>
          <a:xfrm>
            <a:off x="1250320" y="3316237"/>
            <a:ext cx="98813" cy="98813"/>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19" name="テキスト ボックス 18">
            <a:extLst>
              <a:ext uri="{FF2B5EF4-FFF2-40B4-BE49-F238E27FC236}">
                <a16:creationId xmlns:a16="http://schemas.microsoft.com/office/drawing/2014/main" id="{B6F5B0BC-16F2-B126-C05A-CD7E402186EC}"/>
              </a:ext>
            </a:extLst>
          </p:cNvPr>
          <p:cNvSpPr txBox="1"/>
          <p:nvPr/>
        </p:nvSpPr>
        <p:spPr>
          <a:xfrm>
            <a:off x="1349134" y="3257921"/>
            <a:ext cx="856325"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Isotype control</a:t>
            </a:r>
            <a:endParaRPr kumimoji="1" lang="ja-JP" altLang="en-US" sz="800">
              <a:latin typeface="Arial" panose="020B0604020202020204" pitchFamily="34" charset="0"/>
              <a:cs typeface="Arial" panose="020B0604020202020204" pitchFamily="34" charset="0"/>
            </a:endParaRPr>
          </a:p>
        </p:txBody>
      </p:sp>
      <p:sp>
        <p:nvSpPr>
          <p:cNvPr id="20" name="テキスト ボックス 19">
            <a:extLst>
              <a:ext uri="{FF2B5EF4-FFF2-40B4-BE49-F238E27FC236}">
                <a16:creationId xmlns:a16="http://schemas.microsoft.com/office/drawing/2014/main" id="{A11A9D6D-E8EA-63D8-16DF-DBC384F4C957}"/>
              </a:ext>
            </a:extLst>
          </p:cNvPr>
          <p:cNvSpPr txBox="1"/>
          <p:nvPr/>
        </p:nvSpPr>
        <p:spPr>
          <a:xfrm>
            <a:off x="1083182" y="1305948"/>
            <a:ext cx="483019"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2.54</a:t>
            </a:r>
            <a:endParaRPr kumimoji="1" lang="ja-JP" altLang="en-US" sz="800">
              <a:latin typeface="Arial" panose="020B0604020202020204" pitchFamily="34" charset="0"/>
              <a:cs typeface="Arial" panose="020B0604020202020204" pitchFamily="34" charset="0"/>
            </a:endParaRPr>
          </a:p>
        </p:txBody>
      </p:sp>
      <p:sp>
        <p:nvSpPr>
          <p:cNvPr id="21" name="テキスト ボックス 20">
            <a:extLst>
              <a:ext uri="{FF2B5EF4-FFF2-40B4-BE49-F238E27FC236}">
                <a16:creationId xmlns:a16="http://schemas.microsoft.com/office/drawing/2014/main" id="{E01E0F17-EAE4-67EB-866A-C684E6D89DA9}"/>
              </a:ext>
            </a:extLst>
          </p:cNvPr>
          <p:cNvSpPr txBox="1"/>
          <p:nvPr/>
        </p:nvSpPr>
        <p:spPr>
          <a:xfrm>
            <a:off x="1548259" y="1305948"/>
            <a:ext cx="476983"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5.62</a:t>
            </a:r>
            <a:endParaRPr kumimoji="1" lang="ja-JP" altLang="en-US" sz="800">
              <a:latin typeface="Arial" panose="020B0604020202020204" pitchFamily="34" charset="0"/>
              <a:cs typeface="Arial" panose="020B0604020202020204" pitchFamily="34" charset="0"/>
            </a:endParaRPr>
          </a:p>
        </p:txBody>
      </p:sp>
      <p:sp>
        <p:nvSpPr>
          <p:cNvPr id="22" name="テキスト ボックス 21">
            <a:extLst>
              <a:ext uri="{FF2B5EF4-FFF2-40B4-BE49-F238E27FC236}">
                <a16:creationId xmlns:a16="http://schemas.microsoft.com/office/drawing/2014/main" id="{EB1A82E8-D251-3075-5B66-B95501E11649}"/>
              </a:ext>
            </a:extLst>
          </p:cNvPr>
          <p:cNvSpPr txBox="1"/>
          <p:nvPr/>
        </p:nvSpPr>
        <p:spPr>
          <a:xfrm>
            <a:off x="2020959" y="1305948"/>
            <a:ext cx="464909"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2.70</a:t>
            </a:r>
            <a:endParaRPr kumimoji="1" lang="ja-JP" altLang="en-US" sz="800">
              <a:latin typeface="Arial" panose="020B0604020202020204" pitchFamily="34" charset="0"/>
              <a:cs typeface="Arial" panose="020B0604020202020204" pitchFamily="34" charset="0"/>
            </a:endParaRPr>
          </a:p>
        </p:txBody>
      </p:sp>
      <p:sp>
        <p:nvSpPr>
          <p:cNvPr id="23" name="テキスト ボックス 22">
            <a:extLst>
              <a:ext uri="{FF2B5EF4-FFF2-40B4-BE49-F238E27FC236}">
                <a16:creationId xmlns:a16="http://schemas.microsoft.com/office/drawing/2014/main" id="{2AAD596C-FE74-4E0F-766D-6D6E0F903685}"/>
              </a:ext>
            </a:extLst>
          </p:cNvPr>
          <p:cNvSpPr txBox="1"/>
          <p:nvPr/>
        </p:nvSpPr>
        <p:spPr>
          <a:xfrm>
            <a:off x="2478516" y="1305948"/>
            <a:ext cx="476981"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3.17</a:t>
            </a:r>
            <a:endParaRPr kumimoji="1" lang="ja-JP" altLang="en-US" sz="800">
              <a:latin typeface="Arial" panose="020B0604020202020204" pitchFamily="34" charset="0"/>
              <a:cs typeface="Arial" panose="020B0604020202020204" pitchFamily="34" charset="0"/>
            </a:endParaRPr>
          </a:p>
        </p:txBody>
      </p:sp>
      <p:sp>
        <p:nvSpPr>
          <p:cNvPr id="24" name="テキスト ボックス 23">
            <a:extLst>
              <a:ext uri="{FF2B5EF4-FFF2-40B4-BE49-F238E27FC236}">
                <a16:creationId xmlns:a16="http://schemas.microsoft.com/office/drawing/2014/main" id="{CC2BC43A-0DC9-A3EB-7645-54A71C379199}"/>
              </a:ext>
            </a:extLst>
          </p:cNvPr>
          <p:cNvSpPr txBox="1"/>
          <p:nvPr/>
        </p:nvSpPr>
        <p:spPr>
          <a:xfrm>
            <a:off x="2949731" y="1305948"/>
            <a:ext cx="47094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5.99</a:t>
            </a:r>
            <a:endParaRPr kumimoji="1" lang="ja-JP" altLang="en-US" sz="800">
              <a:latin typeface="Arial" panose="020B0604020202020204" pitchFamily="34" charset="0"/>
              <a:cs typeface="Arial" panose="020B0604020202020204" pitchFamily="34" charset="0"/>
            </a:endParaRPr>
          </a:p>
        </p:txBody>
      </p:sp>
      <p:sp>
        <p:nvSpPr>
          <p:cNvPr id="25" name="テキスト ボックス 24">
            <a:extLst>
              <a:ext uri="{FF2B5EF4-FFF2-40B4-BE49-F238E27FC236}">
                <a16:creationId xmlns:a16="http://schemas.microsoft.com/office/drawing/2014/main" id="{0DC2DE9C-3503-0615-5FAC-2DEFFE7966EF}"/>
              </a:ext>
            </a:extLst>
          </p:cNvPr>
          <p:cNvSpPr txBox="1"/>
          <p:nvPr/>
        </p:nvSpPr>
        <p:spPr>
          <a:xfrm>
            <a:off x="1083182" y="1760164"/>
            <a:ext cx="483019"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6.17</a:t>
            </a:r>
            <a:endParaRPr kumimoji="1" lang="ja-JP" altLang="en-US" sz="800">
              <a:latin typeface="Arial" panose="020B0604020202020204" pitchFamily="34" charset="0"/>
              <a:cs typeface="Arial" panose="020B0604020202020204" pitchFamily="34" charset="0"/>
            </a:endParaRPr>
          </a:p>
        </p:txBody>
      </p:sp>
      <p:sp>
        <p:nvSpPr>
          <p:cNvPr id="26" name="テキスト ボックス 25">
            <a:extLst>
              <a:ext uri="{FF2B5EF4-FFF2-40B4-BE49-F238E27FC236}">
                <a16:creationId xmlns:a16="http://schemas.microsoft.com/office/drawing/2014/main" id="{E6789D83-0DC5-0F75-79CC-88D9E3B69107}"/>
              </a:ext>
            </a:extLst>
          </p:cNvPr>
          <p:cNvSpPr txBox="1"/>
          <p:nvPr/>
        </p:nvSpPr>
        <p:spPr>
          <a:xfrm>
            <a:off x="1548259" y="1760164"/>
            <a:ext cx="476983"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6.19</a:t>
            </a:r>
            <a:endParaRPr kumimoji="1" lang="ja-JP" altLang="en-US" sz="800">
              <a:latin typeface="Arial" panose="020B0604020202020204" pitchFamily="34" charset="0"/>
              <a:cs typeface="Arial" panose="020B0604020202020204" pitchFamily="34" charset="0"/>
            </a:endParaRPr>
          </a:p>
        </p:txBody>
      </p:sp>
      <p:sp>
        <p:nvSpPr>
          <p:cNvPr id="27" name="テキスト ボックス 26">
            <a:extLst>
              <a:ext uri="{FF2B5EF4-FFF2-40B4-BE49-F238E27FC236}">
                <a16:creationId xmlns:a16="http://schemas.microsoft.com/office/drawing/2014/main" id="{5E5958ED-5BB6-E80C-B735-D6EA6E282214}"/>
              </a:ext>
            </a:extLst>
          </p:cNvPr>
          <p:cNvSpPr txBox="1"/>
          <p:nvPr/>
        </p:nvSpPr>
        <p:spPr>
          <a:xfrm>
            <a:off x="2020959" y="1760164"/>
            <a:ext cx="464909"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4.47</a:t>
            </a:r>
            <a:endParaRPr kumimoji="1" lang="ja-JP" altLang="en-US" sz="800">
              <a:latin typeface="Arial" panose="020B0604020202020204" pitchFamily="34" charset="0"/>
              <a:cs typeface="Arial" panose="020B0604020202020204" pitchFamily="34" charset="0"/>
            </a:endParaRPr>
          </a:p>
        </p:txBody>
      </p:sp>
      <p:sp>
        <p:nvSpPr>
          <p:cNvPr id="28" name="テキスト ボックス 27">
            <a:extLst>
              <a:ext uri="{FF2B5EF4-FFF2-40B4-BE49-F238E27FC236}">
                <a16:creationId xmlns:a16="http://schemas.microsoft.com/office/drawing/2014/main" id="{D907891D-5FF6-7434-0822-13A404175AEB}"/>
              </a:ext>
            </a:extLst>
          </p:cNvPr>
          <p:cNvSpPr txBox="1"/>
          <p:nvPr/>
        </p:nvSpPr>
        <p:spPr>
          <a:xfrm>
            <a:off x="2478516" y="1760164"/>
            <a:ext cx="476981"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6.23</a:t>
            </a:r>
            <a:endParaRPr kumimoji="1" lang="ja-JP" altLang="en-US" sz="800">
              <a:latin typeface="Arial" panose="020B0604020202020204" pitchFamily="34" charset="0"/>
              <a:cs typeface="Arial" panose="020B0604020202020204" pitchFamily="34" charset="0"/>
            </a:endParaRPr>
          </a:p>
        </p:txBody>
      </p:sp>
      <p:sp>
        <p:nvSpPr>
          <p:cNvPr id="29" name="テキスト ボックス 28">
            <a:extLst>
              <a:ext uri="{FF2B5EF4-FFF2-40B4-BE49-F238E27FC236}">
                <a16:creationId xmlns:a16="http://schemas.microsoft.com/office/drawing/2014/main" id="{1E6BCBF0-358C-CD96-7AE8-47E147A57B87}"/>
              </a:ext>
            </a:extLst>
          </p:cNvPr>
          <p:cNvSpPr txBox="1"/>
          <p:nvPr/>
        </p:nvSpPr>
        <p:spPr>
          <a:xfrm>
            <a:off x="1083182" y="2207077"/>
            <a:ext cx="483019"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10.5</a:t>
            </a:r>
            <a:endParaRPr kumimoji="1" lang="ja-JP" altLang="en-US" sz="800">
              <a:latin typeface="Arial" panose="020B0604020202020204" pitchFamily="34" charset="0"/>
              <a:cs typeface="Arial" panose="020B0604020202020204" pitchFamily="34" charset="0"/>
            </a:endParaRPr>
          </a:p>
        </p:txBody>
      </p:sp>
      <p:sp>
        <p:nvSpPr>
          <p:cNvPr id="30" name="テキスト ボックス 29">
            <a:extLst>
              <a:ext uri="{FF2B5EF4-FFF2-40B4-BE49-F238E27FC236}">
                <a16:creationId xmlns:a16="http://schemas.microsoft.com/office/drawing/2014/main" id="{8708FB8E-5ED5-4A09-9286-FC109037FD8C}"/>
              </a:ext>
            </a:extLst>
          </p:cNvPr>
          <p:cNvSpPr txBox="1"/>
          <p:nvPr/>
        </p:nvSpPr>
        <p:spPr>
          <a:xfrm>
            <a:off x="1548259" y="2207077"/>
            <a:ext cx="476983"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3.54</a:t>
            </a:r>
            <a:endParaRPr kumimoji="1" lang="ja-JP" altLang="en-US" sz="800">
              <a:latin typeface="Arial" panose="020B0604020202020204" pitchFamily="34" charset="0"/>
              <a:cs typeface="Arial" panose="020B0604020202020204" pitchFamily="34" charset="0"/>
            </a:endParaRPr>
          </a:p>
        </p:txBody>
      </p:sp>
      <p:sp>
        <p:nvSpPr>
          <p:cNvPr id="31" name="テキスト ボックス 30">
            <a:extLst>
              <a:ext uri="{FF2B5EF4-FFF2-40B4-BE49-F238E27FC236}">
                <a16:creationId xmlns:a16="http://schemas.microsoft.com/office/drawing/2014/main" id="{D17403A1-7386-EEB1-6D22-F7EB20366CCB}"/>
              </a:ext>
            </a:extLst>
          </p:cNvPr>
          <p:cNvSpPr txBox="1"/>
          <p:nvPr/>
        </p:nvSpPr>
        <p:spPr>
          <a:xfrm>
            <a:off x="2020959" y="2207077"/>
            <a:ext cx="464909"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7.01</a:t>
            </a:r>
            <a:endParaRPr kumimoji="1" lang="ja-JP" altLang="en-US" sz="800">
              <a:latin typeface="Arial" panose="020B0604020202020204" pitchFamily="34" charset="0"/>
              <a:cs typeface="Arial" panose="020B0604020202020204" pitchFamily="34" charset="0"/>
            </a:endParaRPr>
          </a:p>
        </p:txBody>
      </p:sp>
      <p:sp>
        <p:nvSpPr>
          <p:cNvPr id="32" name="テキスト ボックス 31">
            <a:extLst>
              <a:ext uri="{FF2B5EF4-FFF2-40B4-BE49-F238E27FC236}">
                <a16:creationId xmlns:a16="http://schemas.microsoft.com/office/drawing/2014/main" id="{6F242871-CBFC-C6CB-03C3-F112D3A386DC}"/>
              </a:ext>
            </a:extLst>
          </p:cNvPr>
          <p:cNvSpPr txBox="1"/>
          <p:nvPr/>
        </p:nvSpPr>
        <p:spPr>
          <a:xfrm>
            <a:off x="2478516" y="2207077"/>
            <a:ext cx="476981"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2.69</a:t>
            </a:r>
            <a:endParaRPr kumimoji="1" lang="ja-JP" altLang="en-US" sz="800">
              <a:latin typeface="Arial" panose="020B0604020202020204" pitchFamily="34" charset="0"/>
              <a:cs typeface="Arial" panose="020B0604020202020204" pitchFamily="34" charset="0"/>
            </a:endParaRPr>
          </a:p>
        </p:txBody>
      </p:sp>
      <p:sp>
        <p:nvSpPr>
          <p:cNvPr id="33" name="テキスト ボックス 32">
            <a:extLst>
              <a:ext uri="{FF2B5EF4-FFF2-40B4-BE49-F238E27FC236}">
                <a16:creationId xmlns:a16="http://schemas.microsoft.com/office/drawing/2014/main" id="{85693D3C-2080-7FA6-3E89-0F905DA5F5BF}"/>
              </a:ext>
            </a:extLst>
          </p:cNvPr>
          <p:cNvSpPr txBox="1"/>
          <p:nvPr/>
        </p:nvSpPr>
        <p:spPr>
          <a:xfrm>
            <a:off x="2949731" y="2207077"/>
            <a:ext cx="47094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2.27</a:t>
            </a:r>
            <a:endParaRPr kumimoji="1" lang="ja-JP" altLang="en-US" sz="800">
              <a:latin typeface="Arial" panose="020B0604020202020204" pitchFamily="34" charset="0"/>
              <a:cs typeface="Arial" panose="020B0604020202020204" pitchFamily="34" charset="0"/>
            </a:endParaRPr>
          </a:p>
        </p:txBody>
      </p:sp>
      <p:sp>
        <p:nvSpPr>
          <p:cNvPr id="34" name="テキスト ボックス 33">
            <a:extLst>
              <a:ext uri="{FF2B5EF4-FFF2-40B4-BE49-F238E27FC236}">
                <a16:creationId xmlns:a16="http://schemas.microsoft.com/office/drawing/2014/main" id="{BB2294DF-BBAB-0645-CE3F-500F6AC14B19}"/>
              </a:ext>
            </a:extLst>
          </p:cNvPr>
          <p:cNvSpPr txBox="1"/>
          <p:nvPr/>
        </p:nvSpPr>
        <p:spPr>
          <a:xfrm>
            <a:off x="1083182" y="2668575"/>
            <a:ext cx="483019"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76.7</a:t>
            </a:r>
            <a:endParaRPr kumimoji="1" lang="ja-JP" altLang="en-US" sz="800">
              <a:latin typeface="Arial" panose="020B0604020202020204" pitchFamily="34" charset="0"/>
              <a:cs typeface="Arial" panose="020B0604020202020204" pitchFamily="34" charset="0"/>
            </a:endParaRPr>
          </a:p>
        </p:txBody>
      </p:sp>
      <p:sp>
        <p:nvSpPr>
          <p:cNvPr id="35" name="テキスト ボックス 34">
            <a:extLst>
              <a:ext uri="{FF2B5EF4-FFF2-40B4-BE49-F238E27FC236}">
                <a16:creationId xmlns:a16="http://schemas.microsoft.com/office/drawing/2014/main" id="{E8B359A9-AA02-2EEF-F013-8F609BA9521B}"/>
              </a:ext>
            </a:extLst>
          </p:cNvPr>
          <p:cNvSpPr txBox="1"/>
          <p:nvPr/>
        </p:nvSpPr>
        <p:spPr>
          <a:xfrm>
            <a:off x="1548259" y="2668575"/>
            <a:ext cx="476983"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33.3</a:t>
            </a:r>
            <a:endParaRPr kumimoji="1" lang="ja-JP" altLang="en-US" sz="800">
              <a:latin typeface="Arial" panose="020B0604020202020204" pitchFamily="34" charset="0"/>
              <a:cs typeface="Arial" panose="020B0604020202020204" pitchFamily="34" charset="0"/>
            </a:endParaRPr>
          </a:p>
        </p:txBody>
      </p:sp>
      <p:sp>
        <p:nvSpPr>
          <p:cNvPr id="36" name="テキスト ボックス 35">
            <a:extLst>
              <a:ext uri="{FF2B5EF4-FFF2-40B4-BE49-F238E27FC236}">
                <a16:creationId xmlns:a16="http://schemas.microsoft.com/office/drawing/2014/main" id="{3EC5097B-2DB6-25A4-5B1B-2A1A3ED354F2}"/>
              </a:ext>
            </a:extLst>
          </p:cNvPr>
          <p:cNvSpPr txBox="1"/>
          <p:nvPr/>
        </p:nvSpPr>
        <p:spPr>
          <a:xfrm>
            <a:off x="2020959" y="2668575"/>
            <a:ext cx="464909"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32.4</a:t>
            </a:r>
            <a:endParaRPr kumimoji="1" lang="ja-JP" altLang="en-US" sz="800">
              <a:latin typeface="Arial" panose="020B0604020202020204" pitchFamily="34" charset="0"/>
              <a:cs typeface="Arial" panose="020B0604020202020204" pitchFamily="34" charset="0"/>
            </a:endParaRPr>
          </a:p>
        </p:txBody>
      </p:sp>
      <p:sp>
        <p:nvSpPr>
          <p:cNvPr id="37" name="テキスト ボックス 36">
            <a:extLst>
              <a:ext uri="{FF2B5EF4-FFF2-40B4-BE49-F238E27FC236}">
                <a16:creationId xmlns:a16="http://schemas.microsoft.com/office/drawing/2014/main" id="{D698CFFD-2771-3678-644E-C883B562EC52}"/>
              </a:ext>
            </a:extLst>
          </p:cNvPr>
          <p:cNvSpPr txBox="1"/>
          <p:nvPr/>
        </p:nvSpPr>
        <p:spPr>
          <a:xfrm>
            <a:off x="2478516" y="2668575"/>
            <a:ext cx="476981"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17.1</a:t>
            </a:r>
            <a:endParaRPr kumimoji="1" lang="ja-JP" altLang="en-US" sz="800">
              <a:latin typeface="Arial" panose="020B0604020202020204" pitchFamily="34" charset="0"/>
              <a:cs typeface="Arial" panose="020B0604020202020204" pitchFamily="34" charset="0"/>
            </a:endParaRPr>
          </a:p>
        </p:txBody>
      </p:sp>
      <p:sp>
        <p:nvSpPr>
          <p:cNvPr id="38" name="テキスト ボックス 37">
            <a:extLst>
              <a:ext uri="{FF2B5EF4-FFF2-40B4-BE49-F238E27FC236}">
                <a16:creationId xmlns:a16="http://schemas.microsoft.com/office/drawing/2014/main" id="{724C4617-7FF0-0284-F937-99DAAF374A95}"/>
              </a:ext>
            </a:extLst>
          </p:cNvPr>
          <p:cNvSpPr txBox="1"/>
          <p:nvPr/>
        </p:nvSpPr>
        <p:spPr>
          <a:xfrm>
            <a:off x="2949731" y="2668575"/>
            <a:ext cx="47094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25.9</a:t>
            </a:r>
            <a:endParaRPr kumimoji="1" lang="ja-JP" altLang="en-US" sz="800">
              <a:latin typeface="Arial" panose="020B0604020202020204" pitchFamily="34" charset="0"/>
              <a:cs typeface="Arial" panose="020B0604020202020204" pitchFamily="34" charset="0"/>
            </a:endParaRPr>
          </a:p>
        </p:txBody>
      </p:sp>
      <p:pic>
        <p:nvPicPr>
          <p:cNvPr id="39" name="図 38">
            <a:extLst>
              <a:ext uri="{FF2B5EF4-FFF2-40B4-BE49-F238E27FC236}">
                <a16:creationId xmlns:a16="http://schemas.microsoft.com/office/drawing/2014/main" id="{92F00B65-25EB-F0F3-4EBD-B5CBF4DDF6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00510" y="1292174"/>
            <a:ext cx="2396741" cy="1877448"/>
          </a:xfrm>
          <a:prstGeom prst="rect">
            <a:avLst/>
          </a:prstGeom>
        </p:spPr>
      </p:pic>
      <p:sp>
        <p:nvSpPr>
          <p:cNvPr id="40" name="テキスト ボックス 39">
            <a:extLst>
              <a:ext uri="{FF2B5EF4-FFF2-40B4-BE49-F238E27FC236}">
                <a16:creationId xmlns:a16="http://schemas.microsoft.com/office/drawing/2014/main" id="{3C0C518E-56FD-9A72-31E4-C1D25ECA9C92}"/>
              </a:ext>
            </a:extLst>
          </p:cNvPr>
          <p:cNvSpPr txBox="1"/>
          <p:nvPr/>
        </p:nvSpPr>
        <p:spPr>
          <a:xfrm>
            <a:off x="3946743" y="1467054"/>
            <a:ext cx="447559" cy="215444"/>
          </a:xfrm>
          <a:prstGeom prst="rect">
            <a:avLst/>
          </a:prstGeom>
          <a:noFill/>
        </p:spPr>
        <p:txBody>
          <a:bodyPr wrap="none" rtlCol="0">
            <a:spAutoFit/>
          </a:bodyPr>
          <a:lstStyle/>
          <a:p>
            <a:pPr algn="ctr"/>
            <a:r>
              <a:rPr kumimoji="1" lang="en-US" altLang="ja-JP" sz="800" dirty="0">
                <a:latin typeface="Arial" panose="020B0604020202020204" pitchFamily="34" charset="0"/>
                <a:cs typeface="Arial" panose="020B0604020202020204" pitchFamily="34" charset="0"/>
              </a:rPr>
              <a:t>Naive</a:t>
            </a:r>
            <a:endParaRPr kumimoji="1" lang="ja-JP" altLang="en-US" sz="800">
              <a:latin typeface="Arial" panose="020B0604020202020204" pitchFamily="34" charset="0"/>
              <a:cs typeface="Arial" panose="020B0604020202020204" pitchFamily="34" charset="0"/>
            </a:endParaRPr>
          </a:p>
        </p:txBody>
      </p:sp>
      <p:sp>
        <p:nvSpPr>
          <p:cNvPr id="41" name="テキスト ボックス 40">
            <a:extLst>
              <a:ext uri="{FF2B5EF4-FFF2-40B4-BE49-F238E27FC236}">
                <a16:creationId xmlns:a16="http://schemas.microsoft.com/office/drawing/2014/main" id="{30AC6CDF-B3FD-85F9-C1F9-624BF5315DBE}"/>
              </a:ext>
            </a:extLst>
          </p:cNvPr>
          <p:cNvSpPr txBox="1"/>
          <p:nvPr/>
        </p:nvSpPr>
        <p:spPr>
          <a:xfrm>
            <a:off x="3934720" y="1909722"/>
            <a:ext cx="471604" cy="215444"/>
          </a:xfrm>
          <a:prstGeom prst="rect">
            <a:avLst/>
          </a:prstGeom>
          <a:noFill/>
        </p:spPr>
        <p:txBody>
          <a:bodyPr wrap="none" rtlCol="0">
            <a:spAutoFit/>
          </a:bodyPr>
          <a:lstStyle/>
          <a:p>
            <a:pPr algn="ctr"/>
            <a:r>
              <a:rPr kumimoji="1" lang="en-US" altLang="ja-JP" sz="800" dirty="0">
                <a:latin typeface="Arial" panose="020B0604020202020204" pitchFamily="34" charset="0"/>
                <a:cs typeface="Arial" panose="020B0604020202020204" pitchFamily="34" charset="0"/>
              </a:rPr>
              <a:t>Saline</a:t>
            </a:r>
            <a:endParaRPr kumimoji="1" lang="ja-JP" altLang="en-US" sz="800">
              <a:latin typeface="Arial" panose="020B0604020202020204" pitchFamily="34" charset="0"/>
              <a:cs typeface="Arial" panose="020B0604020202020204" pitchFamily="34" charset="0"/>
            </a:endParaRPr>
          </a:p>
        </p:txBody>
      </p:sp>
      <p:sp>
        <p:nvSpPr>
          <p:cNvPr id="42" name="テキスト ボックス 41">
            <a:extLst>
              <a:ext uri="{FF2B5EF4-FFF2-40B4-BE49-F238E27FC236}">
                <a16:creationId xmlns:a16="http://schemas.microsoft.com/office/drawing/2014/main" id="{8D6E55AC-03B0-65BE-82DB-C4966DFCE851}"/>
              </a:ext>
            </a:extLst>
          </p:cNvPr>
          <p:cNvSpPr txBox="1"/>
          <p:nvPr/>
        </p:nvSpPr>
        <p:spPr>
          <a:xfrm>
            <a:off x="3959625" y="2334819"/>
            <a:ext cx="421794"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GFP</a:t>
            </a:r>
            <a:r>
              <a:rPr kumimoji="1" lang="en-US" altLang="ja-JP" sz="800" baseline="30000" dirty="0">
                <a:latin typeface="Arial" panose="020B0604020202020204" pitchFamily="34" charset="0"/>
                <a:cs typeface="Arial" panose="020B0604020202020204" pitchFamily="34" charset="0"/>
              </a:rPr>
              <a:t>-</a:t>
            </a:r>
          </a:p>
        </p:txBody>
      </p:sp>
      <p:sp>
        <p:nvSpPr>
          <p:cNvPr id="43" name="テキスト ボックス 42">
            <a:extLst>
              <a:ext uri="{FF2B5EF4-FFF2-40B4-BE49-F238E27FC236}">
                <a16:creationId xmlns:a16="http://schemas.microsoft.com/office/drawing/2014/main" id="{A8470195-5DF8-0080-EC9E-FA4555F96776}"/>
              </a:ext>
            </a:extLst>
          </p:cNvPr>
          <p:cNvSpPr txBox="1"/>
          <p:nvPr/>
        </p:nvSpPr>
        <p:spPr>
          <a:xfrm>
            <a:off x="3919548" y="2783037"/>
            <a:ext cx="501948"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GFP</a:t>
            </a:r>
            <a:r>
              <a:rPr kumimoji="1" lang="en-US" altLang="ja-JP" sz="800" baseline="30000" dirty="0">
                <a:latin typeface="Arial" panose="020B0604020202020204" pitchFamily="34" charset="0"/>
                <a:cs typeface="Arial" panose="020B0604020202020204" pitchFamily="34" charset="0"/>
              </a:rPr>
              <a:t>+</a:t>
            </a:r>
          </a:p>
        </p:txBody>
      </p:sp>
      <p:grpSp>
        <p:nvGrpSpPr>
          <p:cNvPr id="2" name="グループ化 1">
            <a:extLst>
              <a:ext uri="{FF2B5EF4-FFF2-40B4-BE49-F238E27FC236}">
                <a16:creationId xmlns:a16="http://schemas.microsoft.com/office/drawing/2014/main" id="{B85A0D5F-D2B2-6042-CBB0-FB61A8A0EE06}"/>
              </a:ext>
            </a:extLst>
          </p:cNvPr>
          <p:cNvGrpSpPr/>
          <p:nvPr/>
        </p:nvGrpSpPr>
        <p:grpSpPr>
          <a:xfrm>
            <a:off x="4981064" y="1035752"/>
            <a:ext cx="1035861" cy="215444"/>
            <a:chOff x="4981064" y="1033135"/>
            <a:chExt cx="1035861" cy="215444"/>
          </a:xfrm>
        </p:grpSpPr>
        <p:sp>
          <p:nvSpPr>
            <p:cNvPr id="44" name="テキスト ボックス 43">
              <a:extLst>
                <a:ext uri="{FF2B5EF4-FFF2-40B4-BE49-F238E27FC236}">
                  <a16:creationId xmlns:a16="http://schemas.microsoft.com/office/drawing/2014/main" id="{78D132E2-4FA5-6B29-074E-2281441CAB21}"/>
                </a:ext>
              </a:extLst>
            </p:cNvPr>
            <p:cNvSpPr txBox="1"/>
            <p:nvPr/>
          </p:nvSpPr>
          <p:spPr>
            <a:xfrm>
              <a:off x="4981064" y="1033135"/>
              <a:ext cx="1035861" cy="215444"/>
            </a:xfrm>
            <a:prstGeom prst="rect">
              <a:avLst/>
            </a:prstGeom>
            <a:noFill/>
          </p:spPr>
          <p:txBody>
            <a:bodyPr wrap="none" rtlCol="0" anchor="ctr">
              <a:spAutoFit/>
            </a:bodyPr>
            <a:lstStyle/>
            <a:p>
              <a:pPr algn="ctr"/>
              <a:r>
                <a:rPr kumimoji="1" lang="en-US" altLang="ja-JP" sz="800" dirty="0">
                  <a:latin typeface="Arial" panose="020B0604020202020204" pitchFamily="34" charset="0"/>
                  <a:cs typeface="Arial" panose="020B0604020202020204" pitchFamily="34" charset="0"/>
                </a:rPr>
                <a:t>CD11b</a:t>
              </a:r>
              <a:r>
                <a:rPr kumimoji="1" lang="en-US" altLang="ja-JP" sz="800" baseline="30000" dirty="0">
                  <a:latin typeface="Arial" panose="020B0604020202020204" pitchFamily="34" charset="0"/>
                  <a:cs typeface="Arial" panose="020B0604020202020204" pitchFamily="34" charset="0"/>
                </a:rPr>
                <a:t>+</a:t>
              </a:r>
              <a:r>
                <a:rPr kumimoji="1" lang="en-US" altLang="ja-JP" sz="800" dirty="0">
                  <a:latin typeface="Arial" panose="020B0604020202020204" pitchFamily="34" charset="0"/>
                  <a:cs typeface="Arial" panose="020B0604020202020204" pitchFamily="34" charset="0"/>
                </a:rPr>
                <a:t>Gr-1</a:t>
              </a:r>
              <a:r>
                <a:rPr kumimoji="1" lang="en-US" altLang="ja-JP" sz="800" baseline="30000" dirty="0">
                  <a:latin typeface="Arial" panose="020B0604020202020204" pitchFamily="34" charset="0"/>
                  <a:cs typeface="Arial" panose="020B0604020202020204" pitchFamily="34" charset="0"/>
                </a:rPr>
                <a:t>low</a:t>
              </a:r>
              <a:r>
                <a:rPr kumimoji="1" lang="en-US" altLang="ja-JP" sz="800" dirty="0">
                  <a:latin typeface="Arial" panose="020B0604020202020204" pitchFamily="34" charset="0"/>
                  <a:cs typeface="Arial" panose="020B0604020202020204" pitchFamily="34" charset="0"/>
                </a:rPr>
                <a:t> cell</a:t>
              </a:r>
              <a:endParaRPr kumimoji="1" lang="ja-JP" altLang="en-US" sz="800">
                <a:latin typeface="Arial" panose="020B0604020202020204" pitchFamily="34" charset="0"/>
                <a:cs typeface="Arial" panose="020B0604020202020204" pitchFamily="34" charset="0"/>
              </a:endParaRPr>
            </a:p>
          </p:txBody>
        </p:sp>
        <p:sp>
          <p:nvSpPr>
            <p:cNvPr id="45" name="正方形/長方形 44">
              <a:extLst>
                <a:ext uri="{FF2B5EF4-FFF2-40B4-BE49-F238E27FC236}">
                  <a16:creationId xmlns:a16="http://schemas.microsoft.com/office/drawing/2014/main" id="{1DD1BED1-4CB1-3804-15EB-4D2DEC800FF8}"/>
                </a:ext>
              </a:extLst>
            </p:cNvPr>
            <p:cNvSpPr/>
            <p:nvPr/>
          </p:nvSpPr>
          <p:spPr>
            <a:xfrm>
              <a:off x="5030895" y="1041391"/>
              <a:ext cx="936200" cy="19893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grpSp>
      <p:sp>
        <p:nvSpPr>
          <p:cNvPr id="46" name="テキスト ボックス 45">
            <a:extLst>
              <a:ext uri="{FF2B5EF4-FFF2-40B4-BE49-F238E27FC236}">
                <a16:creationId xmlns:a16="http://schemas.microsoft.com/office/drawing/2014/main" id="{B8BF262C-166A-92D0-EFD6-21C6C572EB34}"/>
              </a:ext>
            </a:extLst>
          </p:cNvPr>
          <p:cNvSpPr txBox="1"/>
          <p:nvPr/>
        </p:nvSpPr>
        <p:spPr>
          <a:xfrm>
            <a:off x="4353830" y="3103300"/>
            <a:ext cx="47641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PD-L1</a:t>
            </a:r>
            <a:endParaRPr kumimoji="1" lang="ja-JP" altLang="en-US" sz="800">
              <a:latin typeface="Arial" panose="020B0604020202020204" pitchFamily="34" charset="0"/>
              <a:cs typeface="Arial" panose="020B0604020202020204" pitchFamily="34" charset="0"/>
            </a:endParaRPr>
          </a:p>
        </p:txBody>
      </p:sp>
      <p:cxnSp>
        <p:nvCxnSpPr>
          <p:cNvPr id="47" name="直線矢印コネクタ 46">
            <a:extLst>
              <a:ext uri="{FF2B5EF4-FFF2-40B4-BE49-F238E27FC236}">
                <a16:creationId xmlns:a16="http://schemas.microsoft.com/office/drawing/2014/main" id="{45D33A4A-7B2B-A8E1-3EC2-63CB5C4FF964}"/>
              </a:ext>
            </a:extLst>
          </p:cNvPr>
          <p:cNvCxnSpPr>
            <a:cxnSpLocks/>
          </p:cNvCxnSpPr>
          <p:nvPr/>
        </p:nvCxnSpPr>
        <p:spPr>
          <a:xfrm>
            <a:off x="4796336" y="3193616"/>
            <a:ext cx="1900915"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8" name="グループ化 47">
            <a:extLst>
              <a:ext uri="{FF2B5EF4-FFF2-40B4-BE49-F238E27FC236}">
                <a16:creationId xmlns:a16="http://schemas.microsoft.com/office/drawing/2014/main" id="{0AA65F05-4563-C8BF-A933-F33639E5967E}"/>
              </a:ext>
            </a:extLst>
          </p:cNvPr>
          <p:cNvGrpSpPr/>
          <p:nvPr/>
        </p:nvGrpSpPr>
        <p:grpSpPr>
          <a:xfrm>
            <a:off x="23937" y="2219520"/>
            <a:ext cx="3972380" cy="883780"/>
            <a:chOff x="-193200" y="7226233"/>
            <a:chExt cx="3972380" cy="883780"/>
          </a:xfrm>
        </p:grpSpPr>
        <p:sp>
          <p:nvSpPr>
            <p:cNvPr id="49" name="テキスト ボックス 48">
              <a:extLst>
                <a:ext uri="{FF2B5EF4-FFF2-40B4-BE49-F238E27FC236}">
                  <a16:creationId xmlns:a16="http://schemas.microsoft.com/office/drawing/2014/main" id="{D3F5AA36-8098-AF03-6C86-7AFC1AE832E4}"/>
                </a:ext>
              </a:extLst>
            </p:cNvPr>
            <p:cNvSpPr txBox="1"/>
            <p:nvPr/>
          </p:nvSpPr>
          <p:spPr>
            <a:xfrm>
              <a:off x="-193200" y="7491535"/>
              <a:ext cx="574196" cy="338554"/>
            </a:xfrm>
            <a:prstGeom prst="rect">
              <a:avLst/>
            </a:prstGeom>
            <a:noFill/>
          </p:spPr>
          <p:txBody>
            <a:bodyPr wrap="none" rtlCol="0">
              <a:spAutoFit/>
            </a:bodyPr>
            <a:lstStyle/>
            <a:p>
              <a:pPr algn="ctr"/>
              <a:r>
                <a:rPr kumimoji="1" lang="en-US" altLang="ja-JP" sz="800" dirty="0">
                  <a:latin typeface="Arial" panose="020B0604020202020204" pitchFamily="34" charset="0"/>
                  <a:cs typeface="Arial" panose="020B0604020202020204" pitchFamily="34" charset="0"/>
                </a:rPr>
                <a:t>iHSPCs</a:t>
              </a:r>
            </a:p>
            <a:p>
              <a:pPr algn="ctr"/>
              <a:r>
                <a:rPr kumimoji="1" lang="en-US" altLang="ja-JP" sz="800" dirty="0">
                  <a:latin typeface="Arial" panose="020B0604020202020204" pitchFamily="34" charset="0"/>
                  <a:cs typeface="Arial" panose="020B0604020202020204" pitchFamily="34" charset="0"/>
                </a:rPr>
                <a:t>recipient</a:t>
              </a:r>
              <a:endParaRPr kumimoji="1" lang="ja-JP" altLang="en-US" sz="800">
                <a:latin typeface="Arial" panose="020B0604020202020204" pitchFamily="34" charset="0"/>
                <a:cs typeface="Arial" panose="020B0604020202020204" pitchFamily="34" charset="0"/>
              </a:endParaRPr>
            </a:p>
          </p:txBody>
        </p:sp>
        <p:cxnSp>
          <p:nvCxnSpPr>
            <p:cNvPr id="50" name="直線コネクタ 49">
              <a:extLst>
                <a:ext uri="{FF2B5EF4-FFF2-40B4-BE49-F238E27FC236}">
                  <a16:creationId xmlns:a16="http://schemas.microsoft.com/office/drawing/2014/main" id="{605D6162-F75E-8379-077A-0B01187DD706}"/>
                </a:ext>
              </a:extLst>
            </p:cNvPr>
            <p:cNvCxnSpPr>
              <a:cxnSpLocks/>
            </p:cNvCxnSpPr>
            <p:nvPr/>
          </p:nvCxnSpPr>
          <p:spPr>
            <a:xfrm flipH="1">
              <a:off x="384442" y="7226233"/>
              <a:ext cx="0" cy="87249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テキスト ボックス 50">
              <a:extLst>
                <a:ext uri="{FF2B5EF4-FFF2-40B4-BE49-F238E27FC236}">
                  <a16:creationId xmlns:a16="http://schemas.microsoft.com/office/drawing/2014/main" id="{D80BE93D-E50B-8176-3F44-3858BE143E54}"/>
                </a:ext>
              </a:extLst>
            </p:cNvPr>
            <p:cNvSpPr txBox="1"/>
            <p:nvPr/>
          </p:nvSpPr>
          <p:spPr>
            <a:xfrm>
              <a:off x="3204984" y="7502823"/>
              <a:ext cx="574196" cy="338554"/>
            </a:xfrm>
            <a:prstGeom prst="rect">
              <a:avLst/>
            </a:prstGeom>
            <a:noFill/>
          </p:spPr>
          <p:txBody>
            <a:bodyPr wrap="none" rtlCol="0">
              <a:spAutoFit/>
            </a:bodyPr>
            <a:lstStyle/>
            <a:p>
              <a:pPr algn="ctr"/>
              <a:r>
                <a:rPr kumimoji="1" lang="en-US" altLang="ja-JP" sz="800" dirty="0">
                  <a:latin typeface="Arial" panose="020B0604020202020204" pitchFamily="34" charset="0"/>
                  <a:cs typeface="Arial" panose="020B0604020202020204" pitchFamily="34" charset="0"/>
                </a:rPr>
                <a:t>iHSPCs</a:t>
              </a:r>
            </a:p>
            <a:p>
              <a:pPr algn="ctr"/>
              <a:r>
                <a:rPr kumimoji="1" lang="en-US" altLang="ja-JP" sz="800" dirty="0">
                  <a:latin typeface="Arial" panose="020B0604020202020204" pitchFamily="34" charset="0"/>
                  <a:cs typeface="Arial" panose="020B0604020202020204" pitchFamily="34" charset="0"/>
                </a:rPr>
                <a:t>recipient</a:t>
              </a:r>
              <a:endParaRPr kumimoji="1" lang="ja-JP" altLang="en-US" sz="800">
                <a:latin typeface="Arial" panose="020B0604020202020204" pitchFamily="34" charset="0"/>
                <a:cs typeface="Arial" panose="020B0604020202020204" pitchFamily="34" charset="0"/>
              </a:endParaRPr>
            </a:p>
          </p:txBody>
        </p:sp>
        <p:cxnSp>
          <p:nvCxnSpPr>
            <p:cNvPr id="52" name="直線コネクタ 51">
              <a:extLst>
                <a:ext uri="{FF2B5EF4-FFF2-40B4-BE49-F238E27FC236}">
                  <a16:creationId xmlns:a16="http://schemas.microsoft.com/office/drawing/2014/main" id="{AC48B59C-51A6-208A-B854-559B1AD82F2B}"/>
                </a:ext>
              </a:extLst>
            </p:cNvPr>
            <p:cNvCxnSpPr>
              <a:cxnSpLocks/>
            </p:cNvCxnSpPr>
            <p:nvPr/>
          </p:nvCxnSpPr>
          <p:spPr>
            <a:xfrm flipH="1">
              <a:off x="3769468" y="7237521"/>
              <a:ext cx="0" cy="87249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3" name="正方形/長方形 52">
            <a:extLst>
              <a:ext uri="{FF2B5EF4-FFF2-40B4-BE49-F238E27FC236}">
                <a16:creationId xmlns:a16="http://schemas.microsoft.com/office/drawing/2014/main" id="{34BB0403-E8CE-7320-7015-B37D58FB7693}"/>
              </a:ext>
            </a:extLst>
          </p:cNvPr>
          <p:cNvSpPr/>
          <p:nvPr/>
        </p:nvSpPr>
        <p:spPr>
          <a:xfrm>
            <a:off x="5690226" y="3316237"/>
            <a:ext cx="98813" cy="98813"/>
          </a:xfrm>
          <a:prstGeom prst="rect">
            <a:avLst/>
          </a:prstGeom>
          <a:solidFill>
            <a:srgbClr val="9A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54" name="テキスト ボックス 53">
            <a:extLst>
              <a:ext uri="{FF2B5EF4-FFF2-40B4-BE49-F238E27FC236}">
                <a16:creationId xmlns:a16="http://schemas.microsoft.com/office/drawing/2014/main" id="{1873EEF1-58B2-60E0-7F9C-4488713B1B87}"/>
              </a:ext>
            </a:extLst>
          </p:cNvPr>
          <p:cNvSpPr txBox="1"/>
          <p:nvPr/>
        </p:nvSpPr>
        <p:spPr>
          <a:xfrm>
            <a:off x="5789040" y="3257921"/>
            <a:ext cx="930063"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Specific staining</a:t>
            </a:r>
            <a:endParaRPr kumimoji="1" lang="ja-JP" altLang="en-US" sz="800">
              <a:latin typeface="Arial" panose="020B0604020202020204" pitchFamily="34" charset="0"/>
              <a:cs typeface="Arial" panose="020B0604020202020204" pitchFamily="34" charset="0"/>
            </a:endParaRPr>
          </a:p>
        </p:txBody>
      </p:sp>
      <p:sp>
        <p:nvSpPr>
          <p:cNvPr id="55" name="正方形/長方形 54">
            <a:extLst>
              <a:ext uri="{FF2B5EF4-FFF2-40B4-BE49-F238E27FC236}">
                <a16:creationId xmlns:a16="http://schemas.microsoft.com/office/drawing/2014/main" id="{898448BA-807D-5FBB-A0A7-66D201D39F2F}"/>
              </a:ext>
            </a:extLst>
          </p:cNvPr>
          <p:cNvSpPr/>
          <p:nvPr/>
        </p:nvSpPr>
        <p:spPr>
          <a:xfrm>
            <a:off x="4635347" y="3316237"/>
            <a:ext cx="98813" cy="98813"/>
          </a:xfrm>
          <a:prstGeom prst="rect">
            <a:avLst/>
          </a:prstGeom>
          <a:solidFill>
            <a:srgbClr val="B3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p>
        </p:txBody>
      </p:sp>
      <p:sp>
        <p:nvSpPr>
          <p:cNvPr id="56" name="テキスト ボックス 55">
            <a:extLst>
              <a:ext uri="{FF2B5EF4-FFF2-40B4-BE49-F238E27FC236}">
                <a16:creationId xmlns:a16="http://schemas.microsoft.com/office/drawing/2014/main" id="{9A5A460F-44CF-AE90-6A91-58BB37487EC4}"/>
              </a:ext>
            </a:extLst>
          </p:cNvPr>
          <p:cNvSpPr txBox="1"/>
          <p:nvPr/>
        </p:nvSpPr>
        <p:spPr>
          <a:xfrm>
            <a:off x="4734160" y="3257921"/>
            <a:ext cx="856325"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Isotype control</a:t>
            </a:r>
            <a:endParaRPr kumimoji="1" lang="ja-JP" altLang="en-US" sz="800">
              <a:latin typeface="Arial" panose="020B0604020202020204" pitchFamily="34" charset="0"/>
              <a:cs typeface="Arial" panose="020B0604020202020204" pitchFamily="34" charset="0"/>
            </a:endParaRPr>
          </a:p>
        </p:txBody>
      </p:sp>
      <p:sp>
        <p:nvSpPr>
          <p:cNvPr id="57" name="テキスト ボックス 56">
            <a:extLst>
              <a:ext uri="{FF2B5EF4-FFF2-40B4-BE49-F238E27FC236}">
                <a16:creationId xmlns:a16="http://schemas.microsoft.com/office/drawing/2014/main" id="{28F45B5A-A845-8B26-A832-DB6ED54DF2B1}"/>
              </a:ext>
            </a:extLst>
          </p:cNvPr>
          <p:cNvSpPr txBox="1"/>
          <p:nvPr/>
        </p:nvSpPr>
        <p:spPr>
          <a:xfrm>
            <a:off x="4442101" y="1308940"/>
            <a:ext cx="558248"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11.5</a:t>
            </a:r>
            <a:endParaRPr kumimoji="1" lang="ja-JP" altLang="en-US" sz="800">
              <a:latin typeface="Arial" panose="020B0604020202020204" pitchFamily="34" charset="0"/>
              <a:cs typeface="Arial" panose="020B0604020202020204" pitchFamily="34" charset="0"/>
            </a:endParaRPr>
          </a:p>
        </p:txBody>
      </p:sp>
      <p:sp>
        <p:nvSpPr>
          <p:cNvPr id="58" name="テキスト ボックス 57">
            <a:extLst>
              <a:ext uri="{FF2B5EF4-FFF2-40B4-BE49-F238E27FC236}">
                <a16:creationId xmlns:a16="http://schemas.microsoft.com/office/drawing/2014/main" id="{0D47BFD9-8179-BDB6-CFC6-A22FE5BDDBC0}"/>
              </a:ext>
            </a:extLst>
          </p:cNvPr>
          <p:cNvSpPr txBox="1"/>
          <p:nvPr/>
        </p:nvSpPr>
        <p:spPr>
          <a:xfrm>
            <a:off x="4903141" y="1308940"/>
            <a:ext cx="562390"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10.3</a:t>
            </a:r>
            <a:endParaRPr kumimoji="1" lang="ja-JP" altLang="en-US" sz="800">
              <a:latin typeface="Arial" panose="020B0604020202020204" pitchFamily="34" charset="0"/>
              <a:cs typeface="Arial" panose="020B0604020202020204" pitchFamily="34" charset="0"/>
            </a:endParaRPr>
          </a:p>
        </p:txBody>
      </p:sp>
      <p:sp>
        <p:nvSpPr>
          <p:cNvPr id="59" name="テキスト ボックス 58">
            <a:extLst>
              <a:ext uri="{FF2B5EF4-FFF2-40B4-BE49-F238E27FC236}">
                <a16:creationId xmlns:a16="http://schemas.microsoft.com/office/drawing/2014/main" id="{43839FA9-CD31-AEF9-8B04-59202FFF2123}"/>
              </a:ext>
            </a:extLst>
          </p:cNvPr>
          <p:cNvSpPr txBox="1"/>
          <p:nvPr/>
        </p:nvSpPr>
        <p:spPr>
          <a:xfrm>
            <a:off x="5362657" y="1308940"/>
            <a:ext cx="56870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10.5</a:t>
            </a:r>
            <a:endParaRPr kumimoji="1" lang="ja-JP" altLang="en-US" sz="800">
              <a:latin typeface="Arial" panose="020B0604020202020204" pitchFamily="34" charset="0"/>
              <a:cs typeface="Arial" panose="020B0604020202020204" pitchFamily="34" charset="0"/>
            </a:endParaRPr>
          </a:p>
        </p:txBody>
      </p:sp>
      <p:sp>
        <p:nvSpPr>
          <p:cNvPr id="60" name="テキスト ボックス 59">
            <a:extLst>
              <a:ext uri="{FF2B5EF4-FFF2-40B4-BE49-F238E27FC236}">
                <a16:creationId xmlns:a16="http://schemas.microsoft.com/office/drawing/2014/main" id="{5CDE492B-5020-8BDF-98D4-050967A658F2}"/>
              </a:ext>
            </a:extLst>
          </p:cNvPr>
          <p:cNvSpPr txBox="1"/>
          <p:nvPr/>
        </p:nvSpPr>
        <p:spPr>
          <a:xfrm>
            <a:off x="5826598" y="1308940"/>
            <a:ext cx="568709"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11.4</a:t>
            </a:r>
            <a:endParaRPr kumimoji="1" lang="ja-JP" altLang="en-US" sz="800">
              <a:latin typeface="Arial" panose="020B0604020202020204" pitchFamily="34" charset="0"/>
              <a:cs typeface="Arial" panose="020B0604020202020204" pitchFamily="34" charset="0"/>
            </a:endParaRPr>
          </a:p>
        </p:txBody>
      </p:sp>
      <p:sp>
        <p:nvSpPr>
          <p:cNvPr id="61" name="テキスト ボックス 60">
            <a:extLst>
              <a:ext uri="{FF2B5EF4-FFF2-40B4-BE49-F238E27FC236}">
                <a16:creationId xmlns:a16="http://schemas.microsoft.com/office/drawing/2014/main" id="{4D8A6719-FA33-0B69-87C6-420932050281}"/>
              </a:ext>
            </a:extLst>
          </p:cNvPr>
          <p:cNvSpPr txBox="1"/>
          <p:nvPr/>
        </p:nvSpPr>
        <p:spPr>
          <a:xfrm>
            <a:off x="6301929" y="1308940"/>
            <a:ext cx="556071"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12.7</a:t>
            </a:r>
            <a:endParaRPr kumimoji="1" lang="ja-JP" altLang="en-US" sz="800">
              <a:latin typeface="Arial" panose="020B0604020202020204" pitchFamily="34" charset="0"/>
              <a:cs typeface="Arial" panose="020B0604020202020204" pitchFamily="34" charset="0"/>
            </a:endParaRPr>
          </a:p>
        </p:txBody>
      </p:sp>
      <p:sp>
        <p:nvSpPr>
          <p:cNvPr id="62" name="テキスト ボックス 61">
            <a:extLst>
              <a:ext uri="{FF2B5EF4-FFF2-40B4-BE49-F238E27FC236}">
                <a16:creationId xmlns:a16="http://schemas.microsoft.com/office/drawing/2014/main" id="{F1B5FC1C-09C0-E73B-76A9-0633303573F8}"/>
              </a:ext>
            </a:extLst>
          </p:cNvPr>
          <p:cNvSpPr txBox="1"/>
          <p:nvPr/>
        </p:nvSpPr>
        <p:spPr>
          <a:xfrm>
            <a:off x="4442101" y="1758106"/>
            <a:ext cx="558248"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8.95</a:t>
            </a:r>
            <a:endParaRPr kumimoji="1" lang="ja-JP" altLang="en-US" sz="800">
              <a:latin typeface="Arial" panose="020B0604020202020204" pitchFamily="34" charset="0"/>
              <a:cs typeface="Arial" panose="020B0604020202020204" pitchFamily="34" charset="0"/>
            </a:endParaRPr>
          </a:p>
        </p:txBody>
      </p:sp>
      <p:sp>
        <p:nvSpPr>
          <p:cNvPr id="63" name="テキスト ボックス 62">
            <a:extLst>
              <a:ext uri="{FF2B5EF4-FFF2-40B4-BE49-F238E27FC236}">
                <a16:creationId xmlns:a16="http://schemas.microsoft.com/office/drawing/2014/main" id="{FC01284F-9062-0AFF-6D82-9F8B16FA02B4}"/>
              </a:ext>
            </a:extLst>
          </p:cNvPr>
          <p:cNvSpPr txBox="1"/>
          <p:nvPr/>
        </p:nvSpPr>
        <p:spPr>
          <a:xfrm>
            <a:off x="4903141" y="1758106"/>
            <a:ext cx="562390"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7.57</a:t>
            </a:r>
            <a:endParaRPr kumimoji="1" lang="ja-JP" altLang="en-US" sz="800">
              <a:latin typeface="Arial" panose="020B0604020202020204" pitchFamily="34" charset="0"/>
              <a:cs typeface="Arial" panose="020B0604020202020204" pitchFamily="34" charset="0"/>
            </a:endParaRPr>
          </a:p>
        </p:txBody>
      </p:sp>
      <p:sp>
        <p:nvSpPr>
          <p:cNvPr id="64" name="テキスト ボックス 63">
            <a:extLst>
              <a:ext uri="{FF2B5EF4-FFF2-40B4-BE49-F238E27FC236}">
                <a16:creationId xmlns:a16="http://schemas.microsoft.com/office/drawing/2014/main" id="{BD4B3FFF-00D6-601F-5B58-812534581654}"/>
              </a:ext>
            </a:extLst>
          </p:cNvPr>
          <p:cNvSpPr txBox="1"/>
          <p:nvPr/>
        </p:nvSpPr>
        <p:spPr>
          <a:xfrm>
            <a:off x="5362657" y="1758106"/>
            <a:ext cx="56870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2.82</a:t>
            </a:r>
            <a:endParaRPr kumimoji="1" lang="ja-JP" altLang="en-US" sz="800">
              <a:latin typeface="Arial" panose="020B0604020202020204" pitchFamily="34" charset="0"/>
              <a:cs typeface="Arial" panose="020B0604020202020204" pitchFamily="34" charset="0"/>
            </a:endParaRPr>
          </a:p>
        </p:txBody>
      </p:sp>
      <p:sp>
        <p:nvSpPr>
          <p:cNvPr id="65" name="テキスト ボックス 64">
            <a:extLst>
              <a:ext uri="{FF2B5EF4-FFF2-40B4-BE49-F238E27FC236}">
                <a16:creationId xmlns:a16="http://schemas.microsoft.com/office/drawing/2014/main" id="{2A1F523F-F459-3D93-F367-8F456D445B6E}"/>
              </a:ext>
            </a:extLst>
          </p:cNvPr>
          <p:cNvSpPr txBox="1"/>
          <p:nvPr/>
        </p:nvSpPr>
        <p:spPr>
          <a:xfrm>
            <a:off x="5826598" y="1758106"/>
            <a:ext cx="568709"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7.25</a:t>
            </a:r>
            <a:endParaRPr kumimoji="1" lang="ja-JP" altLang="en-US" sz="800">
              <a:latin typeface="Arial" panose="020B0604020202020204" pitchFamily="34" charset="0"/>
              <a:cs typeface="Arial" panose="020B0604020202020204" pitchFamily="34" charset="0"/>
            </a:endParaRPr>
          </a:p>
        </p:txBody>
      </p:sp>
      <p:sp>
        <p:nvSpPr>
          <p:cNvPr id="66" name="テキスト ボックス 65">
            <a:extLst>
              <a:ext uri="{FF2B5EF4-FFF2-40B4-BE49-F238E27FC236}">
                <a16:creationId xmlns:a16="http://schemas.microsoft.com/office/drawing/2014/main" id="{5D605DD3-C2F9-0847-C9EC-68F4FF2890ED}"/>
              </a:ext>
            </a:extLst>
          </p:cNvPr>
          <p:cNvSpPr txBox="1"/>
          <p:nvPr/>
        </p:nvSpPr>
        <p:spPr>
          <a:xfrm>
            <a:off x="4442101" y="2214864"/>
            <a:ext cx="558248"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7.53</a:t>
            </a:r>
            <a:endParaRPr kumimoji="1" lang="ja-JP" altLang="en-US" sz="800">
              <a:latin typeface="Arial" panose="020B0604020202020204" pitchFamily="34" charset="0"/>
              <a:cs typeface="Arial" panose="020B0604020202020204" pitchFamily="34" charset="0"/>
            </a:endParaRPr>
          </a:p>
        </p:txBody>
      </p:sp>
      <p:sp>
        <p:nvSpPr>
          <p:cNvPr id="67" name="テキスト ボックス 66">
            <a:extLst>
              <a:ext uri="{FF2B5EF4-FFF2-40B4-BE49-F238E27FC236}">
                <a16:creationId xmlns:a16="http://schemas.microsoft.com/office/drawing/2014/main" id="{3B58C18C-D293-FED6-86B9-0961AA820BCE}"/>
              </a:ext>
            </a:extLst>
          </p:cNvPr>
          <p:cNvSpPr txBox="1"/>
          <p:nvPr/>
        </p:nvSpPr>
        <p:spPr>
          <a:xfrm>
            <a:off x="4903141" y="2214864"/>
            <a:ext cx="562390"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7.24</a:t>
            </a:r>
            <a:endParaRPr kumimoji="1" lang="ja-JP" altLang="en-US" sz="800">
              <a:latin typeface="Arial" panose="020B0604020202020204" pitchFamily="34" charset="0"/>
              <a:cs typeface="Arial" panose="020B0604020202020204" pitchFamily="34" charset="0"/>
            </a:endParaRPr>
          </a:p>
        </p:txBody>
      </p:sp>
      <p:sp>
        <p:nvSpPr>
          <p:cNvPr id="68" name="テキスト ボックス 67">
            <a:extLst>
              <a:ext uri="{FF2B5EF4-FFF2-40B4-BE49-F238E27FC236}">
                <a16:creationId xmlns:a16="http://schemas.microsoft.com/office/drawing/2014/main" id="{A9497D9B-78B1-A49F-8BDC-D89D3625C9CD}"/>
              </a:ext>
            </a:extLst>
          </p:cNvPr>
          <p:cNvSpPr txBox="1"/>
          <p:nvPr/>
        </p:nvSpPr>
        <p:spPr>
          <a:xfrm>
            <a:off x="5362657" y="2214864"/>
            <a:ext cx="56870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8.37</a:t>
            </a:r>
            <a:endParaRPr kumimoji="1" lang="ja-JP" altLang="en-US" sz="800">
              <a:latin typeface="Arial" panose="020B0604020202020204" pitchFamily="34" charset="0"/>
              <a:cs typeface="Arial" panose="020B0604020202020204" pitchFamily="34" charset="0"/>
            </a:endParaRPr>
          </a:p>
        </p:txBody>
      </p:sp>
      <p:sp>
        <p:nvSpPr>
          <p:cNvPr id="69" name="テキスト ボックス 68">
            <a:extLst>
              <a:ext uri="{FF2B5EF4-FFF2-40B4-BE49-F238E27FC236}">
                <a16:creationId xmlns:a16="http://schemas.microsoft.com/office/drawing/2014/main" id="{3B9BAFE2-B993-94F8-2AAD-72C7889E6727}"/>
              </a:ext>
            </a:extLst>
          </p:cNvPr>
          <p:cNvSpPr txBox="1"/>
          <p:nvPr/>
        </p:nvSpPr>
        <p:spPr>
          <a:xfrm>
            <a:off x="5826598" y="2214864"/>
            <a:ext cx="568709"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5.61</a:t>
            </a:r>
            <a:endParaRPr kumimoji="1" lang="ja-JP" altLang="en-US" sz="800">
              <a:latin typeface="Arial" panose="020B0604020202020204" pitchFamily="34" charset="0"/>
              <a:cs typeface="Arial" panose="020B0604020202020204" pitchFamily="34" charset="0"/>
            </a:endParaRPr>
          </a:p>
        </p:txBody>
      </p:sp>
      <p:sp>
        <p:nvSpPr>
          <p:cNvPr id="70" name="テキスト ボックス 69">
            <a:extLst>
              <a:ext uri="{FF2B5EF4-FFF2-40B4-BE49-F238E27FC236}">
                <a16:creationId xmlns:a16="http://schemas.microsoft.com/office/drawing/2014/main" id="{1A172E67-FAEF-AEB0-643B-6545886FCB70}"/>
              </a:ext>
            </a:extLst>
          </p:cNvPr>
          <p:cNvSpPr txBox="1"/>
          <p:nvPr/>
        </p:nvSpPr>
        <p:spPr>
          <a:xfrm>
            <a:off x="6301929" y="2214864"/>
            <a:ext cx="556071"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10.3</a:t>
            </a:r>
            <a:endParaRPr kumimoji="1" lang="ja-JP" altLang="en-US" sz="800">
              <a:latin typeface="Arial" panose="020B0604020202020204" pitchFamily="34" charset="0"/>
              <a:cs typeface="Arial" panose="020B0604020202020204" pitchFamily="34" charset="0"/>
            </a:endParaRPr>
          </a:p>
        </p:txBody>
      </p:sp>
      <p:sp>
        <p:nvSpPr>
          <p:cNvPr id="71" name="テキスト ボックス 70">
            <a:extLst>
              <a:ext uri="{FF2B5EF4-FFF2-40B4-BE49-F238E27FC236}">
                <a16:creationId xmlns:a16="http://schemas.microsoft.com/office/drawing/2014/main" id="{24EAAA38-AFD6-0AF5-8B3E-C378F08E965C}"/>
              </a:ext>
            </a:extLst>
          </p:cNvPr>
          <p:cNvSpPr txBox="1"/>
          <p:nvPr/>
        </p:nvSpPr>
        <p:spPr>
          <a:xfrm>
            <a:off x="4442101" y="2665068"/>
            <a:ext cx="558248"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39.2</a:t>
            </a:r>
            <a:endParaRPr kumimoji="1" lang="ja-JP" altLang="en-US" sz="800">
              <a:latin typeface="Arial" panose="020B0604020202020204" pitchFamily="34" charset="0"/>
              <a:cs typeface="Arial" panose="020B0604020202020204" pitchFamily="34" charset="0"/>
            </a:endParaRPr>
          </a:p>
        </p:txBody>
      </p:sp>
      <p:sp>
        <p:nvSpPr>
          <p:cNvPr id="72" name="テキスト ボックス 71">
            <a:extLst>
              <a:ext uri="{FF2B5EF4-FFF2-40B4-BE49-F238E27FC236}">
                <a16:creationId xmlns:a16="http://schemas.microsoft.com/office/drawing/2014/main" id="{5D54AE75-2249-1D05-D310-DDCDB312C818}"/>
              </a:ext>
            </a:extLst>
          </p:cNvPr>
          <p:cNvSpPr txBox="1"/>
          <p:nvPr/>
        </p:nvSpPr>
        <p:spPr>
          <a:xfrm>
            <a:off x="4903141" y="2665068"/>
            <a:ext cx="562390"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32.9</a:t>
            </a:r>
            <a:endParaRPr kumimoji="1" lang="ja-JP" altLang="en-US" sz="800">
              <a:latin typeface="Arial" panose="020B0604020202020204" pitchFamily="34" charset="0"/>
              <a:cs typeface="Arial" panose="020B0604020202020204" pitchFamily="34" charset="0"/>
            </a:endParaRPr>
          </a:p>
        </p:txBody>
      </p:sp>
      <p:sp>
        <p:nvSpPr>
          <p:cNvPr id="73" name="テキスト ボックス 72">
            <a:extLst>
              <a:ext uri="{FF2B5EF4-FFF2-40B4-BE49-F238E27FC236}">
                <a16:creationId xmlns:a16="http://schemas.microsoft.com/office/drawing/2014/main" id="{DFD3B130-BBF5-9A70-0114-FA8C66C8BC0E}"/>
              </a:ext>
            </a:extLst>
          </p:cNvPr>
          <p:cNvSpPr txBox="1"/>
          <p:nvPr/>
        </p:nvSpPr>
        <p:spPr>
          <a:xfrm>
            <a:off x="5362657" y="2665068"/>
            <a:ext cx="568706"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45.3</a:t>
            </a:r>
            <a:endParaRPr kumimoji="1" lang="ja-JP" altLang="en-US" sz="800">
              <a:latin typeface="Arial" panose="020B0604020202020204" pitchFamily="34" charset="0"/>
              <a:cs typeface="Arial" panose="020B0604020202020204" pitchFamily="34" charset="0"/>
            </a:endParaRPr>
          </a:p>
        </p:txBody>
      </p:sp>
      <p:sp>
        <p:nvSpPr>
          <p:cNvPr id="74" name="テキスト ボックス 73">
            <a:extLst>
              <a:ext uri="{FF2B5EF4-FFF2-40B4-BE49-F238E27FC236}">
                <a16:creationId xmlns:a16="http://schemas.microsoft.com/office/drawing/2014/main" id="{07DC2506-B034-D1EA-522D-97CF0D131DDF}"/>
              </a:ext>
            </a:extLst>
          </p:cNvPr>
          <p:cNvSpPr txBox="1"/>
          <p:nvPr/>
        </p:nvSpPr>
        <p:spPr>
          <a:xfrm>
            <a:off x="5826598" y="2665068"/>
            <a:ext cx="568709"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31.0</a:t>
            </a:r>
            <a:endParaRPr kumimoji="1" lang="ja-JP" altLang="en-US" sz="800">
              <a:latin typeface="Arial" panose="020B0604020202020204" pitchFamily="34" charset="0"/>
              <a:cs typeface="Arial" panose="020B0604020202020204" pitchFamily="34" charset="0"/>
            </a:endParaRPr>
          </a:p>
        </p:txBody>
      </p:sp>
      <p:sp>
        <p:nvSpPr>
          <p:cNvPr id="75" name="テキスト ボックス 74">
            <a:extLst>
              <a:ext uri="{FF2B5EF4-FFF2-40B4-BE49-F238E27FC236}">
                <a16:creationId xmlns:a16="http://schemas.microsoft.com/office/drawing/2014/main" id="{C6E5F0A1-AEF4-6A4F-3190-24D005109657}"/>
              </a:ext>
            </a:extLst>
          </p:cNvPr>
          <p:cNvSpPr txBox="1"/>
          <p:nvPr/>
        </p:nvSpPr>
        <p:spPr>
          <a:xfrm>
            <a:off x="6301929" y="2665068"/>
            <a:ext cx="556071"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30.6</a:t>
            </a:r>
            <a:endParaRPr kumimoji="1" lang="ja-JP" altLang="en-US" sz="800">
              <a:latin typeface="Arial" panose="020B0604020202020204" pitchFamily="34" charset="0"/>
              <a:cs typeface="Arial" panose="020B0604020202020204" pitchFamily="34" charset="0"/>
            </a:endParaRPr>
          </a:p>
        </p:txBody>
      </p:sp>
      <p:sp>
        <p:nvSpPr>
          <p:cNvPr id="76" name="テキスト ボックス 75">
            <a:extLst>
              <a:ext uri="{FF2B5EF4-FFF2-40B4-BE49-F238E27FC236}">
                <a16:creationId xmlns:a16="http://schemas.microsoft.com/office/drawing/2014/main" id="{908BE3F0-C6FF-7A4D-537D-D3D94EEA525A}"/>
              </a:ext>
            </a:extLst>
          </p:cNvPr>
          <p:cNvSpPr txBox="1"/>
          <p:nvPr/>
        </p:nvSpPr>
        <p:spPr>
          <a:xfrm>
            <a:off x="179792" y="152626"/>
            <a:ext cx="1545616" cy="246221"/>
          </a:xfrm>
          <a:prstGeom prst="rect">
            <a:avLst/>
          </a:prstGeom>
          <a:noFill/>
        </p:spPr>
        <p:txBody>
          <a:bodyPr wrap="none" rtlCol="0">
            <a:spAutoFit/>
          </a:bodyPr>
          <a:lstStyle/>
          <a:p>
            <a:r>
              <a:rPr kumimoji="1" lang="en-US" altLang="ja-JP" sz="1000" dirty="0">
                <a:latin typeface="Arial" panose="020B0604020202020204" pitchFamily="34" charset="0"/>
                <a:ea typeface="MS Gothic" panose="020B0609070205080204" pitchFamily="49" charset="-128"/>
                <a:cs typeface="Arial" panose="020B0604020202020204" pitchFamily="34" charset="0"/>
              </a:rPr>
              <a:t>Supplementary Figure 9</a:t>
            </a:r>
            <a:endParaRPr kumimoji="1" lang="ja-JP" altLang="en-US" sz="1000">
              <a:latin typeface="MS Gothic" panose="020B0609070205080204" pitchFamily="49" charset="-128"/>
              <a:ea typeface="MS Gothic" panose="020B0609070205080204" pitchFamily="49" charset="-128"/>
            </a:endParaRPr>
          </a:p>
        </p:txBody>
      </p:sp>
      <p:sp>
        <p:nvSpPr>
          <p:cNvPr id="3" name="スライド番号プレースホルダー 2">
            <a:extLst>
              <a:ext uri="{FF2B5EF4-FFF2-40B4-BE49-F238E27FC236}">
                <a16:creationId xmlns:a16="http://schemas.microsoft.com/office/drawing/2014/main" id="{9B68AD49-E145-5B7B-247D-EC0607A2A030}"/>
              </a:ext>
            </a:extLst>
          </p:cNvPr>
          <p:cNvSpPr>
            <a:spLocks noGrp="1"/>
          </p:cNvSpPr>
          <p:nvPr>
            <p:ph type="sldNum" sz="quarter" idx="12"/>
          </p:nvPr>
        </p:nvSpPr>
        <p:spPr/>
        <p:txBody>
          <a:bodyPr/>
          <a:lstStyle/>
          <a:p>
            <a:fld id="{DAAEB580-3233-CC41-81E5-41A1896DFD7C}" type="slidenum">
              <a:rPr kumimoji="1" lang="ja-JP" altLang="en-US" smtClean="0"/>
              <a:t>17</a:t>
            </a:fld>
            <a:endParaRPr kumimoji="1" lang="ja-JP" altLang="en-US"/>
          </a:p>
        </p:txBody>
      </p:sp>
    </p:spTree>
    <p:extLst>
      <p:ext uri="{BB962C8B-B14F-4D97-AF65-F5344CB8AC3E}">
        <p14:creationId xmlns:p14="http://schemas.microsoft.com/office/powerpoint/2010/main" val="121748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B3E2669-3249-6191-CE4A-A54B16CE9C9E}"/>
              </a:ext>
            </a:extLst>
          </p:cNvPr>
          <p:cNvSpPr>
            <a:spLocks noGrp="1"/>
          </p:cNvSpPr>
          <p:nvPr>
            <p:ph type="sldNum" sz="quarter" idx="12"/>
          </p:nvPr>
        </p:nvSpPr>
        <p:spPr/>
        <p:txBody>
          <a:bodyPr/>
          <a:lstStyle/>
          <a:p>
            <a:fld id="{DAAEB580-3233-CC41-81E5-41A1896DFD7C}" type="slidenum">
              <a:rPr kumimoji="1" lang="ja-JP" altLang="en-US" smtClean="0"/>
              <a:t>18</a:t>
            </a:fld>
            <a:endParaRPr kumimoji="1" lang="ja-JP" altLang="en-US"/>
          </a:p>
        </p:txBody>
      </p:sp>
      <p:grpSp>
        <p:nvGrpSpPr>
          <p:cNvPr id="5" name="グループ化 4">
            <a:extLst>
              <a:ext uri="{FF2B5EF4-FFF2-40B4-BE49-F238E27FC236}">
                <a16:creationId xmlns:a16="http://schemas.microsoft.com/office/drawing/2014/main" id="{E9A8809F-FA09-B58F-7B23-21D87D04901C}"/>
              </a:ext>
            </a:extLst>
          </p:cNvPr>
          <p:cNvGrpSpPr/>
          <p:nvPr/>
        </p:nvGrpSpPr>
        <p:grpSpPr>
          <a:xfrm>
            <a:off x="2869286" y="874128"/>
            <a:ext cx="3286224" cy="2045276"/>
            <a:chOff x="2834571" y="943767"/>
            <a:chExt cx="3286224" cy="2045276"/>
          </a:xfrm>
        </p:grpSpPr>
        <p:grpSp>
          <p:nvGrpSpPr>
            <p:cNvPr id="6" name="グループ化 5">
              <a:extLst>
                <a:ext uri="{FF2B5EF4-FFF2-40B4-BE49-F238E27FC236}">
                  <a16:creationId xmlns:a16="http://schemas.microsoft.com/office/drawing/2014/main" id="{FCB63E0B-FD24-AF47-C220-317940F937A2}"/>
                </a:ext>
              </a:extLst>
            </p:cNvPr>
            <p:cNvGrpSpPr/>
            <p:nvPr/>
          </p:nvGrpSpPr>
          <p:grpSpPr>
            <a:xfrm>
              <a:off x="2834571" y="1221387"/>
              <a:ext cx="3286224" cy="1767656"/>
              <a:chOff x="2694845" y="956973"/>
              <a:chExt cx="3777793" cy="2032070"/>
            </a:xfrm>
          </p:grpSpPr>
          <p:grpSp>
            <p:nvGrpSpPr>
              <p:cNvPr id="9" name="グループ化 8">
                <a:extLst>
                  <a:ext uri="{FF2B5EF4-FFF2-40B4-BE49-F238E27FC236}">
                    <a16:creationId xmlns:a16="http://schemas.microsoft.com/office/drawing/2014/main" id="{B3FF32C7-4394-7139-AD32-458AC0702CBE}"/>
                  </a:ext>
                </a:extLst>
              </p:cNvPr>
              <p:cNvGrpSpPr/>
              <p:nvPr/>
            </p:nvGrpSpPr>
            <p:grpSpPr>
              <a:xfrm>
                <a:off x="2694845" y="956973"/>
                <a:ext cx="3603404" cy="1010391"/>
                <a:chOff x="2694845" y="780445"/>
                <a:chExt cx="3603404" cy="1010391"/>
              </a:xfrm>
            </p:grpSpPr>
            <p:pic>
              <p:nvPicPr>
                <p:cNvPr id="23" name="図 22">
                  <a:extLst>
                    <a:ext uri="{FF2B5EF4-FFF2-40B4-BE49-F238E27FC236}">
                      <a16:creationId xmlns:a16="http://schemas.microsoft.com/office/drawing/2014/main" id="{FA5EE0FF-4F07-99CE-EC12-9BBB959E884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69242" y="1061730"/>
                  <a:ext cx="3429000" cy="621385"/>
                </a:xfrm>
                <a:prstGeom prst="rect">
                  <a:avLst/>
                </a:prstGeom>
              </p:spPr>
            </p:pic>
            <p:grpSp>
              <p:nvGrpSpPr>
                <p:cNvPr id="24" name="グループ化 23">
                  <a:extLst>
                    <a:ext uri="{FF2B5EF4-FFF2-40B4-BE49-F238E27FC236}">
                      <a16:creationId xmlns:a16="http://schemas.microsoft.com/office/drawing/2014/main" id="{6CACBB2B-3140-FA97-8368-FDF46300DCD9}"/>
                    </a:ext>
                  </a:extLst>
                </p:cNvPr>
                <p:cNvGrpSpPr/>
                <p:nvPr/>
              </p:nvGrpSpPr>
              <p:grpSpPr>
                <a:xfrm>
                  <a:off x="2694845" y="1080780"/>
                  <a:ext cx="3603404" cy="710056"/>
                  <a:chOff x="2694845" y="1080780"/>
                  <a:chExt cx="3603404" cy="710056"/>
                </a:xfrm>
              </p:grpSpPr>
              <p:grpSp>
                <p:nvGrpSpPr>
                  <p:cNvPr id="28" name="グループ化 27">
                    <a:extLst>
                      <a:ext uri="{FF2B5EF4-FFF2-40B4-BE49-F238E27FC236}">
                        <a16:creationId xmlns:a16="http://schemas.microsoft.com/office/drawing/2014/main" id="{747CCDDB-5AF4-8800-21E7-7C20C111121B}"/>
                      </a:ext>
                    </a:extLst>
                  </p:cNvPr>
                  <p:cNvGrpSpPr/>
                  <p:nvPr/>
                </p:nvGrpSpPr>
                <p:grpSpPr>
                  <a:xfrm>
                    <a:off x="2694845" y="1080780"/>
                    <a:ext cx="215444" cy="592237"/>
                    <a:chOff x="2717070" y="1080780"/>
                    <a:chExt cx="215444" cy="592237"/>
                  </a:xfrm>
                </p:grpSpPr>
                <p:cxnSp>
                  <p:nvCxnSpPr>
                    <p:cNvPr id="32" name="直線矢印コネクタ 31">
                      <a:extLst>
                        <a:ext uri="{FF2B5EF4-FFF2-40B4-BE49-F238E27FC236}">
                          <a16:creationId xmlns:a16="http://schemas.microsoft.com/office/drawing/2014/main" id="{BDC5C756-C7B0-2269-8D01-B2F1E00CF832}"/>
                        </a:ext>
                      </a:extLst>
                    </p:cNvPr>
                    <p:cNvCxnSpPr>
                      <a:cxnSpLocks/>
                      <a:stCxn id="33" idx="3"/>
                    </p:cNvCxnSpPr>
                    <p:nvPr/>
                  </p:nvCxnSpPr>
                  <p:spPr>
                    <a:xfrm flipV="1">
                      <a:off x="2824792" y="1080780"/>
                      <a:ext cx="0" cy="1959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テキスト ボックス 32">
                      <a:extLst>
                        <a:ext uri="{FF2B5EF4-FFF2-40B4-BE49-F238E27FC236}">
                          <a16:creationId xmlns:a16="http://schemas.microsoft.com/office/drawing/2014/main" id="{1BACB6DA-9739-75D2-4BF2-3C0872555529}"/>
                        </a:ext>
                      </a:extLst>
                    </p:cNvPr>
                    <p:cNvSpPr txBox="1"/>
                    <p:nvPr/>
                  </p:nvSpPr>
                  <p:spPr>
                    <a:xfrm rot="16200000">
                      <a:off x="2626661" y="1367164"/>
                      <a:ext cx="39626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GFP</a:t>
                      </a:r>
                      <a:endParaRPr kumimoji="1" lang="ja-JP" altLang="en-US" sz="800">
                        <a:latin typeface="Arial" panose="020B0604020202020204" pitchFamily="34" charset="0"/>
                        <a:cs typeface="Arial" panose="020B0604020202020204" pitchFamily="34" charset="0"/>
                      </a:endParaRPr>
                    </a:p>
                  </p:txBody>
                </p:sp>
              </p:grpSp>
              <p:grpSp>
                <p:nvGrpSpPr>
                  <p:cNvPr id="29" name="グループ化 28">
                    <a:extLst>
                      <a:ext uri="{FF2B5EF4-FFF2-40B4-BE49-F238E27FC236}">
                        <a16:creationId xmlns:a16="http://schemas.microsoft.com/office/drawing/2014/main" id="{136EECE1-0837-36E9-40FF-2C40E3FB07A4}"/>
                      </a:ext>
                    </a:extLst>
                  </p:cNvPr>
                  <p:cNvGrpSpPr/>
                  <p:nvPr/>
                </p:nvGrpSpPr>
                <p:grpSpPr>
                  <a:xfrm rot="5400000">
                    <a:off x="4442687" y="-64726"/>
                    <a:ext cx="215444" cy="3495680"/>
                    <a:chOff x="2717071" y="-1822663"/>
                    <a:chExt cx="215444" cy="3495680"/>
                  </a:xfrm>
                </p:grpSpPr>
                <p:cxnSp>
                  <p:nvCxnSpPr>
                    <p:cNvPr id="30" name="直線矢印コネクタ 29">
                      <a:extLst>
                        <a:ext uri="{FF2B5EF4-FFF2-40B4-BE49-F238E27FC236}">
                          <a16:creationId xmlns:a16="http://schemas.microsoft.com/office/drawing/2014/main" id="{D8F6DD5C-ACBA-465A-ACCE-4E32521A5597}"/>
                        </a:ext>
                      </a:extLst>
                    </p:cNvPr>
                    <p:cNvCxnSpPr>
                      <a:cxnSpLocks/>
                      <a:stCxn id="31" idx="3"/>
                    </p:cNvCxnSpPr>
                    <p:nvPr/>
                  </p:nvCxnSpPr>
                  <p:spPr>
                    <a:xfrm rot="16200000">
                      <a:off x="1300735" y="-298604"/>
                      <a:ext cx="3048121" cy="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E0FCB6A0-4019-4FF4-9606-574B7012AD06}"/>
                        </a:ext>
                      </a:extLst>
                    </p:cNvPr>
                    <p:cNvSpPr txBox="1"/>
                    <p:nvPr/>
                  </p:nvSpPr>
                  <p:spPr>
                    <a:xfrm rot="16200000">
                      <a:off x="2601014" y="1341516"/>
                      <a:ext cx="447558"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CD45</a:t>
                      </a:r>
                      <a:endParaRPr kumimoji="1" lang="ja-JP" altLang="en-US" sz="800">
                        <a:latin typeface="Arial" panose="020B0604020202020204" pitchFamily="34" charset="0"/>
                        <a:cs typeface="Arial" panose="020B0604020202020204" pitchFamily="34" charset="0"/>
                      </a:endParaRPr>
                    </a:p>
                  </p:txBody>
                </p:sp>
              </p:grpSp>
            </p:grpSp>
            <p:grpSp>
              <p:nvGrpSpPr>
                <p:cNvPr id="25" name="グループ化 24">
                  <a:extLst>
                    <a:ext uri="{FF2B5EF4-FFF2-40B4-BE49-F238E27FC236}">
                      <a16:creationId xmlns:a16="http://schemas.microsoft.com/office/drawing/2014/main" id="{070144EA-C8C6-568A-F278-7BB2A4179811}"/>
                    </a:ext>
                  </a:extLst>
                </p:cNvPr>
                <p:cNvGrpSpPr/>
                <p:nvPr/>
              </p:nvGrpSpPr>
              <p:grpSpPr>
                <a:xfrm>
                  <a:off x="2910289" y="780445"/>
                  <a:ext cx="3387953" cy="215444"/>
                  <a:chOff x="2910289" y="716493"/>
                  <a:chExt cx="3387953" cy="215444"/>
                </a:xfrm>
              </p:grpSpPr>
              <p:cxnSp>
                <p:nvCxnSpPr>
                  <p:cNvPr id="26" name="直線コネクタ 25">
                    <a:extLst>
                      <a:ext uri="{FF2B5EF4-FFF2-40B4-BE49-F238E27FC236}">
                        <a16:creationId xmlns:a16="http://schemas.microsoft.com/office/drawing/2014/main" id="{24878906-7D5B-4928-1D2A-3C77642927C7}"/>
                      </a:ext>
                    </a:extLst>
                  </p:cNvPr>
                  <p:cNvCxnSpPr/>
                  <p:nvPr/>
                </p:nvCxnSpPr>
                <p:spPr>
                  <a:xfrm>
                    <a:off x="2910289" y="922534"/>
                    <a:ext cx="338795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CC8E13DF-7CF1-DB02-EB81-EAEA6A5D3F20}"/>
                      </a:ext>
                    </a:extLst>
                  </p:cNvPr>
                  <p:cNvSpPr txBox="1"/>
                  <p:nvPr/>
                </p:nvSpPr>
                <p:spPr>
                  <a:xfrm>
                    <a:off x="2910289" y="716493"/>
                    <a:ext cx="3387953"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Isotype control antibody group</a:t>
                    </a:r>
                    <a:endParaRPr kumimoji="1" lang="ja-JP" altLang="en-US" sz="800">
                      <a:latin typeface="Arial" panose="020B0604020202020204" pitchFamily="34" charset="0"/>
                      <a:cs typeface="Arial" panose="020B0604020202020204" pitchFamily="34" charset="0"/>
                    </a:endParaRPr>
                  </a:p>
                </p:txBody>
              </p:sp>
            </p:grpSp>
          </p:grpSp>
          <p:grpSp>
            <p:nvGrpSpPr>
              <p:cNvPr id="10" name="グループ化 9">
                <a:extLst>
                  <a:ext uri="{FF2B5EF4-FFF2-40B4-BE49-F238E27FC236}">
                    <a16:creationId xmlns:a16="http://schemas.microsoft.com/office/drawing/2014/main" id="{339132B5-451D-4CD9-3970-84DEC584623C}"/>
                  </a:ext>
                </a:extLst>
              </p:cNvPr>
              <p:cNvGrpSpPr/>
              <p:nvPr/>
            </p:nvGrpSpPr>
            <p:grpSpPr>
              <a:xfrm>
                <a:off x="2694845" y="1905097"/>
                <a:ext cx="3777793" cy="1083946"/>
                <a:chOff x="2694845" y="1905097"/>
                <a:chExt cx="3777793" cy="1083946"/>
              </a:xfrm>
            </p:grpSpPr>
            <p:pic>
              <p:nvPicPr>
                <p:cNvPr id="11" name="図 10">
                  <a:extLst>
                    <a:ext uri="{FF2B5EF4-FFF2-40B4-BE49-F238E27FC236}">
                      <a16:creationId xmlns:a16="http://schemas.microsoft.com/office/drawing/2014/main" id="{85F4838B-24C5-FC3A-793E-5ADDF0F7C7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69242" y="2158146"/>
                  <a:ext cx="3429000" cy="621385"/>
                </a:xfrm>
                <a:prstGeom prst="rect">
                  <a:avLst/>
                </a:prstGeom>
              </p:spPr>
            </p:pic>
            <p:grpSp>
              <p:nvGrpSpPr>
                <p:cNvPr id="12" name="グループ化 11">
                  <a:extLst>
                    <a:ext uri="{FF2B5EF4-FFF2-40B4-BE49-F238E27FC236}">
                      <a16:creationId xmlns:a16="http://schemas.microsoft.com/office/drawing/2014/main" id="{A08C3C8B-BDEE-18D5-A48E-54C1789910FB}"/>
                    </a:ext>
                  </a:extLst>
                </p:cNvPr>
                <p:cNvGrpSpPr/>
                <p:nvPr/>
              </p:nvGrpSpPr>
              <p:grpSpPr>
                <a:xfrm>
                  <a:off x="2694845" y="2278987"/>
                  <a:ext cx="3603404" cy="710056"/>
                  <a:chOff x="2694845" y="1080780"/>
                  <a:chExt cx="3603404" cy="710056"/>
                </a:xfrm>
              </p:grpSpPr>
              <p:grpSp>
                <p:nvGrpSpPr>
                  <p:cNvPr id="17" name="グループ化 16">
                    <a:extLst>
                      <a:ext uri="{FF2B5EF4-FFF2-40B4-BE49-F238E27FC236}">
                        <a16:creationId xmlns:a16="http://schemas.microsoft.com/office/drawing/2014/main" id="{1A8D883E-471D-2D31-FD01-FCF8BAA4A9E0}"/>
                      </a:ext>
                    </a:extLst>
                  </p:cNvPr>
                  <p:cNvGrpSpPr/>
                  <p:nvPr/>
                </p:nvGrpSpPr>
                <p:grpSpPr>
                  <a:xfrm>
                    <a:off x="2694845" y="1080780"/>
                    <a:ext cx="215444" cy="592237"/>
                    <a:chOff x="2717070" y="1080780"/>
                    <a:chExt cx="215444" cy="592237"/>
                  </a:xfrm>
                </p:grpSpPr>
                <p:cxnSp>
                  <p:nvCxnSpPr>
                    <p:cNvPr id="21" name="直線矢印コネクタ 20">
                      <a:extLst>
                        <a:ext uri="{FF2B5EF4-FFF2-40B4-BE49-F238E27FC236}">
                          <a16:creationId xmlns:a16="http://schemas.microsoft.com/office/drawing/2014/main" id="{F41FDC68-D718-9C21-0700-996FEE289F30}"/>
                        </a:ext>
                      </a:extLst>
                    </p:cNvPr>
                    <p:cNvCxnSpPr>
                      <a:cxnSpLocks/>
                      <a:stCxn id="22" idx="3"/>
                    </p:cNvCxnSpPr>
                    <p:nvPr/>
                  </p:nvCxnSpPr>
                  <p:spPr>
                    <a:xfrm flipV="1">
                      <a:off x="2824792" y="1080780"/>
                      <a:ext cx="0" cy="1959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561940D0-73DB-F617-9803-488A1917527E}"/>
                        </a:ext>
                      </a:extLst>
                    </p:cNvPr>
                    <p:cNvSpPr txBox="1"/>
                    <p:nvPr/>
                  </p:nvSpPr>
                  <p:spPr>
                    <a:xfrm rot="16200000">
                      <a:off x="2626661" y="1367164"/>
                      <a:ext cx="39626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GFP</a:t>
                      </a:r>
                      <a:endParaRPr kumimoji="1" lang="ja-JP" altLang="en-US" sz="800">
                        <a:latin typeface="Arial" panose="020B0604020202020204" pitchFamily="34" charset="0"/>
                        <a:cs typeface="Arial" panose="020B0604020202020204" pitchFamily="34" charset="0"/>
                      </a:endParaRPr>
                    </a:p>
                  </p:txBody>
                </p:sp>
              </p:grpSp>
              <p:grpSp>
                <p:nvGrpSpPr>
                  <p:cNvPr id="18" name="グループ化 17">
                    <a:extLst>
                      <a:ext uri="{FF2B5EF4-FFF2-40B4-BE49-F238E27FC236}">
                        <a16:creationId xmlns:a16="http://schemas.microsoft.com/office/drawing/2014/main" id="{257AFBB4-82FD-709F-0048-5FA914ED18FC}"/>
                      </a:ext>
                    </a:extLst>
                  </p:cNvPr>
                  <p:cNvGrpSpPr/>
                  <p:nvPr/>
                </p:nvGrpSpPr>
                <p:grpSpPr>
                  <a:xfrm rot="5400000">
                    <a:off x="4442687" y="-64726"/>
                    <a:ext cx="215444" cy="3495680"/>
                    <a:chOff x="2717071" y="-1822663"/>
                    <a:chExt cx="215444" cy="3495680"/>
                  </a:xfrm>
                </p:grpSpPr>
                <p:cxnSp>
                  <p:nvCxnSpPr>
                    <p:cNvPr id="19" name="直線矢印コネクタ 18">
                      <a:extLst>
                        <a:ext uri="{FF2B5EF4-FFF2-40B4-BE49-F238E27FC236}">
                          <a16:creationId xmlns:a16="http://schemas.microsoft.com/office/drawing/2014/main" id="{D080BE37-9B4F-E7C0-3F5E-CEA9E7DB49B7}"/>
                        </a:ext>
                      </a:extLst>
                    </p:cNvPr>
                    <p:cNvCxnSpPr>
                      <a:cxnSpLocks/>
                      <a:stCxn id="20" idx="3"/>
                    </p:cNvCxnSpPr>
                    <p:nvPr/>
                  </p:nvCxnSpPr>
                  <p:spPr>
                    <a:xfrm rot="16200000">
                      <a:off x="1300735" y="-298604"/>
                      <a:ext cx="3048121" cy="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CE77F5D7-E031-0D0A-ACF5-CBB63C5A6EA6}"/>
                        </a:ext>
                      </a:extLst>
                    </p:cNvPr>
                    <p:cNvSpPr txBox="1"/>
                    <p:nvPr/>
                  </p:nvSpPr>
                  <p:spPr>
                    <a:xfrm rot="16200000">
                      <a:off x="2601014" y="1341516"/>
                      <a:ext cx="447558"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CD45</a:t>
                      </a:r>
                      <a:endParaRPr kumimoji="1" lang="ja-JP" altLang="en-US" sz="800">
                        <a:latin typeface="Arial" panose="020B0604020202020204" pitchFamily="34" charset="0"/>
                        <a:cs typeface="Arial" panose="020B0604020202020204" pitchFamily="34" charset="0"/>
                      </a:endParaRPr>
                    </a:p>
                  </p:txBody>
                </p:sp>
              </p:grpSp>
            </p:grpSp>
            <p:grpSp>
              <p:nvGrpSpPr>
                <p:cNvPr id="13" name="グループ化 12">
                  <a:extLst>
                    <a:ext uri="{FF2B5EF4-FFF2-40B4-BE49-F238E27FC236}">
                      <a16:creationId xmlns:a16="http://schemas.microsoft.com/office/drawing/2014/main" id="{BB4F9CFD-4C8C-BE57-C50F-1957D2EBB91D}"/>
                    </a:ext>
                  </a:extLst>
                </p:cNvPr>
                <p:cNvGrpSpPr/>
                <p:nvPr/>
              </p:nvGrpSpPr>
              <p:grpSpPr>
                <a:xfrm>
                  <a:off x="2910289" y="1969352"/>
                  <a:ext cx="2802199" cy="215444"/>
                  <a:chOff x="2910289" y="716493"/>
                  <a:chExt cx="3387953" cy="215444"/>
                </a:xfrm>
              </p:grpSpPr>
              <p:cxnSp>
                <p:nvCxnSpPr>
                  <p:cNvPr id="15" name="直線コネクタ 14">
                    <a:extLst>
                      <a:ext uri="{FF2B5EF4-FFF2-40B4-BE49-F238E27FC236}">
                        <a16:creationId xmlns:a16="http://schemas.microsoft.com/office/drawing/2014/main" id="{C348EBE5-547B-0DD4-9E36-B66564FE3010}"/>
                      </a:ext>
                    </a:extLst>
                  </p:cNvPr>
                  <p:cNvCxnSpPr/>
                  <p:nvPr/>
                </p:nvCxnSpPr>
                <p:spPr>
                  <a:xfrm>
                    <a:off x="2910289" y="922534"/>
                    <a:ext cx="338795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561A0A74-EE32-1CEB-44D2-188723B5CE01}"/>
                      </a:ext>
                    </a:extLst>
                  </p:cNvPr>
                  <p:cNvSpPr txBox="1"/>
                  <p:nvPr/>
                </p:nvSpPr>
                <p:spPr>
                  <a:xfrm>
                    <a:off x="2910289" y="716493"/>
                    <a:ext cx="3387953"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Anti-H-2K</a:t>
                    </a:r>
                    <a:r>
                      <a:rPr kumimoji="1" lang="en-US" altLang="ja-JP" sz="800" baseline="30000" dirty="0">
                        <a:latin typeface="Arial" panose="020B0604020202020204" pitchFamily="34" charset="0"/>
                        <a:cs typeface="Arial" panose="020B0604020202020204" pitchFamily="34" charset="0"/>
                      </a:rPr>
                      <a:t>b</a:t>
                    </a:r>
                    <a:r>
                      <a:rPr kumimoji="1" lang="en-US" altLang="ja-JP" sz="800" dirty="0">
                        <a:latin typeface="Arial" panose="020B0604020202020204" pitchFamily="34" charset="0"/>
                        <a:cs typeface="Arial" panose="020B0604020202020204" pitchFamily="34" charset="0"/>
                      </a:rPr>
                      <a:t> </a:t>
                    </a:r>
                    <a:r>
                      <a:rPr kumimoji="1" lang="en-US" altLang="ja-JP" sz="800" dirty="0" err="1">
                        <a:latin typeface="Arial" panose="020B0604020202020204" pitchFamily="34" charset="0"/>
                        <a:cs typeface="Arial" panose="020B0604020202020204" pitchFamily="34" charset="0"/>
                      </a:rPr>
                      <a:t>mAb</a:t>
                    </a:r>
                    <a:r>
                      <a:rPr kumimoji="1" lang="en-US" altLang="ja-JP" sz="800" dirty="0">
                        <a:latin typeface="Arial" panose="020B0604020202020204" pitchFamily="34" charset="0"/>
                        <a:cs typeface="Arial" panose="020B0604020202020204" pitchFamily="34" charset="0"/>
                      </a:rPr>
                      <a:t> group</a:t>
                    </a:r>
                    <a:endParaRPr kumimoji="1" lang="ja-JP" altLang="en-US" sz="800">
                      <a:latin typeface="Arial" panose="020B0604020202020204" pitchFamily="34" charset="0"/>
                      <a:cs typeface="Arial" panose="020B0604020202020204" pitchFamily="34" charset="0"/>
                    </a:endParaRPr>
                  </a:p>
                </p:txBody>
              </p:sp>
            </p:grpSp>
            <p:sp>
              <p:nvSpPr>
                <p:cNvPr id="14" name="テキスト ボックス 13">
                  <a:extLst>
                    <a:ext uri="{FF2B5EF4-FFF2-40B4-BE49-F238E27FC236}">
                      <a16:creationId xmlns:a16="http://schemas.microsoft.com/office/drawing/2014/main" id="{E06D3837-AFC5-691D-6C69-88FF9D9B1B34}"/>
                    </a:ext>
                  </a:extLst>
                </p:cNvPr>
                <p:cNvSpPr txBox="1"/>
                <p:nvPr/>
              </p:nvSpPr>
              <p:spPr>
                <a:xfrm>
                  <a:off x="5626330" y="1905097"/>
                  <a:ext cx="846308" cy="389199"/>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Saline</a:t>
                  </a:r>
                </a:p>
                <a:p>
                  <a:pPr algn="ctr"/>
                  <a:r>
                    <a:rPr kumimoji="1" lang="en-US" altLang="ja-JP" sz="800" dirty="0">
                      <a:latin typeface="Arial" panose="020B0604020202020204" pitchFamily="34" charset="0"/>
                      <a:cs typeface="Arial" panose="020B0604020202020204" pitchFamily="34" charset="0"/>
                    </a:rPr>
                    <a:t>(control)</a:t>
                  </a:r>
                  <a:endParaRPr kumimoji="1" lang="ja-JP" altLang="en-US" sz="800">
                    <a:latin typeface="Arial" panose="020B0604020202020204" pitchFamily="34" charset="0"/>
                    <a:cs typeface="Arial" panose="020B0604020202020204" pitchFamily="34" charset="0"/>
                  </a:endParaRPr>
                </a:p>
              </p:txBody>
            </p:sp>
          </p:grpSp>
        </p:grpSp>
        <p:sp>
          <p:nvSpPr>
            <p:cNvPr id="7" name="テキスト ボックス 6">
              <a:extLst>
                <a:ext uri="{FF2B5EF4-FFF2-40B4-BE49-F238E27FC236}">
                  <a16:creationId xmlns:a16="http://schemas.microsoft.com/office/drawing/2014/main" id="{D588E06B-5BD1-8DAE-15BC-F88D86A24C54}"/>
                </a:ext>
              </a:extLst>
            </p:cNvPr>
            <p:cNvSpPr txBox="1"/>
            <p:nvPr/>
          </p:nvSpPr>
          <p:spPr>
            <a:xfrm>
              <a:off x="4149342" y="968831"/>
              <a:ext cx="562976" cy="215444"/>
            </a:xfrm>
            <a:prstGeom prst="rect">
              <a:avLst/>
            </a:prstGeom>
            <a:noFill/>
          </p:spPr>
          <p:txBody>
            <a:bodyPr wrap="none" rtlCol="0">
              <a:spAutoFit/>
            </a:bodyPr>
            <a:lstStyle/>
            <a:p>
              <a:pPr algn="ctr"/>
              <a:r>
                <a:rPr kumimoji="1" lang="en-US" altLang="ja-JP" sz="800" dirty="0">
                  <a:latin typeface="Arial" panose="020B0604020202020204" pitchFamily="34" charset="0"/>
                  <a:cs typeface="Arial" panose="020B0604020202020204" pitchFamily="34" charset="0"/>
                </a:rPr>
                <a:t>8 weeks</a:t>
              </a:r>
              <a:endParaRPr kumimoji="1" lang="ja-JP" altLang="en-US" sz="800">
                <a:latin typeface="Arial" panose="020B0604020202020204" pitchFamily="34" charset="0"/>
                <a:cs typeface="Arial" panose="020B0604020202020204" pitchFamily="34" charset="0"/>
              </a:endParaRPr>
            </a:p>
          </p:txBody>
        </p:sp>
        <p:sp>
          <p:nvSpPr>
            <p:cNvPr id="8" name="正方形/長方形 7">
              <a:extLst>
                <a:ext uri="{FF2B5EF4-FFF2-40B4-BE49-F238E27FC236}">
                  <a16:creationId xmlns:a16="http://schemas.microsoft.com/office/drawing/2014/main" id="{D5136535-9E2F-DA6D-8E9A-F4ED23419A90}"/>
                </a:ext>
              </a:extLst>
            </p:cNvPr>
            <p:cNvSpPr/>
            <p:nvPr/>
          </p:nvSpPr>
          <p:spPr>
            <a:xfrm>
              <a:off x="4183807" y="943767"/>
              <a:ext cx="494046" cy="237539"/>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 name="グループ化 33">
            <a:extLst>
              <a:ext uri="{FF2B5EF4-FFF2-40B4-BE49-F238E27FC236}">
                <a16:creationId xmlns:a16="http://schemas.microsoft.com/office/drawing/2014/main" id="{37A96F94-0D44-716F-7908-EE4D211FB445}"/>
              </a:ext>
            </a:extLst>
          </p:cNvPr>
          <p:cNvGrpSpPr/>
          <p:nvPr/>
        </p:nvGrpSpPr>
        <p:grpSpPr>
          <a:xfrm>
            <a:off x="363089" y="1216761"/>
            <a:ext cx="1803826" cy="1635533"/>
            <a:chOff x="744506" y="1307873"/>
            <a:chExt cx="1803826" cy="1635533"/>
          </a:xfrm>
        </p:grpSpPr>
        <p:pic>
          <p:nvPicPr>
            <p:cNvPr id="35" name="図 34">
              <a:extLst>
                <a:ext uri="{FF2B5EF4-FFF2-40B4-BE49-F238E27FC236}">
                  <a16:creationId xmlns:a16="http://schemas.microsoft.com/office/drawing/2014/main" id="{6BD91FAC-27ED-197C-55BC-4603B606D0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2853" y="1307873"/>
              <a:ext cx="1473345" cy="1360011"/>
            </a:xfrm>
            <a:prstGeom prst="rect">
              <a:avLst/>
            </a:prstGeom>
          </p:spPr>
        </p:pic>
        <p:sp>
          <p:nvSpPr>
            <p:cNvPr id="36" name="テキスト ボックス 35">
              <a:extLst>
                <a:ext uri="{FF2B5EF4-FFF2-40B4-BE49-F238E27FC236}">
                  <a16:creationId xmlns:a16="http://schemas.microsoft.com/office/drawing/2014/main" id="{1EB639E9-882B-C6FE-9750-5009953124BF}"/>
                </a:ext>
              </a:extLst>
            </p:cNvPr>
            <p:cNvSpPr txBox="1"/>
            <p:nvPr/>
          </p:nvSpPr>
          <p:spPr>
            <a:xfrm>
              <a:off x="834734" y="2604852"/>
              <a:ext cx="1713598" cy="338554"/>
            </a:xfrm>
            <a:prstGeom prst="rect">
              <a:avLst/>
            </a:prstGeom>
            <a:noFill/>
          </p:spPr>
          <p:txBody>
            <a:bodyPr wrap="square" rtlCol="0">
              <a:spAutoFit/>
            </a:bodyPr>
            <a:lstStyle/>
            <a:p>
              <a:pPr algn="ctr"/>
              <a:r>
                <a:rPr lang="en" altLang="ja-JP" sz="800" dirty="0">
                  <a:effectLst/>
                  <a:latin typeface="ArialMT"/>
                </a:rPr>
                <a:t>Weeks post </a:t>
              </a:r>
              <a:r>
                <a:rPr lang="en" altLang="ja-JP" sz="800" dirty="0" err="1">
                  <a:effectLst/>
                  <a:latin typeface="ArialMT"/>
                </a:rPr>
                <a:t>iHSPCs</a:t>
              </a:r>
              <a:r>
                <a:rPr lang="en" altLang="ja-JP" sz="800" dirty="0">
                  <a:effectLst/>
                  <a:latin typeface="ArialMT"/>
                </a:rPr>
                <a:t> infusion </a:t>
              </a:r>
              <a:endParaRPr lang="en" altLang="ja-JP" sz="800" dirty="0">
                <a:effectLst/>
              </a:endParaRPr>
            </a:p>
            <a:p>
              <a:pPr algn="ctr"/>
              <a:endParaRPr kumimoji="1" lang="ja-JP" altLang="en-US" sz="800"/>
            </a:p>
          </p:txBody>
        </p:sp>
        <p:sp>
          <p:nvSpPr>
            <p:cNvPr id="37" name="テキスト ボックス 36">
              <a:extLst>
                <a:ext uri="{FF2B5EF4-FFF2-40B4-BE49-F238E27FC236}">
                  <a16:creationId xmlns:a16="http://schemas.microsoft.com/office/drawing/2014/main" id="{CB940425-838A-A549-A30B-C3494D040D16}"/>
                </a:ext>
              </a:extLst>
            </p:cNvPr>
            <p:cNvSpPr txBox="1"/>
            <p:nvPr/>
          </p:nvSpPr>
          <p:spPr>
            <a:xfrm rot="16200000">
              <a:off x="290253" y="1790928"/>
              <a:ext cx="1123950" cy="215444"/>
            </a:xfrm>
            <a:prstGeom prst="rect">
              <a:avLst/>
            </a:prstGeom>
            <a:noFill/>
          </p:spPr>
          <p:txBody>
            <a:bodyPr wrap="square" rtlCol="0">
              <a:spAutoFit/>
            </a:bodyPr>
            <a:lstStyle/>
            <a:p>
              <a:pPr algn="ctr"/>
              <a:r>
                <a:rPr lang="en" altLang="ja-JP" sz="800" dirty="0">
                  <a:effectLst/>
                  <a:latin typeface="ArialMT"/>
                </a:rPr>
                <a:t>% of GFP</a:t>
              </a:r>
              <a:r>
                <a:rPr lang="en" altLang="ja-JP" sz="800" baseline="30000" dirty="0">
                  <a:effectLst/>
                  <a:latin typeface="ArialMT"/>
                </a:rPr>
                <a:t>+</a:t>
              </a:r>
              <a:r>
                <a:rPr lang="en" altLang="ja-JP" sz="800" dirty="0">
                  <a:effectLst/>
                  <a:latin typeface="ArialMT"/>
                </a:rPr>
                <a:t> cells</a:t>
              </a:r>
              <a:endParaRPr lang="en" altLang="ja-JP" sz="800" dirty="0">
                <a:effectLst/>
              </a:endParaRPr>
            </a:p>
          </p:txBody>
        </p:sp>
      </p:grpSp>
      <p:grpSp>
        <p:nvGrpSpPr>
          <p:cNvPr id="38" name="グループ化 37">
            <a:extLst>
              <a:ext uri="{FF2B5EF4-FFF2-40B4-BE49-F238E27FC236}">
                <a16:creationId xmlns:a16="http://schemas.microsoft.com/office/drawing/2014/main" id="{D3215C6B-D928-F2E5-AA23-BAB99E5E0C43}"/>
              </a:ext>
            </a:extLst>
          </p:cNvPr>
          <p:cNvGrpSpPr/>
          <p:nvPr/>
        </p:nvGrpSpPr>
        <p:grpSpPr>
          <a:xfrm>
            <a:off x="1300820" y="1831156"/>
            <a:ext cx="1313155" cy="383244"/>
            <a:chOff x="831807" y="2741824"/>
            <a:chExt cx="1313155" cy="383244"/>
          </a:xfrm>
        </p:grpSpPr>
        <p:grpSp>
          <p:nvGrpSpPr>
            <p:cNvPr id="39" name="グループ化 38">
              <a:extLst>
                <a:ext uri="{FF2B5EF4-FFF2-40B4-BE49-F238E27FC236}">
                  <a16:creationId xmlns:a16="http://schemas.microsoft.com/office/drawing/2014/main" id="{E44B1357-2A70-8360-4343-5A240BF5287D}"/>
                </a:ext>
              </a:extLst>
            </p:cNvPr>
            <p:cNvGrpSpPr/>
            <p:nvPr/>
          </p:nvGrpSpPr>
          <p:grpSpPr>
            <a:xfrm>
              <a:off x="831807" y="2741824"/>
              <a:ext cx="1313155" cy="215444"/>
              <a:chOff x="831807" y="2741824"/>
              <a:chExt cx="1313155" cy="215444"/>
            </a:xfrm>
          </p:grpSpPr>
          <p:grpSp>
            <p:nvGrpSpPr>
              <p:cNvPr id="45" name="グループ化 44">
                <a:extLst>
                  <a:ext uri="{FF2B5EF4-FFF2-40B4-BE49-F238E27FC236}">
                    <a16:creationId xmlns:a16="http://schemas.microsoft.com/office/drawing/2014/main" id="{C0C2A221-585D-79EE-7A36-D892037B9BE1}"/>
                  </a:ext>
                </a:extLst>
              </p:cNvPr>
              <p:cNvGrpSpPr/>
              <p:nvPr/>
            </p:nvGrpSpPr>
            <p:grpSpPr>
              <a:xfrm>
                <a:off x="831807" y="2828894"/>
                <a:ext cx="113788" cy="46800"/>
                <a:chOff x="981032" y="2905818"/>
                <a:chExt cx="113788" cy="46800"/>
              </a:xfrm>
            </p:grpSpPr>
            <p:cxnSp>
              <p:nvCxnSpPr>
                <p:cNvPr id="47" name="直線コネクタ 46">
                  <a:extLst>
                    <a:ext uri="{FF2B5EF4-FFF2-40B4-BE49-F238E27FC236}">
                      <a16:creationId xmlns:a16="http://schemas.microsoft.com/office/drawing/2014/main" id="{8BE31F0F-D044-AEAB-0C93-80874992F3E4}"/>
                    </a:ext>
                  </a:extLst>
                </p:cNvPr>
                <p:cNvCxnSpPr>
                  <a:cxnSpLocks/>
                </p:cNvCxnSpPr>
                <p:nvPr/>
              </p:nvCxnSpPr>
              <p:spPr>
                <a:xfrm>
                  <a:off x="981032" y="2929218"/>
                  <a:ext cx="113788" cy="0"/>
                </a:xfrm>
                <a:prstGeom prst="line">
                  <a:avLst/>
                </a:prstGeom>
                <a:ln w="12700">
                  <a:solidFill>
                    <a:srgbClr val="4CC242"/>
                  </a:solidFill>
                </a:ln>
              </p:spPr>
              <p:style>
                <a:lnRef idx="1">
                  <a:schemeClr val="accent1"/>
                </a:lnRef>
                <a:fillRef idx="0">
                  <a:schemeClr val="accent1"/>
                </a:fillRef>
                <a:effectRef idx="0">
                  <a:schemeClr val="accent1"/>
                </a:effectRef>
                <a:fontRef idx="minor">
                  <a:schemeClr val="tx1"/>
                </a:fontRef>
              </p:style>
            </p:cxnSp>
            <p:sp>
              <p:nvSpPr>
                <p:cNvPr id="48" name="円/楕円 47">
                  <a:extLst>
                    <a:ext uri="{FF2B5EF4-FFF2-40B4-BE49-F238E27FC236}">
                      <a16:creationId xmlns:a16="http://schemas.microsoft.com/office/drawing/2014/main" id="{86A17960-C770-ED5B-83A7-59F7BDAE42CE}"/>
                    </a:ext>
                  </a:extLst>
                </p:cNvPr>
                <p:cNvSpPr/>
                <p:nvPr/>
              </p:nvSpPr>
              <p:spPr>
                <a:xfrm>
                  <a:off x="1014526" y="2905818"/>
                  <a:ext cx="46800" cy="46800"/>
                </a:xfrm>
                <a:prstGeom prst="ellipse">
                  <a:avLst/>
                </a:prstGeom>
                <a:solidFill>
                  <a:srgbClr val="4CC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6" name="テキスト ボックス 45">
                <a:extLst>
                  <a:ext uri="{FF2B5EF4-FFF2-40B4-BE49-F238E27FC236}">
                    <a16:creationId xmlns:a16="http://schemas.microsoft.com/office/drawing/2014/main" id="{125406F2-D378-360E-932F-CAC3EBE4AEC3}"/>
                  </a:ext>
                </a:extLst>
              </p:cNvPr>
              <p:cNvSpPr txBox="1"/>
              <p:nvPr/>
            </p:nvSpPr>
            <p:spPr>
              <a:xfrm>
                <a:off x="945595" y="2741824"/>
                <a:ext cx="1199367"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Anti-H-2K</a:t>
                </a:r>
                <a:r>
                  <a:rPr kumimoji="1" lang="en-US" altLang="ja-JP" sz="800" baseline="30000" dirty="0">
                    <a:latin typeface="Arial" panose="020B0604020202020204" pitchFamily="34" charset="0"/>
                    <a:cs typeface="Arial" panose="020B0604020202020204" pitchFamily="34" charset="0"/>
                  </a:rPr>
                  <a:t>b</a:t>
                </a:r>
                <a:r>
                  <a:rPr kumimoji="1" lang="en-US" altLang="ja-JP" sz="800" dirty="0">
                    <a:latin typeface="Arial" panose="020B0604020202020204" pitchFamily="34" charset="0"/>
                    <a:cs typeface="Arial" panose="020B0604020202020204" pitchFamily="34" charset="0"/>
                  </a:rPr>
                  <a:t> </a:t>
                </a:r>
                <a:r>
                  <a:rPr kumimoji="1" lang="en-US" altLang="ja-JP" sz="800" dirty="0" err="1">
                    <a:latin typeface="Arial" panose="020B0604020202020204" pitchFamily="34" charset="0"/>
                    <a:cs typeface="Arial" panose="020B0604020202020204" pitchFamily="34" charset="0"/>
                  </a:rPr>
                  <a:t>mAb</a:t>
                </a:r>
                <a:r>
                  <a:rPr kumimoji="1" lang="en-US" altLang="ja-JP" sz="800" dirty="0">
                    <a:latin typeface="Arial" panose="020B0604020202020204" pitchFamily="34" charset="0"/>
                    <a:cs typeface="Arial" panose="020B0604020202020204" pitchFamily="34" charset="0"/>
                  </a:rPr>
                  <a:t> (n=5)</a:t>
                </a:r>
                <a:endParaRPr kumimoji="1" lang="ja-JP" altLang="en-US" sz="800">
                  <a:latin typeface="Arial" panose="020B0604020202020204" pitchFamily="34" charset="0"/>
                  <a:cs typeface="Arial" panose="020B0604020202020204" pitchFamily="34" charset="0"/>
                </a:endParaRPr>
              </a:p>
            </p:txBody>
          </p:sp>
        </p:grpSp>
        <p:grpSp>
          <p:nvGrpSpPr>
            <p:cNvPr id="40" name="グループ化 39">
              <a:extLst>
                <a:ext uri="{FF2B5EF4-FFF2-40B4-BE49-F238E27FC236}">
                  <a16:creationId xmlns:a16="http://schemas.microsoft.com/office/drawing/2014/main" id="{EE1BAC9E-F34D-C736-57C4-FBBB72652F26}"/>
                </a:ext>
              </a:extLst>
            </p:cNvPr>
            <p:cNvGrpSpPr/>
            <p:nvPr/>
          </p:nvGrpSpPr>
          <p:grpSpPr>
            <a:xfrm>
              <a:off x="831807" y="2909624"/>
              <a:ext cx="1241020" cy="215444"/>
              <a:chOff x="831807" y="3104416"/>
              <a:chExt cx="1241020" cy="215444"/>
            </a:xfrm>
          </p:grpSpPr>
          <p:grpSp>
            <p:nvGrpSpPr>
              <p:cNvPr id="41" name="グループ化 40">
                <a:extLst>
                  <a:ext uri="{FF2B5EF4-FFF2-40B4-BE49-F238E27FC236}">
                    <a16:creationId xmlns:a16="http://schemas.microsoft.com/office/drawing/2014/main" id="{7F42506E-132E-189A-5C49-29B09216AD6F}"/>
                  </a:ext>
                </a:extLst>
              </p:cNvPr>
              <p:cNvGrpSpPr/>
              <p:nvPr/>
            </p:nvGrpSpPr>
            <p:grpSpPr>
              <a:xfrm>
                <a:off x="831807" y="3191486"/>
                <a:ext cx="113788" cy="46800"/>
                <a:chOff x="981032" y="2905818"/>
                <a:chExt cx="113788" cy="46800"/>
              </a:xfrm>
            </p:grpSpPr>
            <p:cxnSp>
              <p:nvCxnSpPr>
                <p:cNvPr id="43" name="直線コネクタ 42">
                  <a:extLst>
                    <a:ext uri="{FF2B5EF4-FFF2-40B4-BE49-F238E27FC236}">
                      <a16:creationId xmlns:a16="http://schemas.microsoft.com/office/drawing/2014/main" id="{AF552732-D5FE-8738-ADB6-14A51BFCB5A6}"/>
                    </a:ext>
                  </a:extLst>
                </p:cNvPr>
                <p:cNvCxnSpPr>
                  <a:cxnSpLocks/>
                </p:cNvCxnSpPr>
                <p:nvPr/>
              </p:nvCxnSpPr>
              <p:spPr>
                <a:xfrm>
                  <a:off x="981032" y="2929218"/>
                  <a:ext cx="113788" cy="0"/>
                </a:xfrm>
                <a:prstGeom prst="line">
                  <a:avLst/>
                </a:prstGeom>
                <a:ln w="12700">
                  <a:solidFill>
                    <a:srgbClr val="6261EA"/>
                  </a:solidFill>
                </a:ln>
              </p:spPr>
              <p:style>
                <a:lnRef idx="1">
                  <a:schemeClr val="accent1"/>
                </a:lnRef>
                <a:fillRef idx="0">
                  <a:schemeClr val="accent1"/>
                </a:fillRef>
                <a:effectRef idx="0">
                  <a:schemeClr val="accent1"/>
                </a:effectRef>
                <a:fontRef idx="minor">
                  <a:schemeClr val="tx1"/>
                </a:fontRef>
              </p:style>
            </p:cxnSp>
            <p:sp>
              <p:nvSpPr>
                <p:cNvPr id="44" name="円/楕円 43">
                  <a:extLst>
                    <a:ext uri="{FF2B5EF4-FFF2-40B4-BE49-F238E27FC236}">
                      <a16:creationId xmlns:a16="http://schemas.microsoft.com/office/drawing/2014/main" id="{4710158B-062F-E52E-4083-2A048CD466E9}"/>
                    </a:ext>
                  </a:extLst>
                </p:cNvPr>
                <p:cNvSpPr/>
                <p:nvPr/>
              </p:nvSpPr>
              <p:spPr>
                <a:xfrm>
                  <a:off x="1014526" y="2905818"/>
                  <a:ext cx="46800" cy="46800"/>
                </a:xfrm>
                <a:prstGeom prst="ellipse">
                  <a:avLst/>
                </a:prstGeom>
                <a:solidFill>
                  <a:srgbClr val="6261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2" name="テキスト ボックス 41">
                <a:extLst>
                  <a:ext uri="{FF2B5EF4-FFF2-40B4-BE49-F238E27FC236}">
                    <a16:creationId xmlns:a16="http://schemas.microsoft.com/office/drawing/2014/main" id="{698103F2-0542-A024-B5CC-346E26FCE7E0}"/>
                  </a:ext>
                </a:extLst>
              </p:cNvPr>
              <p:cNvSpPr txBox="1"/>
              <p:nvPr/>
            </p:nvSpPr>
            <p:spPr>
              <a:xfrm>
                <a:off x="945595" y="3104416"/>
                <a:ext cx="1127232"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Isotype control (n=6)</a:t>
                </a:r>
                <a:endParaRPr kumimoji="1" lang="ja-JP" altLang="en-US" sz="800">
                  <a:latin typeface="Arial" panose="020B0604020202020204" pitchFamily="34" charset="0"/>
                  <a:cs typeface="Arial" panose="020B0604020202020204" pitchFamily="34" charset="0"/>
                </a:endParaRPr>
              </a:p>
            </p:txBody>
          </p:sp>
        </p:grpSp>
      </p:grpSp>
      <p:sp>
        <p:nvSpPr>
          <p:cNvPr id="49" name="テキスト ボックス 48">
            <a:extLst>
              <a:ext uri="{FF2B5EF4-FFF2-40B4-BE49-F238E27FC236}">
                <a16:creationId xmlns:a16="http://schemas.microsoft.com/office/drawing/2014/main" id="{EFFD5B22-C462-FED7-C630-02F6FD2F8FFA}"/>
              </a:ext>
            </a:extLst>
          </p:cNvPr>
          <p:cNvSpPr txBox="1"/>
          <p:nvPr/>
        </p:nvSpPr>
        <p:spPr>
          <a:xfrm>
            <a:off x="832881" y="1629381"/>
            <a:ext cx="293670"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ns</a:t>
            </a:r>
            <a:endParaRPr kumimoji="1" lang="ja-JP" altLang="en-US" sz="800">
              <a:latin typeface="Arial" panose="020B0604020202020204" pitchFamily="34" charset="0"/>
              <a:cs typeface="Arial" panose="020B0604020202020204" pitchFamily="34" charset="0"/>
            </a:endParaRPr>
          </a:p>
        </p:txBody>
      </p:sp>
      <p:sp>
        <p:nvSpPr>
          <p:cNvPr id="50" name="テキスト ボックス 49">
            <a:extLst>
              <a:ext uri="{FF2B5EF4-FFF2-40B4-BE49-F238E27FC236}">
                <a16:creationId xmlns:a16="http://schemas.microsoft.com/office/drawing/2014/main" id="{B6B8C082-A125-3BB4-6884-14E38B06CB5D}"/>
              </a:ext>
            </a:extLst>
          </p:cNvPr>
          <p:cNvSpPr txBox="1"/>
          <p:nvPr/>
        </p:nvSpPr>
        <p:spPr>
          <a:xfrm>
            <a:off x="1308916" y="1281255"/>
            <a:ext cx="264816"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t>
            </a:r>
            <a:endParaRPr kumimoji="1" lang="ja-JP" altLang="en-US" sz="800">
              <a:latin typeface="Arial" panose="020B0604020202020204" pitchFamily="34" charset="0"/>
              <a:cs typeface="Arial" panose="020B0604020202020204" pitchFamily="34" charset="0"/>
            </a:endParaRPr>
          </a:p>
        </p:txBody>
      </p:sp>
      <p:sp>
        <p:nvSpPr>
          <p:cNvPr id="51" name="テキスト ボックス 50">
            <a:extLst>
              <a:ext uri="{FF2B5EF4-FFF2-40B4-BE49-F238E27FC236}">
                <a16:creationId xmlns:a16="http://schemas.microsoft.com/office/drawing/2014/main" id="{A1BEF689-583F-CBC0-96A7-0429CC87FF49}"/>
              </a:ext>
            </a:extLst>
          </p:cNvPr>
          <p:cNvSpPr txBox="1"/>
          <p:nvPr/>
        </p:nvSpPr>
        <p:spPr>
          <a:xfrm>
            <a:off x="1533816" y="1388795"/>
            <a:ext cx="264816" cy="215444"/>
          </a:xfrm>
          <a:prstGeom prst="rect">
            <a:avLst/>
          </a:prstGeom>
          <a:noFill/>
        </p:spPr>
        <p:txBody>
          <a:bodyPr wrap="none" rtlCol="0">
            <a:spAutoFit/>
          </a:bodyPr>
          <a:lstStyle/>
          <a:p>
            <a:r>
              <a:rPr kumimoji="1" lang="en-US" altLang="ja-JP" sz="800" dirty="0">
                <a:latin typeface="Arial" panose="020B0604020202020204" pitchFamily="34" charset="0"/>
                <a:cs typeface="Arial" panose="020B0604020202020204" pitchFamily="34" charset="0"/>
              </a:rPr>
              <a:t>**</a:t>
            </a:r>
            <a:endParaRPr kumimoji="1" lang="ja-JP" altLang="en-US" sz="800">
              <a:latin typeface="Arial" panose="020B0604020202020204" pitchFamily="34" charset="0"/>
              <a:cs typeface="Arial" panose="020B0604020202020204" pitchFamily="34" charset="0"/>
            </a:endParaRPr>
          </a:p>
        </p:txBody>
      </p:sp>
      <p:sp>
        <p:nvSpPr>
          <p:cNvPr id="52" name="テキスト ボックス 51">
            <a:extLst>
              <a:ext uri="{FF2B5EF4-FFF2-40B4-BE49-F238E27FC236}">
                <a16:creationId xmlns:a16="http://schemas.microsoft.com/office/drawing/2014/main" id="{73424317-92BA-F46F-5926-9D2314E22BA4}"/>
              </a:ext>
            </a:extLst>
          </p:cNvPr>
          <p:cNvSpPr txBox="1"/>
          <p:nvPr/>
        </p:nvSpPr>
        <p:spPr>
          <a:xfrm>
            <a:off x="247357" y="3586690"/>
            <a:ext cx="6363286" cy="1871987"/>
          </a:xfrm>
          <a:prstGeom prst="rect">
            <a:avLst/>
          </a:prstGeom>
          <a:noFill/>
        </p:spPr>
        <p:txBody>
          <a:bodyPr wrap="square" rtlCol="0">
            <a:spAutoFit/>
          </a:bodyPr>
          <a:lstStyle/>
          <a:p>
            <a:pPr>
              <a:lnSpc>
                <a:spcPts val="1400"/>
              </a:lnSpc>
            </a:pPr>
            <a:r>
              <a:rPr lang="en" altLang="ja-JP" sz="1000" b="1" i="0" u="none" strike="noStrike" dirty="0">
                <a:solidFill>
                  <a:srgbClr val="000000"/>
                </a:solidFill>
                <a:effectLst/>
                <a:latin typeface="Arial" panose="020B0604020202020204" pitchFamily="34" charset="0"/>
                <a:cs typeface="Arial" panose="020B0604020202020204" pitchFamily="34" charset="0"/>
              </a:rPr>
              <a:t>Figure S10 Lost of mixed chimera by administration of depleting antibody</a:t>
            </a:r>
            <a:br>
              <a:rPr lang="en" altLang="ja-JP" sz="1000" dirty="0">
                <a:latin typeface="Arial" panose="020B0604020202020204" pitchFamily="34" charset="0"/>
                <a:cs typeface="Arial" panose="020B0604020202020204" pitchFamily="34" charset="0"/>
              </a:rPr>
            </a:br>
            <a:r>
              <a:rPr lang="en" altLang="ja-JP" sz="1000" dirty="0">
                <a:latin typeface="Arial" panose="020B0604020202020204" pitchFamily="34" charset="0"/>
                <a:cs typeface="Arial" panose="020B0604020202020204" pitchFamily="34" charset="0"/>
              </a:rPr>
              <a:t>Pretreated </a:t>
            </a:r>
            <a:r>
              <a:rPr lang="en" altLang="ja-JP" sz="1000" b="0" i="0" u="none" strike="noStrike" dirty="0">
                <a:solidFill>
                  <a:srgbClr val="000000"/>
                </a:solidFill>
                <a:effectLst/>
                <a:latin typeface="Arial" panose="020B0604020202020204" pitchFamily="34" charset="0"/>
                <a:cs typeface="Arial" panose="020B0604020202020204" pitchFamily="34" charset="0"/>
              </a:rPr>
              <a:t>C3H mice were infused with B6-derived </a:t>
            </a:r>
            <a:r>
              <a:rPr lang="en" altLang="ja-JP" sz="1000" b="0" i="0" u="none" strike="noStrike" dirty="0" err="1">
                <a:solidFill>
                  <a:srgbClr val="000000"/>
                </a:solidFill>
                <a:effectLst/>
                <a:latin typeface="Arial" panose="020B0604020202020204" pitchFamily="34" charset="0"/>
                <a:cs typeface="Arial" panose="020B0604020202020204" pitchFamily="34" charset="0"/>
              </a:rPr>
              <a:t>iHSPCs</a:t>
            </a:r>
            <a:r>
              <a:rPr lang="en" altLang="ja-JP" sz="1000" b="0" i="0" u="none" strike="noStrike" dirty="0">
                <a:solidFill>
                  <a:srgbClr val="000000"/>
                </a:solidFill>
                <a:effectLst/>
                <a:latin typeface="Arial" panose="020B0604020202020204" pitchFamily="34" charset="0"/>
                <a:cs typeface="Arial" panose="020B0604020202020204" pitchFamily="34" charset="0"/>
              </a:rPr>
              <a:t> and treated with CB. The mice were intraperitoneally administered with anti-H-2K</a:t>
            </a:r>
            <a:r>
              <a:rPr lang="en" altLang="ja-JP" sz="1000" b="0" i="0" u="none" strike="noStrike" baseline="30000" dirty="0">
                <a:solidFill>
                  <a:srgbClr val="000000"/>
                </a:solidFill>
                <a:effectLst/>
                <a:latin typeface="Arial" panose="020B0604020202020204" pitchFamily="34" charset="0"/>
                <a:cs typeface="Arial" panose="020B0604020202020204" pitchFamily="34" charset="0"/>
              </a:rPr>
              <a:t>b</a:t>
            </a:r>
            <a:r>
              <a:rPr lang="en" altLang="ja-JP" sz="1000" b="0" i="0" u="none" strike="noStrike" dirty="0">
                <a:solidFill>
                  <a:srgbClr val="000000"/>
                </a:solidFill>
                <a:effectLst/>
                <a:latin typeface="Arial" panose="020B0604020202020204" pitchFamily="34" charset="0"/>
                <a:cs typeface="Arial" panose="020B0604020202020204" pitchFamily="34" charset="0"/>
              </a:rPr>
              <a:t> or isotype control antibody (250 </a:t>
            </a:r>
            <a:r>
              <a:rPr lang="el-GR" altLang="ja-JP" sz="1000" b="0" i="0" u="none" strike="noStrike" dirty="0">
                <a:solidFill>
                  <a:srgbClr val="000000"/>
                </a:solidFill>
                <a:effectLst/>
                <a:latin typeface="Arial" panose="020B0604020202020204" pitchFamily="34" charset="0"/>
                <a:cs typeface="Arial" panose="020B0604020202020204" pitchFamily="34" charset="0"/>
              </a:rPr>
              <a:t>μ</a:t>
            </a:r>
            <a:r>
              <a:rPr lang="en" altLang="ja-JP" sz="1000" b="0" i="0" u="none" strike="noStrike" dirty="0">
                <a:solidFill>
                  <a:srgbClr val="000000"/>
                </a:solidFill>
                <a:effectLst/>
                <a:latin typeface="Arial" panose="020B0604020202020204" pitchFamily="34" charset="0"/>
                <a:cs typeface="Arial" panose="020B0604020202020204" pitchFamily="34" charset="0"/>
              </a:rPr>
              <a:t>g/dose, 6 times total) from week 2 to 5 after </a:t>
            </a:r>
            <a:r>
              <a:rPr lang="en" altLang="ja-JP" sz="1000" b="0" i="0" u="none" strike="noStrike" dirty="0" err="1">
                <a:solidFill>
                  <a:srgbClr val="000000"/>
                </a:solidFill>
                <a:effectLst/>
                <a:latin typeface="Arial" panose="020B0604020202020204" pitchFamily="34" charset="0"/>
                <a:cs typeface="Arial" panose="020B0604020202020204" pitchFamily="34" charset="0"/>
              </a:rPr>
              <a:t>iHSPCs</a:t>
            </a:r>
            <a:r>
              <a:rPr lang="en" altLang="ja-JP" sz="1000" b="0" i="0" u="none" strike="noStrike" dirty="0">
                <a:solidFill>
                  <a:srgbClr val="000000"/>
                </a:solidFill>
                <a:effectLst/>
                <a:latin typeface="Arial" panose="020B0604020202020204" pitchFamily="34" charset="0"/>
                <a:cs typeface="Arial" panose="020B0604020202020204" pitchFamily="34" charset="0"/>
              </a:rPr>
              <a:t> infusion.</a:t>
            </a:r>
            <a:br>
              <a:rPr lang="en" altLang="ja-JP" sz="1000" dirty="0">
                <a:latin typeface="Arial" panose="020B0604020202020204" pitchFamily="34" charset="0"/>
                <a:cs typeface="Arial" panose="020B0604020202020204" pitchFamily="34" charset="0"/>
              </a:rPr>
            </a:br>
            <a:r>
              <a:rPr lang="en" altLang="ja-JP" sz="1000" b="0" i="0" u="none" strike="noStrike" dirty="0">
                <a:solidFill>
                  <a:srgbClr val="000000"/>
                </a:solidFill>
                <a:effectLst/>
                <a:latin typeface="Arial" panose="020B0604020202020204" pitchFamily="34" charset="0"/>
                <a:cs typeface="Arial" panose="020B0604020202020204" pitchFamily="34" charset="0"/>
              </a:rPr>
              <a:t>Left: The percentage of GFP-positive cells in recipient peripheral blood CD45</a:t>
            </a:r>
            <a:r>
              <a:rPr lang="en" altLang="ja-JP" sz="1000" b="0" i="0" u="none" strike="noStrike" baseline="30000" dirty="0">
                <a:solidFill>
                  <a:srgbClr val="000000"/>
                </a:solidFill>
                <a:effectLst/>
                <a:latin typeface="Arial" panose="020B0604020202020204" pitchFamily="34" charset="0"/>
                <a:cs typeface="Arial" panose="020B0604020202020204" pitchFamily="34" charset="0"/>
              </a:rPr>
              <a:t>+</a:t>
            </a:r>
            <a:r>
              <a:rPr lang="en" altLang="ja-JP" sz="1000" b="0" i="0" u="none" strike="noStrike" dirty="0">
                <a:solidFill>
                  <a:srgbClr val="000000"/>
                </a:solidFill>
                <a:effectLst/>
                <a:latin typeface="Arial" panose="020B0604020202020204" pitchFamily="34" charset="0"/>
                <a:cs typeface="Arial" panose="020B0604020202020204" pitchFamily="34" charset="0"/>
              </a:rPr>
              <a:t> cells is shown. Experiments were performed with n=5-6, mean ± SE is shown; chimeric analysis at week 2 was performed before the antibody administration.</a:t>
            </a:r>
          </a:p>
          <a:p>
            <a:pPr>
              <a:lnSpc>
                <a:spcPts val="1400"/>
              </a:lnSpc>
            </a:pPr>
            <a:r>
              <a:rPr kumimoji="1" lang="en" altLang="ja-JP" sz="1000" dirty="0">
                <a:latin typeface="Arial" panose="020B0604020202020204" pitchFamily="34" charset="0"/>
                <a:ea typeface="ＭＳ ゴシック" panose="020B0609070205080204" pitchFamily="49" charset="-128"/>
                <a:cs typeface="Arial" panose="020B0604020202020204" pitchFamily="34" charset="0"/>
              </a:rPr>
              <a:t>Right: Results of peripheral blood analysis of mice at week 8 of treatment. GFP positivity in DAPI</a:t>
            </a:r>
            <a:r>
              <a:rPr kumimoji="1" lang="en" altLang="ja-JP" sz="1000" baseline="30000" dirty="0">
                <a:latin typeface="Arial" panose="020B0604020202020204" pitchFamily="34" charset="0"/>
                <a:ea typeface="ＭＳ ゴシック" panose="020B0609070205080204" pitchFamily="49" charset="-128"/>
                <a:cs typeface="Arial" panose="020B0604020202020204" pitchFamily="34" charset="0"/>
              </a:rPr>
              <a:t>-</a:t>
            </a:r>
            <a:r>
              <a:rPr kumimoji="1" lang="en" altLang="ja-JP" sz="1000" dirty="0">
                <a:latin typeface="Arial" panose="020B0604020202020204" pitchFamily="34" charset="0"/>
                <a:ea typeface="ＭＳ ゴシック" panose="020B0609070205080204" pitchFamily="49" charset="-128"/>
                <a:cs typeface="Arial" panose="020B0604020202020204" pitchFamily="34" charset="0"/>
              </a:rPr>
              <a:t>CD45</a:t>
            </a:r>
            <a:r>
              <a:rPr kumimoji="1" lang="en" altLang="ja-JP" sz="1000" baseline="30000" dirty="0">
                <a:latin typeface="Arial" panose="020B0604020202020204" pitchFamily="34" charset="0"/>
                <a:ea typeface="ＭＳ ゴシック" panose="020B0609070205080204" pitchFamily="49" charset="-128"/>
                <a:cs typeface="Arial" panose="020B0604020202020204" pitchFamily="34" charset="0"/>
              </a:rPr>
              <a:t>+</a:t>
            </a:r>
            <a:r>
              <a:rPr kumimoji="1" lang="en" altLang="ja-JP" sz="1000" dirty="0">
                <a:latin typeface="Arial" panose="020B0604020202020204" pitchFamily="34" charset="0"/>
                <a:ea typeface="ＭＳ ゴシック" panose="020B0609070205080204" pitchFamily="49" charset="-128"/>
                <a:cs typeface="Arial" panose="020B0604020202020204" pitchFamily="34" charset="0"/>
              </a:rPr>
              <a:t> cells in recipient peripheral blood is shown. Results for saline-treated (non-</a:t>
            </a:r>
            <a:r>
              <a:rPr kumimoji="1" lang="en" altLang="ja-JP" sz="1000" dirty="0" err="1">
                <a:latin typeface="Arial" panose="020B0604020202020204" pitchFamily="34" charset="0"/>
                <a:ea typeface="ＭＳ ゴシック" panose="020B0609070205080204" pitchFamily="49" charset="-128"/>
                <a:cs typeface="Arial" panose="020B0604020202020204" pitchFamily="34" charset="0"/>
              </a:rPr>
              <a:t>iHSPCs</a:t>
            </a:r>
            <a:r>
              <a:rPr kumimoji="1" lang="en" altLang="ja-JP" sz="1000" dirty="0">
                <a:latin typeface="Arial" panose="020B0604020202020204" pitchFamily="34" charset="0"/>
                <a:ea typeface="ＭＳ ゴシック" panose="020B0609070205080204" pitchFamily="49" charset="-128"/>
                <a:cs typeface="Arial" panose="020B0604020202020204" pitchFamily="34" charset="0"/>
              </a:rPr>
              <a:t>-transplanted) mice are shown as controls.</a:t>
            </a:r>
            <a:endParaRPr kumimoji="1" lang="ja-JP" altLang="en-US" sz="1000">
              <a:latin typeface="Arial" panose="020B0604020202020204" pitchFamily="34" charset="0"/>
              <a:ea typeface="ＭＳ ゴシック" panose="020B0609070205080204" pitchFamily="49" charset="-128"/>
              <a:cs typeface="Arial" panose="020B0604020202020204" pitchFamily="34" charset="0"/>
            </a:endParaRPr>
          </a:p>
        </p:txBody>
      </p:sp>
      <p:sp>
        <p:nvSpPr>
          <p:cNvPr id="53" name="テキスト ボックス 52">
            <a:extLst>
              <a:ext uri="{FF2B5EF4-FFF2-40B4-BE49-F238E27FC236}">
                <a16:creationId xmlns:a16="http://schemas.microsoft.com/office/drawing/2014/main" id="{B45D65AE-1A32-4B66-3E7F-A071AC7F62E4}"/>
              </a:ext>
            </a:extLst>
          </p:cNvPr>
          <p:cNvSpPr txBox="1"/>
          <p:nvPr/>
        </p:nvSpPr>
        <p:spPr>
          <a:xfrm>
            <a:off x="179792" y="152626"/>
            <a:ext cx="1616148" cy="246221"/>
          </a:xfrm>
          <a:prstGeom prst="rect">
            <a:avLst/>
          </a:prstGeom>
          <a:noFill/>
        </p:spPr>
        <p:txBody>
          <a:bodyPr wrap="none" rtlCol="0">
            <a:spAutoFit/>
          </a:bodyPr>
          <a:lstStyle/>
          <a:p>
            <a:r>
              <a:rPr kumimoji="1" lang="en-US" altLang="ja-JP" sz="1000" dirty="0">
                <a:latin typeface="Arial" panose="020B0604020202020204" pitchFamily="34" charset="0"/>
                <a:ea typeface="MS Gothic" panose="020B0609070205080204" pitchFamily="49" charset="-128"/>
                <a:cs typeface="Arial" panose="020B0604020202020204" pitchFamily="34" charset="0"/>
              </a:rPr>
              <a:t>Supplementary Figure 10</a:t>
            </a:r>
            <a:endParaRPr kumimoji="1" lang="ja-JP" altLang="en-US" sz="1000">
              <a:latin typeface="MS Gothic" panose="020B0609070205080204" pitchFamily="49" charset="-128"/>
              <a:ea typeface="MS Gothic" panose="020B0609070205080204" pitchFamily="49" charset="-128"/>
            </a:endParaRPr>
          </a:p>
        </p:txBody>
      </p:sp>
    </p:spTree>
    <p:extLst>
      <p:ext uri="{BB962C8B-B14F-4D97-AF65-F5344CB8AC3E}">
        <p14:creationId xmlns:p14="http://schemas.microsoft.com/office/powerpoint/2010/main" val="283374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8878B04-04AA-62AC-9023-1EDA129A2683}"/>
              </a:ext>
            </a:extLst>
          </p:cNvPr>
          <p:cNvSpPr txBox="1"/>
          <p:nvPr/>
        </p:nvSpPr>
        <p:spPr>
          <a:xfrm>
            <a:off x="1216119" y="734757"/>
            <a:ext cx="4425763" cy="276999"/>
          </a:xfrm>
          <a:prstGeom prst="rect">
            <a:avLst/>
          </a:prstGeom>
          <a:noFill/>
        </p:spPr>
        <p:txBody>
          <a:bodyPr wrap="none" rtlCol="0">
            <a:spAutoFit/>
          </a:bodyPr>
          <a:lstStyle/>
          <a:p>
            <a:pPr algn="ctr"/>
            <a:r>
              <a:rPr kumimoji="1" lang="en-US" altLang="ja-JP" sz="1200" dirty="0">
                <a:latin typeface="Arial" panose="020B0604020202020204" pitchFamily="34" charset="0"/>
                <a:cs typeface="Arial" panose="020B0604020202020204" pitchFamily="34" charset="0"/>
              </a:rPr>
              <a:t>Supplementary Table, Antibody list for flow cytometry analysis</a:t>
            </a:r>
            <a:endParaRPr kumimoji="1" lang="ja-JP" altLang="en-US" sz="1200">
              <a:latin typeface="Arial" panose="020B0604020202020204" pitchFamily="34" charset="0"/>
              <a:cs typeface="Arial" panose="020B0604020202020204" pitchFamily="34" charset="0"/>
            </a:endParaRPr>
          </a:p>
        </p:txBody>
      </p:sp>
      <p:sp>
        <p:nvSpPr>
          <p:cNvPr id="3" name="スライド番号プレースホルダー 2">
            <a:extLst>
              <a:ext uri="{FF2B5EF4-FFF2-40B4-BE49-F238E27FC236}">
                <a16:creationId xmlns:a16="http://schemas.microsoft.com/office/drawing/2014/main" id="{CC7C46DC-172D-001A-E041-14F6A8B31784}"/>
              </a:ext>
            </a:extLst>
          </p:cNvPr>
          <p:cNvSpPr>
            <a:spLocks noGrp="1"/>
          </p:cNvSpPr>
          <p:nvPr>
            <p:ph type="sldNum" sz="quarter" idx="12"/>
          </p:nvPr>
        </p:nvSpPr>
        <p:spPr/>
        <p:txBody>
          <a:bodyPr/>
          <a:lstStyle/>
          <a:p>
            <a:fld id="{DAAEB580-3233-CC41-81E5-41A1896DFD7C}" type="slidenum">
              <a:rPr kumimoji="1" lang="ja-JP" altLang="en-US" smtClean="0"/>
              <a:t>19</a:t>
            </a:fld>
            <a:endParaRPr kumimoji="1" lang="ja-JP" altLang="en-US"/>
          </a:p>
        </p:txBody>
      </p:sp>
      <p:graphicFrame>
        <p:nvGraphicFramePr>
          <p:cNvPr id="2" name="表 1">
            <a:extLst>
              <a:ext uri="{FF2B5EF4-FFF2-40B4-BE49-F238E27FC236}">
                <a16:creationId xmlns:a16="http://schemas.microsoft.com/office/drawing/2014/main" id="{AEEF67E4-067A-1987-B6C6-697A06D12CB5}"/>
              </a:ext>
            </a:extLst>
          </p:cNvPr>
          <p:cNvGraphicFramePr>
            <a:graphicFrameLocks noGrp="1"/>
          </p:cNvGraphicFramePr>
          <p:nvPr>
            <p:extLst>
              <p:ext uri="{D42A27DB-BD31-4B8C-83A1-F6EECF244321}">
                <p14:modId xmlns:p14="http://schemas.microsoft.com/office/powerpoint/2010/main" val="1162320680"/>
              </p:ext>
            </p:extLst>
          </p:nvPr>
        </p:nvGraphicFramePr>
        <p:xfrm>
          <a:off x="754063" y="1055688"/>
          <a:ext cx="5345112" cy="6281256"/>
        </p:xfrm>
        <a:graphic>
          <a:graphicData uri="http://schemas.openxmlformats.org/drawingml/2006/table">
            <a:tbl>
              <a:tblPr/>
              <a:tblGrid>
                <a:gridCol w="1336278">
                  <a:extLst>
                    <a:ext uri="{9D8B030D-6E8A-4147-A177-3AD203B41FA5}">
                      <a16:colId xmlns:a16="http://schemas.microsoft.com/office/drawing/2014/main" val="230651912"/>
                    </a:ext>
                  </a:extLst>
                </a:gridCol>
                <a:gridCol w="1336278">
                  <a:extLst>
                    <a:ext uri="{9D8B030D-6E8A-4147-A177-3AD203B41FA5}">
                      <a16:colId xmlns:a16="http://schemas.microsoft.com/office/drawing/2014/main" val="3895567294"/>
                    </a:ext>
                  </a:extLst>
                </a:gridCol>
                <a:gridCol w="1336278">
                  <a:extLst>
                    <a:ext uri="{9D8B030D-6E8A-4147-A177-3AD203B41FA5}">
                      <a16:colId xmlns:a16="http://schemas.microsoft.com/office/drawing/2014/main" val="801682790"/>
                    </a:ext>
                  </a:extLst>
                </a:gridCol>
                <a:gridCol w="1336278">
                  <a:extLst>
                    <a:ext uri="{9D8B030D-6E8A-4147-A177-3AD203B41FA5}">
                      <a16:colId xmlns:a16="http://schemas.microsoft.com/office/drawing/2014/main" val="3706079933"/>
                    </a:ext>
                  </a:extLst>
                </a:gridCol>
              </a:tblGrid>
              <a:tr h="259556">
                <a:tc>
                  <a:txBody>
                    <a:bodyPr/>
                    <a:lstStyle/>
                    <a:p>
                      <a:pPr algn="ctr" rtl="0" fontAlgn="ctr"/>
                      <a:r>
                        <a:rPr lang="en" sz="700" b="1" i="0" u="none" strike="noStrike">
                          <a:solidFill>
                            <a:srgbClr val="000000"/>
                          </a:solidFill>
                          <a:effectLst/>
                          <a:latin typeface="Arial" panose="020B0604020202020204" pitchFamily="34" charset="0"/>
                          <a:ea typeface="游ゴシック" panose="020B0400000000000000" pitchFamily="34" charset="-128"/>
                        </a:rPr>
                        <a:t>Antibody</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1" i="0" u="none" strike="noStrike">
                          <a:solidFill>
                            <a:srgbClr val="000000"/>
                          </a:solidFill>
                          <a:effectLst/>
                          <a:latin typeface="Arial" panose="020B0604020202020204" pitchFamily="34" charset="0"/>
                          <a:ea typeface="游ゴシック" panose="020B0400000000000000" pitchFamily="34" charset="-128"/>
                        </a:rPr>
                        <a:t>Conjugation</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1" i="0" u="none" strike="noStrike">
                          <a:solidFill>
                            <a:srgbClr val="000000"/>
                          </a:solidFill>
                          <a:effectLst/>
                          <a:latin typeface="Arial" panose="020B0604020202020204" pitchFamily="34" charset="0"/>
                          <a:ea typeface="游ゴシック" panose="020B0400000000000000" pitchFamily="34" charset="-128"/>
                        </a:rPr>
                        <a:t>Clone</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1" i="0" u="none" strike="noStrike">
                          <a:solidFill>
                            <a:srgbClr val="000000"/>
                          </a:solidFill>
                          <a:effectLst/>
                          <a:latin typeface="Arial" panose="020B0604020202020204" pitchFamily="34" charset="0"/>
                          <a:ea typeface="游ゴシック" panose="020B0400000000000000" pitchFamily="34" charset="-128"/>
                        </a:rPr>
                        <a:t>Supplier</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4849862"/>
                  </a:ext>
                </a:extLst>
              </a:tr>
              <a:tr h="259556">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B220</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Biotin, PerCP-Cy5.5</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RA3-6B2</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Biolegend</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5140085"/>
                  </a:ext>
                </a:extLst>
              </a:tr>
              <a:tr h="259556">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CD3</a:t>
                      </a:r>
                      <a:r>
                        <a:rPr lang="en" sz="700" b="0" i="0" u="none" strike="noStrike" dirty="0">
                          <a:solidFill>
                            <a:srgbClr val="000000"/>
                          </a:solidFill>
                          <a:effectLst/>
                          <a:latin typeface="Symbol" pitchFamily="2" charset="2"/>
                          <a:ea typeface="游ゴシック" panose="020B0400000000000000" pitchFamily="34" charset="-128"/>
                        </a:rPr>
                        <a:t>e</a:t>
                      </a:r>
                      <a:endParaRPr lang="en" sz="700" b="0" i="0" u="none" strike="noStrike" dirty="0">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APC, PerCP, PerCP-Cy5.5</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145-2C11</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Biolegend</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4408656"/>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CD4</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APC-Cy7, Biotin, PE, PerCP-Cy5.5</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GK1.5, RM4-5</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err="1">
                          <a:solidFill>
                            <a:srgbClr val="000000"/>
                          </a:solidFill>
                          <a:effectLst/>
                          <a:latin typeface="Arial" panose="020B0604020202020204" pitchFamily="34" charset="0"/>
                          <a:ea typeface="游ゴシック" panose="020B0400000000000000" pitchFamily="34" charset="-128"/>
                        </a:rPr>
                        <a:t>Biolegend</a:t>
                      </a:r>
                      <a:endParaRPr lang="en" sz="700" b="0" i="0" u="none" strike="noStrike" dirty="0">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170832"/>
                  </a:ext>
                </a:extLst>
              </a:tr>
              <a:tr h="259556">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CD8</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Biotin, PerCP-Cy5.5, PE-Cy7</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700" b="0" i="0" u="none" strike="noStrike" dirty="0">
                          <a:solidFill>
                            <a:srgbClr val="000000"/>
                          </a:solidFill>
                          <a:effectLst/>
                          <a:latin typeface="Arial" panose="020B0604020202020204" pitchFamily="34" charset="0"/>
                          <a:ea typeface="游ゴシック" panose="020B0400000000000000" pitchFamily="34" charset="-128"/>
                        </a:rPr>
                        <a:t>53-6.7</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err="1">
                          <a:solidFill>
                            <a:srgbClr val="000000"/>
                          </a:solidFill>
                          <a:effectLst/>
                          <a:latin typeface="Arial" panose="020B0604020202020204" pitchFamily="34" charset="0"/>
                          <a:ea typeface="游ゴシック" panose="020B0400000000000000" pitchFamily="34" charset="-128"/>
                        </a:rPr>
                        <a:t>Biolegend</a:t>
                      </a:r>
                      <a:endParaRPr lang="en" sz="700" b="0" i="0" u="none" strike="noStrike" dirty="0">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7457391"/>
                  </a:ext>
                </a:extLst>
              </a:tr>
              <a:tr h="259556">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CD11b</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PerCP-Cy5.5</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M1/70</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err="1">
                          <a:solidFill>
                            <a:srgbClr val="000000"/>
                          </a:solidFill>
                          <a:effectLst/>
                          <a:latin typeface="Arial" panose="020B0604020202020204" pitchFamily="34" charset="0"/>
                          <a:ea typeface="游ゴシック" panose="020B0400000000000000" pitchFamily="34" charset="-128"/>
                        </a:rPr>
                        <a:t>Biolegend</a:t>
                      </a:r>
                      <a:endParaRPr lang="en" sz="700" b="0" i="0" u="none" strike="noStrike" dirty="0">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1004989"/>
                  </a:ext>
                </a:extLst>
              </a:tr>
              <a:tr h="259556">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CD19</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PE-Cy7</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6D5</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err="1">
                          <a:solidFill>
                            <a:srgbClr val="000000"/>
                          </a:solidFill>
                          <a:effectLst/>
                          <a:latin typeface="Arial" panose="020B0604020202020204" pitchFamily="34" charset="0"/>
                          <a:ea typeface="游ゴシック" panose="020B0400000000000000" pitchFamily="34" charset="-128"/>
                        </a:rPr>
                        <a:t>Biolegend</a:t>
                      </a:r>
                      <a:endParaRPr lang="en" sz="700" b="0" i="0" u="none" strike="noStrike" dirty="0">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2683579"/>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CD34 </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eFluor660</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RAM34</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err="1">
                          <a:solidFill>
                            <a:srgbClr val="000000"/>
                          </a:solidFill>
                          <a:effectLst/>
                          <a:latin typeface="Arial" panose="020B0604020202020204" pitchFamily="34" charset="0"/>
                          <a:ea typeface="游ゴシック" panose="020B0400000000000000" pitchFamily="34" charset="-128"/>
                        </a:rPr>
                        <a:t>ThermoFisher</a:t>
                      </a:r>
                      <a:endParaRPr lang="en" sz="700" b="0" i="0" u="none" strike="noStrike" dirty="0">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5540837"/>
                  </a:ext>
                </a:extLst>
              </a:tr>
              <a:tr h="259556">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CD45</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APC-Cy7, </a:t>
                      </a:r>
                      <a:r>
                        <a:rPr lang="en" sz="700" b="0" i="0" u="none" strike="noStrike" dirty="0" err="1">
                          <a:solidFill>
                            <a:srgbClr val="000000"/>
                          </a:solidFill>
                          <a:effectLst/>
                          <a:latin typeface="Arial" panose="020B0604020202020204" pitchFamily="34" charset="0"/>
                          <a:ea typeface="游ゴシック" panose="020B0400000000000000" pitchFamily="34" charset="-128"/>
                        </a:rPr>
                        <a:t>PacificBlue</a:t>
                      </a:r>
                      <a:endParaRPr lang="en" sz="700" b="0" i="0" u="none" strike="noStrike" dirty="0">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30-F11</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err="1">
                          <a:solidFill>
                            <a:srgbClr val="000000"/>
                          </a:solidFill>
                          <a:effectLst/>
                          <a:latin typeface="Arial" panose="020B0604020202020204" pitchFamily="34" charset="0"/>
                          <a:ea typeface="游ゴシック" panose="020B0400000000000000" pitchFamily="34" charset="-128"/>
                        </a:rPr>
                        <a:t>Biolegend</a:t>
                      </a:r>
                      <a:endParaRPr lang="en" sz="700" b="0" i="0" u="none" strike="noStrike" dirty="0">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0570405"/>
                  </a:ext>
                </a:extLst>
              </a:tr>
              <a:tr h="259556">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CD117 (c-Kit)</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APC, APC-Cy7</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2B8</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err="1">
                          <a:solidFill>
                            <a:srgbClr val="000000"/>
                          </a:solidFill>
                          <a:effectLst/>
                          <a:latin typeface="Arial" panose="020B0604020202020204" pitchFamily="34" charset="0"/>
                          <a:ea typeface="游ゴシック" panose="020B0400000000000000" pitchFamily="34" charset="-128"/>
                        </a:rPr>
                        <a:t>Biolegend</a:t>
                      </a:r>
                      <a:endParaRPr lang="en" sz="700" b="0" i="0" u="none" strike="noStrike" dirty="0">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8090812"/>
                  </a:ext>
                </a:extLst>
              </a:tr>
              <a:tr h="259556">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CD150 </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PE-Cy7</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a:solidFill>
                            <a:srgbClr val="000000"/>
                          </a:solidFill>
                          <a:effectLst/>
                          <a:latin typeface="Arial" panose="020B0604020202020204" pitchFamily="34" charset="0"/>
                          <a:ea typeface="游ゴシック" panose="020B0400000000000000" pitchFamily="34" charset="-128"/>
                        </a:rPr>
                        <a:t>TC15-12F12.2</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err="1">
                          <a:solidFill>
                            <a:srgbClr val="000000"/>
                          </a:solidFill>
                          <a:effectLst/>
                          <a:latin typeface="Arial" panose="020B0604020202020204" pitchFamily="34" charset="0"/>
                          <a:ea typeface="游ゴシック" panose="020B0400000000000000" pitchFamily="34" charset="-128"/>
                        </a:rPr>
                        <a:t>Biolegend</a:t>
                      </a:r>
                      <a:endParaRPr lang="en" sz="700" b="0" i="0" u="none" strike="noStrike" dirty="0">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2668100"/>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Foxp3</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AlexaFluor 647</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150D</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err="1">
                          <a:solidFill>
                            <a:srgbClr val="000000"/>
                          </a:solidFill>
                          <a:effectLst/>
                          <a:latin typeface="Arial" panose="020B0604020202020204" pitchFamily="34" charset="0"/>
                          <a:ea typeface="游ゴシック" panose="020B0400000000000000" pitchFamily="34" charset="-128"/>
                        </a:rPr>
                        <a:t>Biolegend</a:t>
                      </a:r>
                      <a:endParaRPr lang="en" sz="700" b="0" i="0" u="none" strike="noStrike" dirty="0">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9347183"/>
                  </a:ext>
                </a:extLst>
              </a:tr>
              <a:tr h="311468">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Gr-1</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Biotin, PE, PerCP-Cy5.5</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RB6-8C5</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err="1">
                          <a:solidFill>
                            <a:srgbClr val="000000"/>
                          </a:solidFill>
                          <a:effectLst/>
                          <a:latin typeface="Arial" panose="020B0604020202020204" pitchFamily="34" charset="0"/>
                          <a:ea typeface="游ゴシック" panose="020B0400000000000000" pitchFamily="34" charset="-128"/>
                        </a:rPr>
                        <a:t>Biolegend</a:t>
                      </a:r>
                      <a:endParaRPr lang="en" sz="700" b="0" i="0" u="none" strike="noStrike" dirty="0">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3955995"/>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H-2K</a:t>
                      </a:r>
                      <a:r>
                        <a:rPr lang="en" sz="700" b="0" i="0" u="none" strike="noStrike" baseline="30000">
                          <a:solidFill>
                            <a:srgbClr val="000000"/>
                          </a:solidFill>
                          <a:effectLst/>
                          <a:latin typeface="Arial" panose="020B0604020202020204" pitchFamily="34" charset="0"/>
                          <a:ea typeface="游ゴシック" panose="020B0400000000000000" pitchFamily="34" charset="-128"/>
                        </a:rPr>
                        <a:t>b</a:t>
                      </a:r>
                      <a:endParaRPr lang="en" sz="700" b="0" i="0" u="none" strike="noStrike">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PE</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AF6-88.5</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Biolegend</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8766808"/>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I-A/I-E</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PE-Cy7</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M5/114.15.2</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Biolegend</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5020400"/>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IFN</a:t>
                      </a:r>
                      <a:r>
                        <a:rPr lang="en" sz="700" b="0" i="0" u="none" strike="noStrike">
                          <a:solidFill>
                            <a:srgbClr val="000000"/>
                          </a:solidFill>
                          <a:effectLst/>
                          <a:latin typeface="Symbol" pitchFamily="2" charset="2"/>
                          <a:ea typeface="游ゴシック" panose="020B0400000000000000" pitchFamily="34" charset="-128"/>
                        </a:rPr>
                        <a:t>g</a:t>
                      </a:r>
                      <a:endParaRPr lang="en" sz="700" b="0" i="0" u="none" strike="noStrike">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PE</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XMG1.2</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Biolegend</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9361147"/>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Ki-67</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AlexaFluor 647</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SolA15</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eBioscience</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5233343"/>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Lhx2</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AlexaFluor 647</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6G2</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Santa Cruz Biotechnology</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4467727"/>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Ly-6A/E (Sca-1) </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PE</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D7</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Biolegend</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3005952"/>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NKp46</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APC</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29A1.4</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Biolegend</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2702886"/>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PD-L1 (CD274)</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APC</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10F.9G2</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Biolegend</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905512"/>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Ter119</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Biotin,PerCP-Cy5.5</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Ter119</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Biolegend</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1596615"/>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human NGFR</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AlexaFluor 647</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MF20.4</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Biolegend</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3308543"/>
                  </a:ext>
                </a:extLst>
              </a:tr>
              <a:tr h="259556">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Secondary staining</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Brilliant Violet 510 </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a:solidFill>
                            <a:srgbClr val="000000"/>
                          </a:solidFill>
                          <a:effectLst/>
                          <a:latin typeface="Arial" panose="020B0604020202020204" pitchFamily="34" charset="0"/>
                          <a:ea typeface="游ゴシック" panose="020B0400000000000000" pitchFamily="34" charset="-128"/>
                        </a:rPr>
                        <a:t>(Streptavidin)</a:t>
                      </a: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 sz="700" b="0" i="0" u="none" strike="noStrike" dirty="0" err="1">
                          <a:solidFill>
                            <a:srgbClr val="000000"/>
                          </a:solidFill>
                          <a:effectLst/>
                          <a:latin typeface="Arial" panose="020B0604020202020204" pitchFamily="34" charset="0"/>
                          <a:ea typeface="游ゴシック" panose="020B0400000000000000" pitchFamily="34" charset="-128"/>
                        </a:rPr>
                        <a:t>Biolegend</a:t>
                      </a:r>
                      <a:endParaRPr lang="en" sz="700" b="0" i="0" u="none" strike="noStrike" dirty="0">
                        <a:solidFill>
                          <a:srgbClr val="000000"/>
                        </a:solidFill>
                        <a:effectLst/>
                        <a:latin typeface="Arial" panose="020B0604020202020204" pitchFamily="34" charset="0"/>
                        <a:ea typeface="游ゴシック" panose="020B0400000000000000" pitchFamily="34" charset="-128"/>
                      </a:endParaRPr>
                    </a:p>
                  </a:txBody>
                  <a:tcPr marL="5717" marR="5717" marT="57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472945"/>
                  </a:ext>
                </a:extLst>
              </a:tr>
            </a:tbl>
          </a:graphicData>
        </a:graphic>
      </p:graphicFrame>
    </p:spTree>
    <p:extLst>
      <p:ext uri="{BB962C8B-B14F-4D97-AF65-F5344CB8AC3E}">
        <p14:creationId xmlns:p14="http://schemas.microsoft.com/office/powerpoint/2010/main" val="4172087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E2E32C88-5BB2-8524-9770-71B06FDB9484}"/>
              </a:ext>
            </a:extLst>
          </p:cNvPr>
          <p:cNvSpPr>
            <a:spLocks noGrp="1"/>
          </p:cNvSpPr>
          <p:nvPr>
            <p:ph idx="1"/>
          </p:nvPr>
        </p:nvSpPr>
        <p:spPr>
          <a:xfrm>
            <a:off x="471488" y="311573"/>
            <a:ext cx="5915025" cy="8610707"/>
          </a:xfrm>
        </p:spPr>
        <p:txBody>
          <a:bodyPr>
            <a:noAutofit/>
          </a:bodyPr>
          <a:lstStyle/>
          <a:p>
            <a:pPr marL="0" indent="0" algn="just">
              <a:lnSpc>
                <a:spcPct val="150000"/>
              </a:lnSpc>
              <a:buNone/>
            </a:pPr>
            <a:r>
              <a:rPr lang="en-US" altLang="ja-JP" sz="1200" b="1"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2 Materials and Methods </a:t>
            </a:r>
            <a:r>
              <a:rPr lang="en-US" altLang="ja-JP" sz="1200" b="1" dirty="0">
                <a:latin typeface="Times New Roman" panose="02020603050405020304" pitchFamily="18" charset="0"/>
                <a:cs typeface="Times New Roman" panose="02020603050405020304" pitchFamily="18" charset="0"/>
              </a:rPr>
              <a:t>(full version)</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i="1"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2.1 Cell line</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C57BL/6-derived activated-</a:t>
            </a:r>
            <a:r>
              <a:rPr lang="en-US" altLang="ja-JP" sz="1200" i="1"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HoxB4</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i="1"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Gata2</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-KI-</a:t>
            </a:r>
            <a:r>
              <a:rPr lang="en-US" altLang="ja-JP" sz="1200" i="1"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GFP</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(AHGG)-iPSCs</a:t>
            </a:r>
            <a:r>
              <a:rPr lang="en-US" altLang="ja-JP" sz="1200" kern="100" baseline="300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37</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has a monoallelic insertion of green fluorescent protein (GFP) in the second exon of </a:t>
            </a:r>
            <a:r>
              <a:rPr lang="en-US" altLang="ja-JP" sz="1200" i="1"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Gata2</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and were kindly provided by Dr. S. Yamazaki (University of Tsukuba). AHGG-iPSCs were cultured in DMEM (FUJIFILM Wako) supplemented with 20% </a:t>
            </a:r>
            <a:r>
              <a:rPr lang="en-US" altLang="ja-JP" sz="1200" kern="100" dirty="0" err="1">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StemSure</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Serum Replacement (FUJIFILM Wako), 1% penicillin/streptomycin (</a:t>
            </a:r>
            <a:r>
              <a:rPr lang="en-US" altLang="ja-JP" sz="1200" kern="100" dirty="0" err="1">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Nacalai</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a:t>
            </a:r>
            <a:r>
              <a:rPr lang="en-US" altLang="ja-JP" sz="1200" kern="100" dirty="0" err="1">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Tesque</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1% non-essential amino acids (</a:t>
            </a:r>
            <a:r>
              <a:rPr lang="en-US" altLang="ja-JP" sz="1200" kern="100" dirty="0" err="1">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Nacalai</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a:t>
            </a:r>
            <a:r>
              <a:rPr lang="en-US" altLang="ja-JP" sz="1200" kern="100" dirty="0" err="1">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Tesque</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2-mercaptoethanol (</a:t>
            </a:r>
            <a:r>
              <a:rPr lang="en-US" altLang="ja-JP" sz="1200" kern="100" dirty="0" err="1">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Nacalai</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a:t>
            </a:r>
            <a:r>
              <a:rPr lang="en-US" altLang="ja-JP" sz="1200" kern="100" dirty="0" err="1">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Tesque</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and in-house recombinant human leukemia inhibitory factor (hereafter referred to as iPSC medium). AHGG-iPSCs were cultured in maintenance on mouse embryonic fibroblasts (MEF). MEF and Plat-E were cultured on gelatin-coated dishes in DMEM supplemented with 10% FBS (Nichirei), 1% non-essential amino acid, 1% penicillin/streptomycin, 1% sodium pyruvate (</a:t>
            </a:r>
            <a:r>
              <a:rPr lang="en-US" altLang="ja-JP" sz="1200" kern="100" dirty="0" err="1">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Nacalai</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a:t>
            </a:r>
            <a:r>
              <a:rPr lang="en-US" altLang="ja-JP" sz="1200" kern="100" dirty="0" err="1">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Tesque</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and 2-mercaptoethanol. MEF were X-ray irradiated and washed with iPSC medium before co-culturing with iPSCs. OP9/N stromal cells were kindly gifted from Dr. H. Kawamoto (Kyoto University). OP9/N cells were maintained in </a:t>
            </a:r>
            <a:r>
              <a:rPr lang="en-US" altLang="ja-JP" sz="1200" kern="100" dirty="0" err="1">
                <a:solidFill>
                  <a:srgbClr val="000000"/>
                </a:solidFill>
                <a:effectLst/>
                <a:latin typeface="Symbol" pitchFamily="2" charset="2"/>
                <a:ea typeface="ＭＳ 明朝" panose="02020609040205080304" pitchFamily="49" charset="-128"/>
                <a:cs typeface="Times New Roman" panose="02020603050405020304" pitchFamily="18" charset="0"/>
              </a:rPr>
              <a:t>a</a:t>
            </a:r>
            <a:r>
              <a:rPr lang="en-US" altLang="ja-JP" sz="1200" kern="100" dirty="0" err="1">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MEM</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(Gibco) supplemented with 20% FBS, 1% non-essential amino acid, 1% penicillin/streptomycin, and 2-mercaptoethanol (hereafter referred to as 20% FBS </a:t>
            </a:r>
            <a:r>
              <a:rPr lang="en-US" altLang="ja-JP" sz="1200" kern="100" dirty="0" err="1">
                <a:solidFill>
                  <a:srgbClr val="000000"/>
                </a:solidFill>
                <a:effectLst/>
                <a:latin typeface="Symbol" pitchFamily="2" charset="2"/>
                <a:ea typeface="ＭＳ 明朝" panose="02020609040205080304" pitchFamily="49" charset="-128"/>
                <a:cs typeface="Times New Roman" panose="02020603050405020304" pitchFamily="18" charset="0"/>
              </a:rPr>
              <a:t>a</a:t>
            </a:r>
            <a:r>
              <a:rPr lang="en-US" altLang="ja-JP" sz="1200" kern="100" dirty="0" err="1">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MEM</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endParaRPr lang="en-US" altLang="ja-JP" sz="1200" i="1" kern="100" dirty="0">
              <a:solidFill>
                <a:srgbClr val="000000"/>
              </a:solidFill>
              <a:effectLst/>
              <a:latin typeface="Symbol" pitchFamily="2" charset="2"/>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i="1"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2.2 Mice</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Male C57BL/6 (B6) (MHC haplotype: H-2</a:t>
            </a:r>
            <a:r>
              <a:rPr lang="en-US" altLang="ja-JP" sz="1200" kern="100" baseline="300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b/b</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BALB/c (H-2</a:t>
            </a:r>
            <a:r>
              <a:rPr lang="en-US" altLang="ja-JP" sz="1200" kern="100" baseline="300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d/d</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129X1/</a:t>
            </a:r>
            <a:r>
              <a:rPr lang="en-US" altLang="ja-JP" sz="1200" kern="100" dirty="0" err="1">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Sv</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(H-2</a:t>
            </a:r>
            <a:r>
              <a:rPr lang="en-US" altLang="ja-JP" sz="1200" kern="100" baseline="300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b/b</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C3H (H-2</a:t>
            </a:r>
            <a:r>
              <a:rPr lang="en-US" altLang="ja-JP" sz="1200" kern="100" baseline="300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k/k</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mice and female C3H mice were purchased from Japan SLC. C3129F1 (H-2</a:t>
            </a:r>
            <a:r>
              <a:rPr lang="en-US" altLang="ja-JP" sz="1200" kern="100" baseline="300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k/b</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mice were obtained by crossing male 129X1/</a:t>
            </a:r>
            <a:r>
              <a:rPr lang="en-US" altLang="ja-JP" sz="1200" kern="100" dirty="0" err="1">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Sv</a:t>
            </a:r>
            <a:r>
              <a:rPr lang="en-US" altLang="ja-JP" sz="1200"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mice with female C3H mice at the Hokkaido University experimental animal facility. 6- to 20-week-old mice were used for most experiments. All animal procedures were approved by the Hokkaido University Animal Experimentation Committee and conducted in accordance with the ethical guidelines (Approval No. 22-0080).</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i="1" kern="100" dirty="0">
                <a:solidFill>
                  <a:srgbClr val="000000"/>
                </a:solidFill>
                <a:effectLst/>
                <a:latin typeface="Times New Roman" panose="02020603050405020304" pitchFamily="18" charset="0"/>
                <a:ea typeface="ＭＳ 明朝" panose="02020609040205080304" pitchFamily="49" charset="-128"/>
                <a:cs typeface="Times New Roman" panose="02020603050405020304" pitchFamily="18" charset="0"/>
              </a:rPr>
              <a:t> </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p:txBody>
      </p:sp>
      <p:sp>
        <p:nvSpPr>
          <p:cNvPr id="8" name="スライド番号プレースホルダー 7">
            <a:extLst>
              <a:ext uri="{FF2B5EF4-FFF2-40B4-BE49-F238E27FC236}">
                <a16:creationId xmlns:a16="http://schemas.microsoft.com/office/drawing/2014/main" id="{DABD40D3-ACD5-ED83-2D5D-E5FB70C3801E}"/>
              </a:ext>
            </a:extLst>
          </p:cNvPr>
          <p:cNvSpPr>
            <a:spLocks noGrp="1"/>
          </p:cNvSpPr>
          <p:nvPr>
            <p:ph type="sldNum" sz="quarter" idx="12"/>
          </p:nvPr>
        </p:nvSpPr>
        <p:spPr/>
        <p:txBody>
          <a:bodyPr/>
          <a:lstStyle/>
          <a:p>
            <a:fld id="{DAAEB580-3233-CC41-81E5-41A1896DFD7C}" type="slidenum">
              <a:rPr kumimoji="1" lang="ja-JP" altLang="en-US" smtClean="0"/>
              <a:t>2</a:t>
            </a:fld>
            <a:endParaRPr kumimoji="1" lang="ja-JP" altLang="en-US"/>
          </a:p>
        </p:txBody>
      </p:sp>
    </p:spTree>
    <p:extLst>
      <p:ext uri="{BB962C8B-B14F-4D97-AF65-F5344CB8AC3E}">
        <p14:creationId xmlns:p14="http://schemas.microsoft.com/office/powerpoint/2010/main" val="4280166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C05B35EC-6175-98B6-F0B5-8142093179E6}"/>
              </a:ext>
            </a:extLst>
          </p:cNvPr>
          <p:cNvSpPr>
            <a:spLocks noGrp="1"/>
          </p:cNvSpPr>
          <p:nvPr>
            <p:ph idx="1"/>
          </p:nvPr>
        </p:nvSpPr>
        <p:spPr>
          <a:xfrm>
            <a:off x="471488" y="355600"/>
            <a:ext cx="5915025" cy="8566680"/>
          </a:xfrm>
        </p:spPr>
        <p:txBody>
          <a:bodyPr>
            <a:noAutofit/>
          </a:bodyPr>
          <a:lstStyle/>
          <a:p>
            <a:pPr marL="0" indent="0" algn="just">
              <a:lnSpc>
                <a:spcPct val="150000"/>
              </a:lnSpc>
              <a:buNone/>
            </a:pP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2.3 Retrovirus production</a:t>
            </a:r>
            <a:endParaRPr lang="en-US" altLang="ja-JP" sz="1200" i="1" kern="100" dirty="0">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Retroviruses were obtained by transfecting Plat-E with plasmids.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pMY</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-IRES-EGFP</a:t>
            </a:r>
            <a:r>
              <a:rPr lang="en-US" altLang="ja-JP" sz="1200" kern="0" dirty="0">
                <a:effectLst/>
                <a:latin typeface="ＭＳ Ｐゴシック" panose="020B0600070205080204" pitchFamily="34" charset="-128"/>
                <a:ea typeface="ＭＳ 明朝" panose="02020609040205080304" pitchFamily="49" charset="-128"/>
                <a:cs typeface="ＭＳ Ｐゴシック" panose="020B0600070205080204" pitchFamily="34" charset="-128"/>
              </a:rPr>
              <a:t>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was kindly gifted by Dr. T. Kitamura (The Institute of Medical Science, University of Tokyo) and pMY-FLAG-</a:t>
            </a: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Lhx2</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-IRES-</a:t>
            </a: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EGFP</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was kindly gifted by Dr. K. Kitajima (Stem Cell Project Group, The Tokyo Metropolitan Institute of Medical Science). Transfections were performed using TransIT-X2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Mirus</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according to the manufacturer's instructions, and supernatants containing retroviruses were concentrated with polyethylene glycol and used for experiments. The infection efficiency of the retrovirus was 59.9 ± 1.5%, which was confirmed by infection of EBs from a B6-derived GFP-non-expressing iPSC line. The retrovirus titer was calculated from the infection efficiency: IFU/mL = 9.0</a:t>
            </a:r>
            <a:r>
              <a:rPr lang="en-US" altLang="ja-JP" sz="1200" kern="100" dirty="0">
                <a:effectLst/>
                <a:latin typeface="Segoe UI Symbol" panose="020B0502040204020203" pitchFamily="34" charset="0"/>
                <a:ea typeface="ＭＳ 明朝" panose="02020609040205080304" pitchFamily="49" charset="-128"/>
                <a:cs typeface="Segoe UI Symbol" panose="020B0502040204020203" pitchFamily="34" charset="0"/>
              </a:rPr>
              <a:t>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0.2</a:t>
            </a:r>
            <a:r>
              <a:rPr lang="en-US" altLang="ja-JP" sz="1200" kern="100" dirty="0">
                <a:effectLst/>
                <a:latin typeface="Arial" panose="020B0604020202020204" pitchFamily="34" charset="0"/>
                <a:ea typeface="ＭＳ 明朝" panose="02020609040205080304" pitchFamily="49" charset="-128"/>
                <a:cs typeface="Arial" panose="020B0604020202020204" pitchFamily="34" charset="0"/>
              </a:rPr>
              <a:t> x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10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4</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(Fig. S1). The retrovirus titer was calculated as follows: IFU/mL = number of infected cells (3</a:t>
            </a:r>
            <a:r>
              <a:rPr lang="en-US" altLang="ja-JP" sz="1200" kern="100" dirty="0">
                <a:effectLst/>
                <a:latin typeface="Arial" panose="020B0604020202020204" pitchFamily="34" charset="0"/>
                <a:ea typeface="ＭＳ 明朝" panose="02020609040205080304" pitchFamily="49" charset="-128"/>
                <a:cs typeface="Arial" panose="020B0604020202020204" pitchFamily="34" charset="0"/>
              </a:rPr>
              <a:t> x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10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5</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Arial" panose="020B0604020202020204" pitchFamily="34" charset="0"/>
                <a:ea typeface="ＭＳ 明朝" panose="02020609040205080304" pitchFamily="49" charset="-128"/>
                <a:cs typeface="Arial" panose="020B0604020202020204" pitchFamily="34" charset="0"/>
              </a:rPr>
              <a:t> x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GFP positivity (%)/100/ volume of fluid at infection (2 mL).</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t>
            </a:r>
            <a:endParaRPr lang="en-US" altLang="ja-JP" sz="1200" i="1" kern="100" dirty="0">
              <a:latin typeface="Times New Roman" panose="020206030504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2.4 iHSPCs induction</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AHGG-iPSCs were collected and suspended in 20% FBS </a:t>
            </a:r>
            <a:r>
              <a:rPr lang="en-US" altLang="ja-JP" sz="1200" kern="100" dirty="0" err="1">
                <a:effectLst/>
                <a:latin typeface="Symbol" pitchFamily="2" charset="2"/>
                <a:ea typeface="ＭＳ 明朝" panose="02020609040205080304" pitchFamily="49" charset="-128"/>
                <a:cs typeface="Times New Roman" panose="02020603050405020304" pitchFamily="18" charset="0"/>
              </a:rPr>
              <a:t>a</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MEM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medium after MEFs removal through a 40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μm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filter and 4-6</a:t>
            </a:r>
            <a:r>
              <a:rPr lang="en-US" altLang="ja-JP" sz="1200" kern="100" dirty="0">
                <a:effectLst/>
                <a:latin typeface="Arial" panose="020B0604020202020204" pitchFamily="34" charset="0"/>
                <a:ea typeface="ＭＳ 明朝" panose="02020609040205080304" pitchFamily="49" charset="-128"/>
                <a:cs typeface="Arial" panose="020B0604020202020204" pitchFamily="34" charset="0"/>
              </a:rPr>
              <a:t> x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10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5</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cells were cultured in non-coated E. coli culture dishes to form embryoid bodies (EBs). On day 5, EBs were collected, and single cell suspensions were made. </a:t>
            </a:r>
            <a:r>
              <a:rPr lang="en"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Approximately 3-20 x 10</a:t>
            </a:r>
            <a:r>
              <a:rPr lang="en"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6</a:t>
            </a:r>
            <a:r>
              <a:rPr lang="en"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cells were obtained and 3 x 10</a:t>
            </a:r>
            <a:r>
              <a:rPr lang="en"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5</a:t>
            </a:r>
            <a:r>
              <a:rPr lang="en"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EBs were used for retroviral infection.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In suspensions containing the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Ebs</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polybrene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Nacalai</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Tesque</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(8 </a:t>
            </a:r>
            <a:r>
              <a:rPr lang="en-US" altLang="ja-JP" sz="1200" kern="100" dirty="0">
                <a:effectLst/>
                <a:latin typeface="Symbol" pitchFamily="2" charset="2"/>
                <a:ea typeface="ＭＳ 明朝" panose="02020609040205080304" pitchFamily="49" charset="-128"/>
                <a:cs typeface="Times New Roman" panose="02020603050405020304" pitchFamily="18" charset="0"/>
              </a:rPr>
              <a:t>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g/mL) was added and centrifuged at 33℃, 1100 G, for 2 hours to infect with retroviruses. After day 5 of differentiation, cells were cultured on OP9/N in 20% FBS </a:t>
            </a:r>
            <a:r>
              <a:rPr lang="en-US" altLang="ja-JP" sz="1200" kern="100" dirty="0" err="1">
                <a:effectLst/>
                <a:latin typeface="Symbol" pitchFamily="2" charset="2"/>
                <a:ea typeface="ＭＳ 明朝" panose="02020609040205080304" pitchFamily="49" charset="-128"/>
                <a:cs typeface="Times New Roman" panose="02020603050405020304" pitchFamily="18" charset="0"/>
              </a:rPr>
              <a:t>a</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MEM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supplemented with 10 ng/mL thrombopoietin (TPO)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Biolegend</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25 ng/ml stem cell factor (SCF)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Biolegend</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and 600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nM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4-hydroxytamoxifen (4-HT) (Sigma). Medium was changed every 2-3 days and cells were passaged once every 4-6 days.</a:t>
            </a:r>
            <a:r>
              <a:rPr lang="en-US" altLang="ja-JP" sz="1200" kern="100" dirty="0">
                <a:effectLst/>
                <a:latin typeface="Century" panose="02040604050505020304" pitchFamily="18" charset="0"/>
                <a:ea typeface="ＭＳ 明朝" panose="02020609040205080304" pitchFamily="49" charset="-128"/>
                <a:cs typeface="Times New Roman" panose="02020603050405020304" pitchFamily="18" charset="0"/>
              </a:rPr>
              <a:t>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After 19-23 days from the beginning of induction, cells were collected, cultured in a new culture dish for at least 20 minutes, and passed through 40 nm filters to remove OP9/N and used for experiments as iHSPCs. We evaluated the contamination of OP9/N or undifferentiated iPSCs in iHSPCs. The results indicated that OP9/N contamination in aHoxB4</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off</a:t>
            </a: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Lhx2</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and aHoxB4</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on</a:t>
            </a: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Lhx2</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-iHSPCs was less than 0.5% (Fig. S2). The contamination of undifferentiated iPSCs was not detected (Fig. S2).</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 </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nSpc>
                <a:spcPct val="150000"/>
              </a:lnSpc>
              <a:buNone/>
            </a:pPr>
            <a:endParaRPr kumimoji="1" lang="ja-JP" altLang="en-US" sz="1200"/>
          </a:p>
        </p:txBody>
      </p:sp>
      <p:sp>
        <p:nvSpPr>
          <p:cNvPr id="5" name="スライド番号プレースホルダー 4">
            <a:extLst>
              <a:ext uri="{FF2B5EF4-FFF2-40B4-BE49-F238E27FC236}">
                <a16:creationId xmlns:a16="http://schemas.microsoft.com/office/drawing/2014/main" id="{0916726D-1DD3-5192-FBE4-9A81399F65EB}"/>
              </a:ext>
            </a:extLst>
          </p:cNvPr>
          <p:cNvSpPr>
            <a:spLocks noGrp="1"/>
          </p:cNvSpPr>
          <p:nvPr>
            <p:ph type="sldNum" sz="quarter" idx="12"/>
          </p:nvPr>
        </p:nvSpPr>
        <p:spPr/>
        <p:txBody>
          <a:bodyPr/>
          <a:lstStyle/>
          <a:p>
            <a:fld id="{DAAEB580-3233-CC41-81E5-41A1896DFD7C}" type="slidenum">
              <a:rPr kumimoji="1" lang="ja-JP" altLang="en-US" smtClean="0"/>
              <a:t>3</a:t>
            </a:fld>
            <a:endParaRPr kumimoji="1" lang="ja-JP" altLang="en-US"/>
          </a:p>
        </p:txBody>
      </p:sp>
    </p:spTree>
    <p:extLst>
      <p:ext uri="{BB962C8B-B14F-4D97-AF65-F5344CB8AC3E}">
        <p14:creationId xmlns:p14="http://schemas.microsoft.com/office/powerpoint/2010/main" val="3935691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A22A378-A77F-2C66-7D85-CAF6B2AD638F}"/>
              </a:ext>
            </a:extLst>
          </p:cNvPr>
          <p:cNvSpPr>
            <a:spLocks noGrp="1"/>
          </p:cNvSpPr>
          <p:nvPr>
            <p:ph idx="1"/>
          </p:nvPr>
        </p:nvSpPr>
        <p:spPr>
          <a:xfrm>
            <a:off x="471488" y="423333"/>
            <a:ext cx="5915025" cy="8498947"/>
          </a:xfrm>
        </p:spPr>
        <p:txBody>
          <a:bodyPr>
            <a:noAutofit/>
          </a:bodyPr>
          <a:lstStyle/>
          <a:p>
            <a:pPr marL="0" indent="0" algn="just">
              <a:lnSpc>
                <a:spcPct val="150000"/>
              </a:lnSpc>
              <a:buNone/>
            </a:pP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2.5 Flowcytometry and antibodies</a:t>
            </a:r>
          </a:p>
          <a:p>
            <a:pPr marL="0" indent="0" algn="just">
              <a:lnSpc>
                <a:spcPct val="150000"/>
              </a:lnSpc>
              <a:buNone/>
            </a:pP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Flow cytometry analysis was performed using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FACSAria</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II (BD Biosciences) or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FACSCelesta</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(BD Biosciences), and data were analyzed with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FlowJo</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software V10.6.2 (BD Life Sciences). For analysis, cells were stained with the fluorescent-labeled antibodies listed in Supplemental Table. For intracellular staining, cells were stained using Foxp3/Transcription Factor Staining Buffer Set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eBioscience</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To stain for intracellular cytokines, splenocytes (5</a:t>
            </a:r>
            <a:r>
              <a:rPr lang="en-US" altLang="ja-JP" sz="1200" kern="100" dirty="0">
                <a:effectLst/>
                <a:latin typeface="Arial" panose="020B0604020202020204" pitchFamily="34" charset="0"/>
                <a:ea typeface="ＭＳ 明朝" panose="02020609040205080304" pitchFamily="49" charset="-128"/>
                <a:cs typeface="Arial" panose="020B0604020202020204" pitchFamily="34" charset="0"/>
              </a:rPr>
              <a:t> x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10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6</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were seeded and cultured in 96-well U bottom plates. The medium was RPMI 1640 (FUJIFILM Wako) supplemented with 10% FBS, 1% non-essential amino acid, 1% penicillin/streptomycin, 1% sodium pyruvate, and 2-mercaptoethanol. After 3 hours of incubation at 37 ℃, 5% CO2 in the presence of PMA (Cayman Chemical, Sigma)</a:t>
            </a:r>
            <a:r>
              <a:rPr lang="ja-JP" altLang="en-US" sz="1200" kern="100">
                <a:effectLst/>
                <a:latin typeface="Times New Roman" panose="02020603050405020304" pitchFamily="18" charset="0"/>
                <a:ea typeface="ＭＳ 明朝" panose="02020609040205080304" pitchFamily="49" charset="-128"/>
                <a:cs typeface="Times New Roman" panose="02020603050405020304" pitchFamily="18" charset="0"/>
              </a:rPr>
              <a:t>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(25 ng/mL), Ionomycin (Cayman Chemical) (500 ng/mL), and Brefeldin A (FUJIFILM Wako) (5 mg/mL), the cell surface was stained, and then cells were fixed, stained for intracellular IFN-</a:t>
            </a:r>
            <a:r>
              <a:rPr lang="en-US" altLang="ja-JP" sz="1200" kern="100" dirty="0">
                <a:effectLst/>
                <a:latin typeface="Symbol" pitchFamily="2" charset="2"/>
                <a:ea typeface="ＭＳ 明朝" panose="02020609040205080304" pitchFamily="49" charset="-128"/>
                <a:cs typeface="Times New Roman" panose="02020603050405020304" pitchFamily="18" charset="0"/>
              </a:rPr>
              <a:t>g</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and analyzed with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FACSCelesta</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Data were analyzed with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Flowjo</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Leukocytes were gated with FSC/SSC, and CD3</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cells were analyzed as T cells and Nkp46</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CD3</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cells as NK cells. Cell sorting was performed using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FACSAriaII</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Lineage</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cells were defined as cells negative for CD4, CD8, B220, Gr-1, and Ter119 staining. The purity of sorted c-Kit</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Sca-1</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Lineage</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(KL) and c-Kit</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Sca-1</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Lineage</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(KSL) cells was &gt;95%. CD150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-enriched KSL cells contained more than 60% of CD150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KSL cells. CD150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KSL cells contamination in CD150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KSL cells was &lt; 1%. The obtained data were gated based on FSC and SSC, and 4',6-diamidino-2-phenylindole </a:t>
            </a:r>
            <a:r>
              <a:rPr lang="en-US" altLang="ja-JP" sz="1200" kern="100" dirty="0">
                <a:latin typeface="Times New Roman" panose="02020603050405020304" pitchFamily="18" charset="0"/>
                <a:ea typeface="ＭＳ 明朝" panose="02020609040205080304" pitchFamily="49" charset="-128"/>
                <a:cs typeface="Times New Roman" panose="02020603050405020304" pitchFamily="18" charset="0"/>
              </a:rPr>
              <a:t>(Cayman Chemical)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or 7-Amino-Actinomycin D (BD Biosciences) incorporated cells were excluded from the analysis as dead cells.</a:t>
            </a:r>
            <a:endParaRPr lang="en-US" altLang="ja-JP" sz="1200" kern="100" dirty="0">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2.6 iHSPCs transplantation</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B6-derived bone marrow cells were obtained from the femur and tibia. For first transplantation into B6 recipient mice, 2.5</a:t>
            </a:r>
            <a:r>
              <a:rPr lang="en-US" altLang="ja-JP" sz="1200" kern="100" dirty="0">
                <a:effectLst/>
                <a:latin typeface="Arial" panose="020B0604020202020204" pitchFamily="34" charset="0"/>
                <a:ea typeface="ＭＳ 明朝" panose="02020609040205080304" pitchFamily="49" charset="-128"/>
                <a:cs typeface="Arial" panose="020B0604020202020204" pitchFamily="34" charset="0"/>
              </a:rPr>
              <a:t> x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10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6</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iHSPCs and 1</a:t>
            </a:r>
            <a:r>
              <a:rPr lang="en-US" altLang="ja-JP" sz="1200" kern="100" dirty="0">
                <a:effectLst/>
                <a:latin typeface="Arial" panose="020B0604020202020204" pitchFamily="34" charset="0"/>
                <a:ea typeface="ＭＳ 明朝" panose="02020609040205080304" pitchFamily="49" charset="-128"/>
                <a:cs typeface="Arial" panose="020B0604020202020204" pitchFamily="34" charset="0"/>
              </a:rPr>
              <a:t> x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10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6</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unfractionated B6 bone marrow cells were simultaneously transplanted into the tail vein of B6 recipient mice that had received 9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Gy</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of total-body irradiation (TBI). For secondary transplantation, 1</a:t>
            </a:r>
            <a:r>
              <a:rPr lang="en-US" altLang="ja-JP" sz="1200" kern="100" dirty="0">
                <a:effectLst/>
                <a:latin typeface="Arial" panose="020B0604020202020204" pitchFamily="34" charset="0"/>
                <a:ea typeface="ＭＳ 明朝" panose="02020609040205080304" pitchFamily="49" charset="-128"/>
                <a:cs typeface="Arial" panose="020B0604020202020204" pitchFamily="34" charset="0"/>
              </a:rPr>
              <a:t> x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10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7</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bone marrow cells from the first recipients are transplanted through the tail vein into another B6 mouse that received 9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Gy</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of TBI. For allogeneic recipients, CD4</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T and CD8</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T cell-depleting antibodies (GK1.5 and 53.6-7, respectively) were administered to recipient mice 6</a:t>
            </a:r>
            <a:endParaRPr kumimoji="1" lang="ja-JP" altLang="en-US" sz="1200"/>
          </a:p>
        </p:txBody>
      </p:sp>
      <p:sp>
        <p:nvSpPr>
          <p:cNvPr id="5" name="スライド番号プレースホルダー 4">
            <a:extLst>
              <a:ext uri="{FF2B5EF4-FFF2-40B4-BE49-F238E27FC236}">
                <a16:creationId xmlns:a16="http://schemas.microsoft.com/office/drawing/2014/main" id="{9415911F-E837-29BF-2527-B33214869095}"/>
              </a:ext>
            </a:extLst>
          </p:cNvPr>
          <p:cNvSpPr>
            <a:spLocks noGrp="1"/>
          </p:cNvSpPr>
          <p:nvPr>
            <p:ph type="sldNum" sz="quarter" idx="12"/>
          </p:nvPr>
        </p:nvSpPr>
        <p:spPr/>
        <p:txBody>
          <a:bodyPr/>
          <a:lstStyle/>
          <a:p>
            <a:fld id="{DAAEB580-3233-CC41-81E5-41A1896DFD7C}" type="slidenum">
              <a:rPr kumimoji="1" lang="ja-JP" altLang="en-US" smtClean="0"/>
              <a:t>4</a:t>
            </a:fld>
            <a:endParaRPr kumimoji="1" lang="ja-JP" altLang="en-US"/>
          </a:p>
        </p:txBody>
      </p:sp>
    </p:spTree>
    <p:extLst>
      <p:ext uri="{BB962C8B-B14F-4D97-AF65-F5344CB8AC3E}">
        <p14:creationId xmlns:p14="http://schemas.microsoft.com/office/powerpoint/2010/main" val="3141257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5320B3D-1685-5ED3-B010-DCD38A335E5D}"/>
              </a:ext>
            </a:extLst>
          </p:cNvPr>
          <p:cNvSpPr>
            <a:spLocks noGrp="1"/>
          </p:cNvSpPr>
          <p:nvPr>
            <p:ph idx="1"/>
          </p:nvPr>
        </p:nvSpPr>
        <p:spPr>
          <a:xfrm>
            <a:off x="471488" y="728133"/>
            <a:ext cx="5915025" cy="8194147"/>
          </a:xfrm>
        </p:spPr>
        <p:txBody>
          <a:bodyPr>
            <a:noAutofit/>
          </a:bodyPr>
          <a:lstStyle/>
          <a:p>
            <a:pPr marL="0" indent="0" algn="just">
              <a:lnSpc>
                <a:spcPct val="150000"/>
              </a:lnSpc>
              <a:buNone/>
            </a:pP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or 5 days and 1 day before iHSPCs transplantation. 3-4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Gy</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whole body irradiation was given on the day of iHSPCs transplantation, and iHSPCs suspended in saline were transplanted through the tail vein.</a:t>
            </a:r>
            <a:r>
              <a:rPr lang="en-US" altLang="ja-JP" sz="1200" kern="100" dirty="0">
                <a:effectLst/>
                <a:latin typeface="Century" panose="02040604050505020304" pitchFamily="18" charset="0"/>
                <a:ea typeface="ＭＳ 明朝" panose="02020609040205080304" pitchFamily="49" charset="-128"/>
                <a:cs typeface="Times New Roman" panose="02020603050405020304" pitchFamily="18" charset="0"/>
              </a:rPr>
              <a:t>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C3H recipients received 500 </a:t>
            </a:r>
            <a:r>
              <a:rPr lang="en-US" altLang="ja-JP" sz="1200" kern="100" dirty="0">
                <a:effectLst/>
                <a:latin typeface="Symbol" pitchFamily="2" charset="2"/>
                <a:ea typeface="ＭＳ 明朝" panose="02020609040205080304" pitchFamily="49" charset="-128"/>
                <a:cs typeface="Times New Roman" panose="02020603050405020304" pitchFamily="18" charset="0"/>
              </a:rPr>
              <a:t>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g MR-1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BioXCell</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on day 0 and 500 </a:t>
            </a:r>
            <a:r>
              <a:rPr lang="en-US" altLang="ja-JP" sz="1200" kern="100" dirty="0">
                <a:effectLst/>
                <a:latin typeface="Symbol" pitchFamily="2" charset="2"/>
                <a:ea typeface="ＭＳ 明朝" panose="02020609040205080304" pitchFamily="49" charset="-128"/>
                <a:cs typeface="Times New Roman" panose="02020603050405020304" pitchFamily="18" charset="0"/>
              </a:rPr>
              <a:t>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g CTLA4-Ig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BioXCell</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intraperitoneally on day 2, 9.</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indent="0" algn="just">
              <a:lnSpc>
                <a:spcPct val="150000"/>
              </a:lnSpc>
              <a:buNone/>
            </a:pPr>
            <a:endParaRPr lang="en-US" altLang="ja-JP" sz="1200" i="1" kern="100" dirty="0">
              <a:latin typeface="Times New Roman" panose="020206030504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2.7 Skin transplantation</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Recipient mice were anesthetized by intraperitoneal administration of a mixture of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domitor</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(Nippon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Zenyaku</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Kogyo),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mitazolam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(Takeda), and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betorphol</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(Meiji Seika Pharma). The dorsal chest wall skin (approximately 10 mm diameter) of the recipient mice was resected and replaced with a graft derived from the ear dorsal skin tissue of a donor mouse</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38</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We regularly observed the skin grafts and defined graft rejection as when the diameter of the healthy skin graft fell below 30% of its initial diameter.</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 </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2.8 Luciferase-expressing iPSC transplantation</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Luciferase-expressing iPSCs (Luc-iPSCs) transplantation experiments were performed as previously described</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16</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Briefly, Luc-iPSCs were cultured and maintained on laminin-coated dishes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nippi</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in Advanced-DMEM/F-12 supplemented with Neuro Brew-21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Miltenyi</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Biotec</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N2 supplement (Wako), L-glutamine, 1% penicillin/streptomycin, 3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μM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CHIR99021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Adooq</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1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μM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PD0325901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Tocris</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and leukemia inhibitory factor at 37°C and 5% CO</a:t>
            </a:r>
            <a:r>
              <a:rPr lang="en-US" altLang="ja-JP" sz="1200" kern="100" baseline="-25000" dirty="0">
                <a:effectLst/>
                <a:latin typeface="Times New Roman" panose="02020603050405020304" pitchFamily="18" charset="0"/>
                <a:ea typeface="ＭＳ 明朝" panose="02020609040205080304" pitchFamily="49" charset="-128"/>
                <a:cs typeface="Times New Roman" panose="02020603050405020304" pitchFamily="18" charset="0"/>
              </a:rPr>
              <a:t>2</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conditions. Recipient mice were anesthetized and subcutaneously inoculated with 5</a:t>
            </a:r>
            <a:r>
              <a:rPr lang="en-US" altLang="ja-JP" sz="1200" kern="100" dirty="0">
                <a:latin typeface="Arial" panose="020B0604020202020204" pitchFamily="34" charset="0"/>
                <a:ea typeface="ＭＳ 明朝" panose="02020609040205080304" pitchFamily="49" charset="-128"/>
                <a:cs typeface="Arial" panose="020B0604020202020204" pitchFamily="34" charset="0"/>
              </a:rPr>
              <a:t> x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10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5</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Luc-iPSCs suspended in Matrigel (Corning). Recipient mice were intraperitoneally injected with D-luciferin</a:t>
            </a:r>
            <a:r>
              <a:rPr lang="ja-JP" altLang="en-US" sz="1200" kern="100">
                <a:latin typeface="Times New Roman" panose="02020603050405020304" pitchFamily="18" charset="0"/>
                <a:ea typeface="ＭＳ 明朝" panose="02020609040205080304" pitchFamily="49" charset="-128"/>
                <a:cs typeface="Times New Roman" panose="02020603050405020304" pitchFamily="18" charset="0"/>
              </a:rPr>
              <a:t> </a:t>
            </a:r>
            <a:r>
              <a:rPr lang="en-US" altLang="ja-JP" sz="1200" kern="100" dirty="0">
                <a:latin typeface="Times New Roman" panose="02020603050405020304" pitchFamily="18" charset="0"/>
                <a:ea typeface="ＭＳ 明朝" panose="02020609040205080304" pitchFamily="49" charset="-128"/>
                <a:cs typeface="Times New Roman" panose="02020603050405020304" pitchFamily="18" charset="0"/>
              </a:rPr>
              <a:t>(Cayman Chemical)</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and after 20 minutes the graft-derived signal was measured by imaging with an exposure time of 5 seconds using IVIS Spectrum Imaging System  (Spectrum-FL-TKHD; Caliper Life Sciences Ltd). Living Image software (Caliper Life Sciences Ltd) was used to analyze the obtained data and calculate the radiance (photons/sec/cm</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2</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sr</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and total flux (photons/sec) for each region of interest (ROI) centered on the site where the Luc-iPSC was transplanted.</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t>
            </a:r>
            <a:endParaRPr kumimoji="1" lang="ja-JP" altLang="en-US" sz="1200"/>
          </a:p>
        </p:txBody>
      </p:sp>
      <p:sp>
        <p:nvSpPr>
          <p:cNvPr id="5" name="スライド番号プレースホルダー 4">
            <a:extLst>
              <a:ext uri="{FF2B5EF4-FFF2-40B4-BE49-F238E27FC236}">
                <a16:creationId xmlns:a16="http://schemas.microsoft.com/office/drawing/2014/main" id="{1DB859B9-B8E0-AD41-DCE5-C4B77AA6DEAC}"/>
              </a:ext>
            </a:extLst>
          </p:cNvPr>
          <p:cNvSpPr>
            <a:spLocks noGrp="1"/>
          </p:cNvSpPr>
          <p:nvPr>
            <p:ph type="sldNum" sz="quarter" idx="12"/>
          </p:nvPr>
        </p:nvSpPr>
        <p:spPr/>
        <p:txBody>
          <a:bodyPr/>
          <a:lstStyle/>
          <a:p>
            <a:fld id="{DAAEB580-3233-CC41-81E5-41A1896DFD7C}" type="slidenum">
              <a:rPr kumimoji="1" lang="ja-JP" altLang="en-US" smtClean="0"/>
              <a:t>5</a:t>
            </a:fld>
            <a:endParaRPr kumimoji="1" lang="ja-JP" altLang="en-US"/>
          </a:p>
        </p:txBody>
      </p:sp>
    </p:spTree>
    <p:extLst>
      <p:ext uri="{BB962C8B-B14F-4D97-AF65-F5344CB8AC3E}">
        <p14:creationId xmlns:p14="http://schemas.microsoft.com/office/powerpoint/2010/main" val="2165528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CF3E20B6-15D8-417C-24B0-B3001A58389F}"/>
              </a:ext>
            </a:extLst>
          </p:cNvPr>
          <p:cNvSpPr>
            <a:spLocks noGrp="1"/>
          </p:cNvSpPr>
          <p:nvPr>
            <p:ph idx="1"/>
          </p:nvPr>
        </p:nvSpPr>
        <p:spPr>
          <a:xfrm>
            <a:off x="471488" y="643467"/>
            <a:ext cx="5915025" cy="8278813"/>
          </a:xfrm>
        </p:spPr>
        <p:txBody>
          <a:bodyPr>
            <a:noAutofit/>
          </a:bodyPr>
          <a:lstStyle/>
          <a:p>
            <a:pPr marL="0" indent="0" algn="just">
              <a:lnSpc>
                <a:spcPct val="150000"/>
              </a:lnSpc>
              <a:buNone/>
            </a:pP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2.9 Mixed lymphocyte reaction (MLR)</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Splenocytes derived from recipients at least 16 weeks after skin grafting were stained with 1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μM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Cell trace violet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Thermo</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fisher) and used as responders. 30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Gy</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X-ray irradiated splenocytes were used as stimulators. Responder (2</a:t>
            </a:r>
            <a:r>
              <a:rPr lang="en-US" altLang="ja-JP" sz="1200" kern="100" dirty="0">
                <a:effectLst/>
                <a:latin typeface="Arial" panose="020B0604020202020204" pitchFamily="34" charset="0"/>
                <a:ea typeface="ＭＳ 明朝" panose="02020609040205080304" pitchFamily="49" charset="-128"/>
                <a:cs typeface="Arial" panose="020B0604020202020204" pitchFamily="34" charset="0"/>
              </a:rPr>
              <a:t> x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10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5</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and Stimulator (8</a:t>
            </a:r>
            <a:r>
              <a:rPr lang="en-US" altLang="ja-JP" sz="1200" kern="100" dirty="0">
                <a:effectLst/>
                <a:latin typeface="Arial" panose="020B0604020202020204" pitchFamily="34" charset="0"/>
                <a:ea typeface="ＭＳ 明朝" panose="02020609040205080304" pitchFamily="49" charset="-128"/>
                <a:cs typeface="Arial" panose="020B0604020202020204" pitchFamily="34" charset="0"/>
              </a:rPr>
              <a:t> x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10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5</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cells were co-cultured for 4 days, then analyzed by flow cytometry. T cells with decreased fluorescence intensity of Cell trace violet were divided and designated as cells responsive to the stimulator. Cells were cultured with RPMI 1640 medium supplemented with 10% fetal bovine serum, 55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μM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2-mercaptoethanol, 1% non-essential amino acids, 1% sodium pyruvate, 1% penicillin and streptomycin in 96-well round-bottom plates.</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 </a:t>
            </a:r>
          </a:p>
          <a:p>
            <a:pPr marL="0" indent="0" algn="just">
              <a:lnSpc>
                <a:spcPct val="150000"/>
              </a:lnSpc>
              <a:buNone/>
            </a:pP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2.10 HE &amp; Immunohistochemistry</a:t>
            </a:r>
            <a:endParaRPr lang="en-US" altLang="ja-JP" sz="1200" i="1" kern="100" dirty="0">
              <a:latin typeface="Times New Roman" panose="020206030504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The teratoma grafts were fixed in 10% formalin neutral </a:t>
            </a:r>
            <a:r>
              <a:rPr lang="en-US" altLang="ja-JP" sz="1200" kern="100" dirty="0">
                <a:latin typeface="Times New Roman" panose="02020603050405020304" pitchFamily="18" charset="0"/>
                <a:ea typeface="ＭＳ 明朝" panose="02020609040205080304" pitchFamily="49" charset="-128"/>
                <a:cs typeface="Times New Roman" panose="02020603050405020304" pitchFamily="18" charset="0"/>
              </a:rPr>
              <a:t>b</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uffer </a:t>
            </a:r>
            <a:r>
              <a:rPr lang="en-US" altLang="ja-JP" sz="1200" kern="100" dirty="0">
                <a:latin typeface="Times New Roman" panose="02020603050405020304" pitchFamily="18" charset="0"/>
                <a:ea typeface="ＭＳ 明朝" panose="02020609040205080304" pitchFamily="49" charset="-128"/>
                <a:cs typeface="Times New Roman" panose="02020603050405020304" pitchFamily="18" charset="0"/>
              </a:rPr>
              <a:t>s</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olution (FUJIFILM Wako) and embedded in paraffin. The blocks were sliced into 5-</a:t>
            </a:r>
            <a:r>
              <a:rPr lang="en-US" altLang="ja-JP" sz="1200" kern="100" dirty="0">
                <a:effectLst/>
                <a:latin typeface="Symbol" pitchFamily="2" charset="2"/>
                <a:ea typeface="ＭＳ 明朝" panose="02020609040205080304" pitchFamily="49" charset="-128"/>
                <a:cs typeface="Times New Roman" panose="02020603050405020304" pitchFamily="18" charset="0"/>
              </a:rPr>
              <a:t>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m sections and stained with</a:t>
            </a:r>
            <a:r>
              <a:rPr lang="en-US" altLang="ja-JP" sz="1200" kern="100" dirty="0">
                <a:latin typeface="Times New Roman" panose="02020603050405020304" pitchFamily="18" charset="0"/>
                <a:ea typeface="ＭＳ 明朝" panose="02020609040205080304" pitchFamily="49" charset="-128"/>
                <a:cs typeface="Times New Roman" panose="02020603050405020304" pitchFamily="18" charset="0"/>
              </a:rPr>
              <a:t> anti-</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CD3 (EPR4517,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abcam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CD11b</a:t>
            </a:r>
            <a:r>
              <a:rPr lang="ja-JP" altLang="en-US" sz="1200" kern="100">
                <a:effectLst/>
                <a:latin typeface="Times New Roman" panose="02020603050405020304" pitchFamily="18" charset="0"/>
                <a:ea typeface="ＭＳ 明朝" panose="02020609040205080304" pitchFamily="49" charset="-128"/>
                <a:cs typeface="Times New Roman" panose="02020603050405020304" pitchFamily="18" charset="0"/>
              </a:rPr>
              <a:t>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(EPR1344,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abcam</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alpha-smooth muscle actin</a:t>
            </a:r>
            <a:r>
              <a:rPr lang="en-US" altLang="ja-JP" sz="1200" kern="100" dirty="0">
                <a:latin typeface="Times New Roman" panose="02020603050405020304" pitchFamily="18" charset="0"/>
                <a:ea typeface="ＭＳ 明朝" panose="02020609040205080304" pitchFamily="49" charset="-128"/>
                <a:cs typeface="Times New Roman" panose="02020603050405020304" pitchFamily="18" charset="0"/>
              </a:rPr>
              <a:t> (1A4, </a:t>
            </a:r>
            <a:r>
              <a:rPr lang="en-US" altLang="ja-JP" sz="1200" kern="100" dirty="0" err="1">
                <a:latin typeface="Times New Roman" panose="02020603050405020304" pitchFamily="18" charset="0"/>
                <a:ea typeface="ＭＳ 明朝" panose="02020609040205080304" pitchFamily="49" charset="-128"/>
                <a:cs typeface="Times New Roman" panose="02020603050405020304" pitchFamily="18" charset="0"/>
              </a:rPr>
              <a:t>abcam</a:t>
            </a:r>
            <a:r>
              <a:rPr lang="en-US" altLang="ja-JP" sz="1200" kern="100" dirty="0">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alpha-fetoprotein (polyclonal,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Thermofisher</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or </a:t>
            </a:r>
            <a:r>
              <a:rPr lang="en-US" altLang="ja-JP" sz="1200" kern="100" dirty="0" err="1">
                <a:latin typeface="Symbol" pitchFamily="2" charset="2"/>
                <a:ea typeface="ＭＳ 明朝" panose="02020609040205080304" pitchFamily="49" charset="-128"/>
                <a:cs typeface="Times New Roman" panose="02020603050405020304" pitchFamily="18" charset="0"/>
              </a:rPr>
              <a:t>b</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III</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tubulin</a:t>
            </a:r>
            <a:r>
              <a:rPr lang="en-US" altLang="ja-JP" sz="1200" kern="100" dirty="0">
                <a:latin typeface="Times New Roman" panose="02020603050405020304" pitchFamily="18" charset="0"/>
                <a:ea typeface="ＭＳ 明朝" panose="02020609040205080304" pitchFamily="49" charset="-128"/>
                <a:cs typeface="Times New Roman" panose="02020603050405020304" pitchFamily="18" charset="0"/>
              </a:rPr>
              <a:t> (AA10, </a:t>
            </a:r>
            <a:r>
              <a:rPr lang="en-US" altLang="ja-JP" sz="1200" kern="100" dirty="0" err="1">
                <a:latin typeface="Times New Roman" panose="02020603050405020304" pitchFamily="18" charset="0"/>
                <a:ea typeface="ＭＳ 明朝" panose="02020609040205080304" pitchFamily="49" charset="-128"/>
                <a:cs typeface="Times New Roman" panose="02020603050405020304" pitchFamily="18" charset="0"/>
              </a:rPr>
              <a:t>Biolegend</a:t>
            </a:r>
            <a:r>
              <a:rPr lang="en-US" altLang="ja-JP" sz="1200" kern="100" dirty="0">
                <a:latin typeface="Times New Roman" panose="02020603050405020304" pitchFamily="18" charset="0"/>
                <a:ea typeface="ＭＳ 明朝" panose="02020609040205080304" pitchFamily="49" charset="-128"/>
                <a:cs typeface="Times New Roman" panose="02020603050405020304" pitchFamily="18" charset="0"/>
              </a:rPr>
              <a:t>)</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antibodies as primary antibodies and then with horse radish peroxidase-labeled secondary antibody (Nichirei). Antibody binding was detected with 3,3’-Diaminobenzidine (Nichirei). The samples were also stained with hematoxylin (Sakura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Finetek</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Japan) and eosin (MUTO PURE CHEMICALS) (HE).</a:t>
            </a:r>
            <a:endParaRPr lang="ja-JP" altLang="ja-JP" sz="1200" kern="100">
              <a:effectLst/>
              <a:latin typeface="Times New Roman" panose="020206030504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2.11 Depletion of </a:t>
            </a:r>
            <a:r>
              <a:rPr lang="en-US" altLang="ja-JP" sz="1200" i="1" kern="100" dirty="0" err="1">
                <a:effectLst/>
                <a:latin typeface="Times New Roman" panose="02020603050405020304" pitchFamily="18" charset="0"/>
                <a:ea typeface="ＭＳ 明朝" panose="02020609040205080304" pitchFamily="49" charset="-128"/>
                <a:cs typeface="Times New Roman" panose="02020603050405020304" pitchFamily="18" charset="0"/>
              </a:rPr>
              <a:t>iHSPCs</a:t>
            </a: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-derived cells</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iHSPCs</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-derived cells were removed by administration (250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μg</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/dose, 6 times in total, intraperitoneally) of anti-H-2K</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b</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antibody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BioXcell</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clone:AF6-88.5.5.3). The isotype control antibody was purchased from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BioXcell</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Cell removal efficiency was observed based on changes in the percentage of GFP-positive cells among CD45-positive cells in the peripheral blood. The persistence of the administered antibody in the recipient body was verified by the following method. Recipient mouse serum was collected and 1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μl</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of serum</a:t>
            </a:r>
            <a:endParaRPr kumimoji="1" lang="ja-JP" altLang="en-US" sz="1200"/>
          </a:p>
        </p:txBody>
      </p:sp>
      <p:sp>
        <p:nvSpPr>
          <p:cNvPr id="5" name="スライド番号プレースホルダー 4">
            <a:extLst>
              <a:ext uri="{FF2B5EF4-FFF2-40B4-BE49-F238E27FC236}">
                <a16:creationId xmlns:a16="http://schemas.microsoft.com/office/drawing/2014/main" id="{ADE0AE29-83BA-E5EC-4F08-7C328D5AA3D9}"/>
              </a:ext>
            </a:extLst>
          </p:cNvPr>
          <p:cNvSpPr>
            <a:spLocks noGrp="1"/>
          </p:cNvSpPr>
          <p:nvPr>
            <p:ph type="sldNum" sz="quarter" idx="12"/>
          </p:nvPr>
        </p:nvSpPr>
        <p:spPr/>
        <p:txBody>
          <a:bodyPr/>
          <a:lstStyle/>
          <a:p>
            <a:fld id="{DAAEB580-3233-CC41-81E5-41A1896DFD7C}" type="slidenum">
              <a:rPr kumimoji="1" lang="ja-JP" altLang="en-US" smtClean="0"/>
              <a:t>6</a:t>
            </a:fld>
            <a:endParaRPr kumimoji="1" lang="ja-JP" altLang="en-US"/>
          </a:p>
        </p:txBody>
      </p:sp>
    </p:spTree>
    <p:extLst>
      <p:ext uri="{BB962C8B-B14F-4D97-AF65-F5344CB8AC3E}">
        <p14:creationId xmlns:p14="http://schemas.microsoft.com/office/powerpoint/2010/main" val="4166455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0DDB7B95-72E8-FB2E-D45C-F81B2CC9B203}"/>
              </a:ext>
            </a:extLst>
          </p:cNvPr>
          <p:cNvSpPr>
            <a:spLocks noGrp="1"/>
          </p:cNvSpPr>
          <p:nvPr>
            <p:ph idx="1"/>
          </p:nvPr>
        </p:nvSpPr>
        <p:spPr>
          <a:xfrm>
            <a:off x="471488" y="765387"/>
            <a:ext cx="5915025" cy="8156893"/>
          </a:xfrm>
        </p:spPr>
        <p:txBody>
          <a:bodyPr>
            <a:normAutofit/>
          </a:bodyPr>
          <a:lstStyle/>
          <a:p>
            <a:pPr marL="0" indent="0" algn="just">
              <a:lnSpc>
                <a:spcPct val="150000"/>
              </a:lnSpc>
              <a:buNone/>
            </a:pP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was reacted with B6 thymocytes (4</a:t>
            </a:r>
            <a:r>
              <a:rPr lang="en-US" altLang="ja-JP" sz="1200" kern="100" dirty="0">
                <a:effectLst/>
                <a:latin typeface="Arial" panose="020B0604020202020204" pitchFamily="34" charset="0"/>
                <a:ea typeface="ＭＳ 明朝" panose="02020609040205080304" pitchFamily="49" charset="-128"/>
                <a:cs typeface="Arial" panose="020B0604020202020204" pitchFamily="34" charset="0"/>
              </a:rPr>
              <a:t> x </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10</a:t>
            </a:r>
            <a:r>
              <a:rPr lang="en-US" altLang="ja-JP" sz="1200" kern="100" baseline="30000" dirty="0">
                <a:effectLst/>
                <a:latin typeface="Times New Roman" panose="02020603050405020304" pitchFamily="18" charset="0"/>
                <a:ea typeface="ＭＳ 明朝" panose="02020609040205080304" pitchFamily="49" charset="-128"/>
                <a:cs typeface="Times New Roman" panose="02020603050405020304" pitchFamily="18" charset="0"/>
              </a:rPr>
              <a:t>5</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 secondary antibody (Goat anti-mouse IgG,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Thermofisher</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was then reacted and analyzed by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FACSCelesta</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As a positive control for antibody residuals, naïve C3H mice were injected with antibody (250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μg</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t>
            </a:r>
            <a:r>
              <a:rPr lang="en-US" altLang="ja-JP" sz="1200" kern="100" dirty="0" err="1">
                <a:effectLst/>
                <a:latin typeface="Times New Roman" panose="02020603050405020304" pitchFamily="18" charset="0"/>
                <a:ea typeface="ＭＳ 明朝" panose="02020609040205080304" pitchFamily="49" charset="-128"/>
                <a:cs typeface="Times New Roman" panose="02020603050405020304" pitchFamily="18" charset="0"/>
              </a:rPr>
              <a:t>i.p.</a:t>
            </a: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 and serum was collected after 6 hours. Sera from naïve C3H mice were used as negative controls. When the serum showed the same level of staining as the negative control, the residual antibody was considered to be below the detection limit and was used for the skin grafting experiment.</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endParaRPr lang="en-US" altLang="ja-JP" sz="1200" i="1" kern="100" dirty="0">
              <a:latin typeface="Times New Roman" panose="020206030504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i="1" kern="100" dirty="0">
                <a:effectLst/>
                <a:latin typeface="Times New Roman" panose="02020603050405020304" pitchFamily="18" charset="0"/>
                <a:ea typeface="ＭＳ 明朝" panose="02020609040205080304" pitchFamily="49" charset="-128"/>
                <a:cs typeface="Times New Roman" panose="02020603050405020304" pitchFamily="18" charset="0"/>
              </a:rPr>
              <a:t>2.12 Statistical Analysis</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gn="just">
              <a:lnSpc>
                <a:spcPct val="150000"/>
              </a:lnSpc>
              <a:buNone/>
            </a:pPr>
            <a:r>
              <a:rPr lang="en-US" altLang="ja-JP" sz="1200" kern="100" dirty="0">
                <a:effectLst/>
                <a:latin typeface="Times New Roman" panose="02020603050405020304" pitchFamily="18" charset="0"/>
                <a:ea typeface="ＭＳ 明朝" panose="02020609040205080304" pitchFamily="49" charset="-128"/>
                <a:cs typeface="Times New Roman" panose="02020603050405020304" pitchFamily="18" charset="0"/>
              </a:rPr>
              <a:t>JMP software (JMP Version 16.0.0, SAS Institute Inc.) was used for statistical analysis. Student's t-test (unpaired, two-tailed) or Tukey's honest significant difference (HSD) test was performed to test whether there was a statistically significant difference. In transplantation experiments, graft survival was analyzed by the Kaplan-Meier survival curve with Bonferroni adjusted Log-rank test. P values lower than 0.05 were considered to indicate a statistically significant difference.</a:t>
            </a:r>
            <a:endParaRPr lang="ja-JP" altLang="ja-JP" sz="1200" kern="100">
              <a:effectLst/>
              <a:latin typeface="Century" panose="02040604050505020304" pitchFamily="18" charset="0"/>
              <a:ea typeface="ＭＳ 明朝" panose="02020609040205080304" pitchFamily="49" charset="-128"/>
              <a:cs typeface="Times New Roman" panose="02020603050405020304" pitchFamily="18" charset="0"/>
            </a:endParaRPr>
          </a:p>
          <a:p>
            <a:pPr marL="0" indent="0">
              <a:lnSpc>
                <a:spcPct val="150000"/>
              </a:lnSpc>
              <a:buNone/>
            </a:pPr>
            <a:endParaRPr kumimoji="1" lang="ja-JP" altLang="en-US" sz="1200"/>
          </a:p>
        </p:txBody>
      </p:sp>
      <p:sp>
        <p:nvSpPr>
          <p:cNvPr id="5" name="スライド番号プレースホルダー 4">
            <a:extLst>
              <a:ext uri="{FF2B5EF4-FFF2-40B4-BE49-F238E27FC236}">
                <a16:creationId xmlns:a16="http://schemas.microsoft.com/office/drawing/2014/main" id="{E91FC57D-1162-6F99-8B6D-D7E4D5B0769E}"/>
              </a:ext>
            </a:extLst>
          </p:cNvPr>
          <p:cNvSpPr>
            <a:spLocks noGrp="1"/>
          </p:cNvSpPr>
          <p:nvPr>
            <p:ph type="sldNum" sz="quarter" idx="12"/>
          </p:nvPr>
        </p:nvSpPr>
        <p:spPr/>
        <p:txBody>
          <a:bodyPr/>
          <a:lstStyle/>
          <a:p>
            <a:fld id="{DAAEB580-3233-CC41-81E5-41A1896DFD7C}" type="slidenum">
              <a:rPr kumimoji="1" lang="ja-JP" altLang="en-US" smtClean="0"/>
              <a:t>7</a:t>
            </a:fld>
            <a:endParaRPr kumimoji="1" lang="ja-JP" altLang="en-US"/>
          </a:p>
        </p:txBody>
      </p:sp>
    </p:spTree>
    <p:extLst>
      <p:ext uri="{BB962C8B-B14F-4D97-AF65-F5344CB8AC3E}">
        <p14:creationId xmlns:p14="http://schemas.microsoft.com/office/powerpoint/2010/main" val="4218495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C614E7AB-94CE-57E6-6715-781951011B36}"/>
              </a:ext>
            </a:extLst>
          </p:cNvPr>
          <p:cNvGraphicFramePr>
            <a:graphicFrameLocks noGrp="1"/>
          </p:cNvGraphicFramePr>
          <p:nvPr>
            <p:extLst>
              <p:ext uri="{D42A27DB-BD31-4B8C-83A1-F6EECF244321}">
                <p14:modId xmlns:p14="http://schemas.microsoft.com/office/powerpoint/2010/main" val="2640212622"/>
              </p:ext>
            </p:extLst>
          </p:nvPr>
        </p:nvGraphicFramePr>
        <p:xfrm>
          <a:off x="3944702" y="1365338"/>
          <a:ext cx="1295176" cy="625112"/>
        </p:xfrm>
        <a:graphic>
          <a:graphicData uri="http://schemas.openxmlformats.org/drawingml/2006/table">
            <a:tbl>
              <a:tblPr/>
              <a:tblGrid>
                <a:gridCol w="1295176">
                  <a:extLst>
                    <a:ext uri="{9D8B030D-6E8A-4147-A177-3AD203B41FA5}">
                      <a16:colId xmlns:a16="http://schemas.microsoft.com/office/drawing/2014/main" val="381071986"/>
                    </a:ext>
                  </a:extLst>
                </a:gridCol>
              </a:tblGrid>
              <a:tr h="319825">
                <a:tc>
                  <a:txBody>
                    <a:bodyPr/>
                    <a:lstStyle/>
                    <a:p>
                      <a:pPr algn="ctr" fontAlgn="ctr"/>
                      <a:r>
                        <a:rPr lang="en"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IFU/mL</a:t>
                      </a:r>
                    </a:p>
                  </a:txBody>
                  <a:tcPr marL="5358" marR="5358" marT="5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739603594"/>
                  </a:ext>
                </a:extLst>
              </a:tr>
              <a:tr h="305287">
                <a:tc>
                  <a:txBody>
                    <a:bodyPr/>
                    <a:lstStyle/>
                    <a:p>
                      <a:pPr algn="ctr" fontAlgn="ctr"/>
                      <a:r>
                        <a:rPr lang="en"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9.0</a:t>
                      </a:r>
                      <a:r>
                        <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a:t>
                      </a:r>
                      <a:r>
                        <a:rPr lang="en"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0.2</a:t>
                      </a:r>
                      <a:r>
                        <a:rPr lang="en-US" altLang="ja-JP"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a:t>
                      </a:r>
                      <a:r>
                        <a:rPr lang="en" sz="900" b="0" i="0" u="none" strike="noStrike"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10</a:t>
                      </a:r>
                      <a:r>
                        <a:rPr lang="en" sz="900" b="0" i="0" u="none" strike="noStrike" baseline="30000" dirty="0">
                          <a:solidFill>
                            <a:srgbClr val="000000"/>
                          </a:solidFill>
                          <a:effectLst/>
                          <a:latin typeface="Arial" panose="020B0604020202020204" pitchFamily="34" charset="0"/>
                          <a:ea typeface="游ゴシック" panose="020B0400000000000000" pitchFamily="34" charset="-128"/>
                          <a:cs typeface="Arial" panose="020B0604020202020204" pitchFamily="34" charset="0"/>
                        </a:rPr>
                        <a:t>4</a:t>
                      </a:r>
                    </a:p>
                  </a:txBody>
                  <a:tcPr marL="5358" marR="5358" marT="53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3448377"/>
                  </a:ext>
                </a:extLst>
              </a:tr>
            </a:tbl>
          </a:graphicData>
        </a:graphic>
      </p:graphicFrame>
      <p:sp>
        <p:nvSpPr>
          <p:cNvPr id="77" name="テキスト ボックス 76">
            <a:extLst>
              <a:ext uri="{FF2B5EF4-FFF2-40B4-BE49-F238E27FC236}">
                <a16:creationId xmlns:a16="http://schemas.microsoft.com/office/drawing/2014/main" id="{76153597-0295-C939-D6F2-DE9FE6F84E84}"/>
              </a:ext>
            </a:extLst>
          </p:cNvPr>
          <p:cNvSpPr txBox="1"/>
          <p:nvPr/>
        </p:nvSpPr>
        <p:spPr>
          <a:xfrm rot="16200000">
            <a:off x="2080727" y="1622647"/>
            <a:ext cx="1194536" cy="246221"/>
          </a:xfrm>
          <a:prstGeom prst="rect">
            <a:avLst/>
          </a:prstGeom>
          <a:noFill/>
        </p:spPr>
        <p:txBody>
          <a:bodyPr wrap="square" rtlCol="0">
            <a:spAutoFit/>
          </a:bodyPr>
          <a:lstStyle/>
          <a:p>
            <a:pPr algn="ctr"/>
            <a:r>
              <a:rPr kumimoji="1" lang="en-US" altLang="ja-JP" sz="1000" dirty="0">
                <a:latin typeface="Arial" panose="020B0604020202020204" pitchFamily="34" charset="0"/>
                <a:cs typeface="Arial" panose="020B0604020202020204" pitchFamily="34" charset="0"/>
              </a:rPr>
              <a:t>% of GFP</a:t>
            </a:r>
            <a:r>
              <a:rPr kumimoji="1" lang="en-US" altLang="ja-JP" sz="1000" baseline="30000" dirty="0">
                <a:latin typeface="Arial" panose="020B0604020202020204" pitchFamily="34" charset="0"/>
                <a:cs typeface="Arial" panose="020B0604020202020204" pitchFamily="34" charset="0"/>
              </a:rPr>
              <a:t>+</a:t>
            </a:r>
            <a:r>
              <a:rPr kumimoji="1" lang="en-US" altLang="ja-JP" sz="1000" dirty="0">
                <a:latin typeface="Arial" panose="020B0604020202020204" pitchFamily="34" charset="0"/>
                <a:cs typeface="Arial" panose="020B0604020202020204" pitchFamily="34" charset="0"/>
              </a:rPr>
              <a:t> cells</a:t>
            </a:r>
            <a:endParaRPr kumimoji="1" lang="ja-JP" altLang="en-US" sz="1000">
              <a:latin typeface="Arial" panose="020B0604020202020204" pitchFamily="34" charset="0"/>
              <a:cs typeface="Arial" panose="020B0604020202020204" pitchFamily="34" charset="0"/>
            </a:endParaRPr>
          </a:p>
        </p:txBody>
      </p:sp>
      <p:grpSp>
        <p:nvGrpSpPr>
          <p:cNvPr id="93" name="グループ化 92">
            <a:extLst>
              <a:ext uri="{FF2B5EF4-FFF2-40B4-BE49-F238E27FC236}">
                <a16:creationId xmlns:a16="http://schemas.microsoft.com/office/drawing/2014/main" id="{82940C16-04BB-5BD3-B16A-418715962A7C}"/>
              </a:ext>
            </a:extLst>
          </p:cNvPr>
          <p:cNvGrpSpPr/>
          <p:nvPr/>
        </p:nvGrpSpPr>
        <p:grpSpPr>
          <a:xfrm>
            <a:off x="532495" y="1159033"/>
            <a:ext cx="1738597" cy="957702"/>
            <a:chOff x="4495422" y="1763010"/>
            <a:chExt cx="1738597" cy="957702"/>
          </a:xfrm>
        </p:grpSpPr>
        <p:pic>
          <p:nvPicPr>
            <p:cNvPr id="65" name="図 64">
              <a:extLst>
                <a:ext uri="{FF2B5EF4-FFF2-40B4-BE49-F238E27FC236}">
                  <a16:creationId xmlns:a16="http://schemas.microsoft.com/office/drawing/2014/main" id="{F06C9047-FDF0-0767-3F52-AA710B885EA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95422" y="1942651"/>
              <a:ext cx="1589510" cy="778061"/>
            </a:xfrm>
            <a:prstGeom prst="rect">
              <a:avLst/>
            </a:prstGeom>
          </p:spPr>
        </p:pic>
        <p:sp>
          <p:nvSpPr>
            <p:cNvPr id="66" name="テキスト ボックス 65">
              <a:extLst>
                <a:ext uri="{FF2B5EF4-FFF2-40B4-BE49-F238E27FC236}">
                  <a16:creationId xmlns:a16="http://schemas.microsoft.com/office/drawing/2014/main" id="{A0520966-8175-688B-A15B-52D02AA94FD8}"/>
                </a:ext>
              </a:extLst>
            </p:cNvPr>
            <p:cNvSpPr txBox="1"/>
            <p:nvPr/>
          </p:nvSpPr>
          <p:spPr>
            <a:xfrm>
              <a:off x="5495638" y="2149381"/>
              <a:ext cx="496892"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60.5</a:t>
              </a:r>
              <a:endParaRPr kumimoji="1" lang="ja-JP" altLang="en-US" sz="800">
                <a:latin typeface="Arial" panose="020B0604020202020204" pitchFamily="34" charset="0"/>
                <a:cs typeface="Arial" panose="020B0604020202020204" pitchFamily="34" charset="0"/>
              </a:endParaRPr>
            </a:p>
          </p:txBody>
        </p:sp>
        <p:sp>
          <p:nvSpPr>
            <p:cNvPr id="68" name="テキスト ボックス 67">
              <a:extLst>
                <a:ext uri="{FF2B5EF4-FFF2-40B4-BE49-F238E27FC236}">
                  <a16:creationId xmlns:a16="http://schemas.microsoft.com/office/drawing/2014/main" id="{6CF56CC8-B58A-60B4-A66B-CA6FFEFAFCEC}"/>
                </a:ext>
              </a:extLst>
            </p:cNvPr>
            <p:cNvSpPr txBox="1"/>
            <p:nvPr/>
          </p:nvSpPr>
          <p:spPr>
            <a:xfrm>
              <a:off x="4702530" y="2149381"/>
              <a:ext cx="502819" cy="215444"/>
            </a:xfrm>
            <a:prstGeom prst="rect">
              <a:avLst/>
            </a:prstGeom>
            <a:noFill/>
          </p:spPr>
          <p:txBody>
            <a:bodyPr wrap="square" rtlCol="0">
              <a:spAutoFit/>
            </a:bodyPr>
            <a:lstStyle/>
            <a:p>
              <a:pPr algn="ctr"/>
              <a:r>
                <a:rPr kumimoji="1" lang="en-US" altLang="ja-JP" sz="800" dirty="0">
                  <a:latin typeface="Arial" panose="020B0604020202020204" pitchFamily="34" charset="0"/>
                  <a:cs typeface="Arial" panose="020B0604020202020204" pitchFamily="34" charset="0"/>
                </a:rPr>
                <a:t>0.25</a:t>
              </a:r>
              <a:endParaRPr kumimoji="1" lang="ja-JP" altLang="en-US" sz="800">
                <a:latin typeface="Arial" panose="020B0604020202020204" pitchFamily="34" charset="0"/>
                <a:cs typeface="Arial" panose="020B0604020202020204" pitchFamily="34" charset="0"/>
              </a:endParaRPr>
            </a:p>
          </p:txBody>
        </p:sp>
        <p:sp>
          <p:nvSpPr>
            <p:cNvPr id="69" name="テキスト ボックス 68">
              <a:extLst>
                <a:ext uri="{FF2B5EF4-FFF2-40B4-BE49-F238E27FC236}">
                  <a16:creationId xmlns:a16="http://schemas.microsoft.com/office/drawing/2014/main" id="{0D139FB6-005A-77E6-34AE-9B914AF4338E}"/>
                </a:ext>
              </a:extLst>
            </p:cNvPr>
            <p:cNvSpPr txBox="1"/>
            <p:nvPr/>
          </p:nvSpPr>
          <p:spPr>
            <a:xfrm>
              <a:off x="4548291" y="1763010"/>
              <a:ext cx="727444" cy="248209"/>
            </a:xfrm>
            <a:prstGeom prst="rect">
              <a:avLst/>
            </a:prstGeom>
            <a:noFill/>
          </p:spPr>
          <p:txBody>
            <a:bodyPr wrap="square" rtlCol="0">
              <a:spAutoFit/>
            </a:bodyPr>
            <a:lstStyle/>
            <a:p>
              <a:pPr algn="ctr"/>
              <a:r>
                <a:rPr kumimoji="1" lang="en-US" altLang="ja-JP" sz="1000" dirty="0">
                  <a:latin typeface="Arial" panose="020B0604020202020204" pitchFamily="34" charset="0"/>
                  <a:cs typeface="Arial" panose="020B0604020202020204" pitchFamily="34" charset="0"/>
                </a:rPr>
                <a:t>Control</a:t>
              </a:r>
              <a:endParaRPr kumimoji="1" lang="ja-JP" altLang="en-US" sz="1000">
                <a:latin typeface="Arial" panose="020B0604020202020204" pitchFamily="34" charset="0"/>
                <a:cs typeface="Arial" panose="020B0604020202020204" pitchFamily="34" charset="0"/>
              </a:endParaRPr>
            </a:p>
          </p:txBody>
        </p:sp>
        <p:sp>
          <p:nvSpPr>
            <p:cNvPr id="72" name="テキスト ボックス 71">
              <a:extLst>
                <a:ext uri="{FF2B5EF4-FFF2-40B4-BE49-F238E27FC236}">
                  <a16:creationId xmlns:a16="http://schemas.microsoft.com/office/drawing/2014/main" id="{B7D02F33-AAC2-B5BE-52D1-3A391EC700BC}"/>
                </a:ext>
              </a:extLst>
            </p:cNvPr>
            <p:cNvSpPr txBox="1"/>
            <p:nvPr/>
          </p:nvSpPr>
          <p:spPr>
            <a:xfrm>
              <a:off x="5162583" y="1764004"/>
              <a:ext cx="1071436" cy="246221"/>
            </a:xfrm>
            <a:prstGeom prst="rect">
              <a:avLst/>
            </a:prstGeom>
            <a:noFill/>
          </p:spPr>
          <p:txBody>
            <a:bodyPr wrap="square" rtlCol="0">
              <a:spAutoFit/>
            </a:bodyPr>
            <a:lstStyle/>
            <a:p>
              <a:pPr algn="ctr"/>
              <a:r>
                <a:rPr kumimoji="1" lang="en-US" altLang="ja-JP" sz="1000" dirty="0">
                  <a:latin typeface="Arial" panose="020B0604020202020204" pitchFamily="34" charset="0"/>
                  <a:cs typeface="Arial" panose="020B0604020202020204" pitchFamily="34" charset="0"/>
                </a:rPr>
                <a:t>Transduced</a:t>
              </a:r>
              <a:endParaRPr kumimoji="1" lang="ja-JP" altLang="en-US" sz="1000">
                <a:latin typeface="Arial" panose="020B0604020202020204" pitchFamily="34" charset="0"/>
                <a:cs typeface="Arial" panose="020B0604020202020204" pitchFamily="34" charset="0"/>
              </a:endParaRPr>
            </a:p>
          </p:txBody>
        </p:sp>
      </p:grpSp>
      <p:sp>
        <p:nvSpPr>
          <p:cNvPr id="88" name="テキスト ボックス 87">
            <a:extLst>
              <a:ext uri="{FF2B5EF4-FFF2-40B4-BE49-F238E27FC236}">
                <a16:creationId xmlns:a16="http://schemas.microsoft.com/office/drawing/2014/main" id="{99476D38-96F9-00E1-A129-E8C48731F75D}"/>
              </a:ext>
            </a:extLst>
          </p:cNvPr>
          <p:cNvSpPr txBox="1"/>
          <p:nvPr/>
        </p:nvSpPr>
        <p:spPr>
          <a:xfrm>
            <a:off x="255145" y="2619055"/>
            <a:ext cx="6207744" cy="1910459"/>
          </a:xfrm>
          <a:prstGeom prst="rect">
            <a:avLst/>
          </a:prstGeom>
          <a:noFill/>
        </p:spPr>
        <p:txBody>
          <a:bodyPr wrap="square" rtlCol="0">
            <a:spAutoFit/>
          </a:bodyPr>
          <a:lstStyle/>
          <a:p>
            <a:pPr algn="just">
              <a:lnSpc>
                <a:spcPct val="150000"/>
              </a:lnSpc>
            </a:pPr>
            <a:r>
              <a:rPr kumimoji="1" lang="en-US" altLang="ja-JP" sz="1000" b="1" dirty="0">
                <a:latin typeface="Arial" panose="020B0604020202020204" pitchFamily="34" charset="0"/>
                <a:ea typeface="MS Gothic" panose="020B0609070205080204" pitchFamily="49" charset="-128"/>
                <a:cs typeface="Arial" panose="020B0604020202020204" pitchFamily="34" charset="0"/>
              </a:rPr>
              <a:t>Figure S1 Retrovirus titer assay.</a:t>
            </a:r>
          </a:p>
          <a:p>
            <a:pPr algn="just">
              <a:lnSpc>
                <a:spcPct val="150000"/>
              </a:lnSpc>
            </a:pPr>
            <a:r>
              <a:rPr kumimoji="1" lang="en-US" altLang="ja-JP" sz="1000" dirty="0">
                <a:latin typeface="Arial" panose="020B0604020202020204" pitchFamily="34" charset="0"/>
                <a:ea typeface="MS Gothic" panose="020B0609070205080204" pitchFamily="49" charset="-128"/>
                <a:cs typeface="Arial" panose="020B0604020202020204" pitchFamily="34" charset="0"/>
              </a:rPr>
              <a:t>(A, B) GFP-non-expressing iPSCs were cultured in </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20% FBS </a:t>
            </a:r>
            <a:r>
              <a:rPr lang="en-US" altLang="ja-JP" sz="1000" kern="100" dirty="0" err="1">
                <a:solidFill>
                  <a:srgbClr val="000000"/>
                </a:solidFill>
                <a:effectLst/>
                <a:latin typeface="Symbol" pitchFamily="2" charset="2"/>
                <a:ea typeface="ＭＳ 明朝" panose="02020609040205080304" pitchFamily="49" charset="-128"/>
                <a:cs typeface="Arial" panose="020B0604020202020204" pitchFamily="34" charset="0"/>
              </a:rPr>
              <a:t>a</a:t>
            </a:r>
            <a:r>
              <a:rPr lang="en-US" altLang="ja-JP" sz="1000" kern="100" dirty="0" err="1">
                <a:solidFill>
                  <a:srgbClr val="000000"/>
                </a:solidFill>
                <a:effectLst/>
                <a:latin typeface="Arial" panose="020B0604020202020204" pitchFamily="34" charset="0"/>
                <a:ea typeface="ＭＳ 明朝" panose="02020609040205080304" pitchFamily="49" charset="-128"/>
                <a:cs typeface="Arial" panose="020B0604020202020204" pitchFamily="34" charset="0"/>
              </a:rPr>
              <a:t>MEM</a:t>
            </a:r>
            <a:r>
              <a:rPr lang="en-US" altLang="ja-JP" sz="1000" kern="100" dirty="0">
                <a:solidFill>
                  <a:srgbClr val="000000"/>
                </a:solidFill>
                <a:effectLst/>
                <a:latin typeface="Arial" panose="020B0604020202020204" pitchFamily="34" charset="0"/>
                <a:ea typeface="ＭＳ 明朝" panose="02020609040205080304" pitchFamily="49" charset="-128"/>
                <a:cs typeface="Arial" panose="020B0604020202020204" pitchFamily="34" charset="0"/>
              </a:rPr>
              <a:t> </a:t>
            </a:r>
            <a:r>
              <a:rPr kumimoji="1" lang="en-US" altLang="ja-JP" sz="1000" dirty="0">
                <a:latin typeface="Arial" panose="020B0604020202020204" pitchFamily="34" charset="0"/>
                <a:ea typeface="MS Gothic" panose="020B0609070205080204" pitchFamily="49" charset="-128"/>
                <a:cs typeface="Arial" panose="020B0604020202020204" pitchFamily="34" charset="0"/>
              </a:rPr>
              <a:t>for 5 days to induce EBs, which were then infected with retrovirus generated using pMY-</a:t>
            </a:r>
            <a:r>
              <a:rPr kumimoji="1" lang="en-US" altLang="ja-JP" sz="1000" i="1" dirty="0">
                <a:latin typeface="Arial" panose="020B0604020202020204" pitchFamily="34" charset="0"/>
                <a:ea typeface="MS Gothic" panose="020B0609070205080204" pitchFamily="49" charset="-128"/>
                <a:cs typeface="Arial" panose="020B0604020202020204" pitchFamily="34" charset="0"/>
              </a:rPr>
              <a:t>Lhx2</a:t>
            </a:r>
            <a:r>
              <a:rPr kumimoji="1" lang="en-US" altLang="ja-JP" sz="1000" dirty="0">
                <a:latin typeface="Arial" panose="020B0604020202020204" pitchFamily="34" charset="0"/>
                <a:ea typeface="MS Gothic" panose="020B0609070205080204" pitchFamily="49" charset="-128"/>
                <a:cs typeface="Arial" panose="020B0604020202020204" pitchFamily="34" charset="0"/>
              </a:rPr>
              <a:t>-IG plasmid and cultured on OP9/N. Three days after infection, cells were collected and analyzed for GFP positivity in iPSC-derived cells (</a:t>
            </a:r>
            <a:r>
              <a:rPr kumimoji="1" lang="en-US" altLang="ja-JP" sz="1000" dirty="0" err="1">
                <a:latin typeface="Arial" panose="020B0604020202020204" pitchFamily="34" charset="0"/>
                <a:ea typeface="MS Gothic" panose="020B0609070205080204" pitchFamily="49" charset="-128"/>
                <a:cs typeface="Arial" panose="020B0604020202020204" pitchFamily="34" charset="0"/>
              </a:rPr>
              <a:t>hNGFR</a:t>
            </a:r>
            <a:r>
              <a:rPr kumimoji="1" lang="en-US" altLang="ja-JP" sz="1000" dirty="0">
                <a:latin typeface="Arial" panose="020B0604020202020204" pitchFamily="34" charset="0"/>
                <a:ea typeface="MS Gothic" panose="020B0609070205080204" pitchFamily="49" charset="-128"/>
                <a:cs typeface="Arial" panose="020B0604020202020204" pitchFamily="34" charset="0"/>
              </a:rPr>
              <a:t>-) by flow cytometer. (A) Representative FACS plots are shown. (B) GFP-positive rate is shown (mean ± SD). Experiments were performed in 3 wells, and the mean ± SD are shown in the graph. (C) Retrovirus titer was calculated as follows: IFU/mL = number of infected cells (3✕10</a:t>
            </a:r>
            <a:r>
              <a:rPr kumimoji="1" lang="en-US" altLang="ja-JP" sz="1000" baseline="30000" dirty="0">
                <a:latin typeface="Arial" panose="020B0604020202020204" pitchFamily="34" charset="0"/>
                <a:ea typeface="MS Gothic" panose="020B0609070205080204" pitchFamily="49" charset="-128"/>
                <a:cs typeface="Arial" panose="020B0604020202020204" pitchFamily="34" charset="0"/>
              </a:rPr>
              <a:t>5</a:t>
            </a:r>
            <a:r>
              <a:rPr kumimoji="1" lang="en-US" altLang="ja-JP" sz="1000" dirty="0">
                <a:latin typeface="Arial" panose="020B0604020202020204" pitchFamily="34" charset="0"/>
                <a:ea typeface="MS Gothic" panose="020B0609070205080204" pitchFamily="49" charset="-128"/>
                <a:cs typeface="Arial" panose="020B0604020202020204" pitchFamily="34" charset="0"/>
              </a:rPr>
              <a:t>) ✕ GFP positivity (%)/100/ volume of fluid at infection (2 mL).</a:t>
            </a:r>
          </a:p>
        </p:txBody>
      </p:sp>
      <p:sp>
        <p:nvSpPr>
          <p:cNvPr id="90" name="テキスト ボックス 89">
            <a:extLst>
              <a:ext uri="{FF2B5EF4-FFF2-40B4-BE49-F238E27FC236}">
                <a16:creationId xmlns:a16="http://schemas.microsoft.com/office/drawing/2014/main" id="{BCA95762-0314-C1C4-F104-D292B70010C4}"/>
              </a:ext>
            </a:extLst>
          </p:cNvPr>
          <p:cNvSpPr txBox="1"/>
          <p:nvPr/>
        </p:nvSpPr>
        <p:spPr>
          <a:xfrm>
            <a:off x="263570" y="790741"/>
            <a:ext cx="338554"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A</a:t>
            </a:r>
            <a:endParaRPr kumimoji="1" lang="ja-JP" altLang="en-US">
              <a:latin typeface="Arial" panose="020B0604020202020204" pitchFamily="34" charset="0"/>
              <a:cs typeface="Arial" panose="020B0604020202020204" pitchFamily="34" charset="0"/>
            </a:endParaRPr>
          </a:p>
        </p:txBody>
      </p:sp>
      <p:sp>
        <p:nvSpPr>
          <p:cNvPr id="91" name="テキスト ボックス 90">
            <a:extLst>
              <a:ext uri="{FF2B5EF4-FFF2-40B4-BE49-F238E27FC236}">
                <a16:creationId xmlns:a16="http://schemas.microsoft.com/office/drawing/2014/main" id="{766110ED-80C2-2AA9-CA83-2BAEB834DC31}"/>
              </a:ext>
            </a:extLst>
          </p:cNvPr>
          <p:cNvSpPr txBox="1"/>
          <p:nvPr/>
        </p:nvSpPr>
        <p:spPr>
          <a:xfrm>
            <a:off x="2453288" y="790741"/>
            <a:ext cx="338554"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B</a:t>
            </a:r>
            <a:endParaRPr kumimoji="1" lang="ja-JP" altLang="en-US">
              <a:latin typeface="Arial" panose="020B0604020202020204" pitchFamily="34" charset="0"/>
              <a:cs typeface="Arial" panose="020B0604020202020204" pitchFamily="34" charset="0"/>
            </a:endParaRPr>
          </a:p>
        </p:txBody>
      </p:sp>
      <p:sp>
        <p:nvSpPr>
          <p:cNvPr id="92" name="テキスト ボックス 91">
            <a:extLst>
              <a:ext uri="{FF2B5EF4-FFF2-40B4-BE49-F238E27FC236}">
                <a16:creationId xmlns:a16="http://schemas.microsoft.com/office/drawing/2014/main" id="{89CA9CD6-48C4-A08C-1F5B-8932DC34B9D6}"/>
              </a:ext>
            </a:extLst>
          </p:cNvPr>
          <p:cNvSpPr txBox="1"/>
          <p:nvPr/>
        </p:nvSpPr>
        <p:spPr>
          <a:xfrm>
            <a:off x="179792" y="152626"/>
            <a:ext cx="1574470" cy="248209"/>
          </a:xfrm>
          <a:prstGeom prst="rect">
            <a:avLst/>
          </a:prstGeom>
          <a:noFill/>
        </p:spPr>
        <p:txBody>
          <a:bodyPr wrap="none" rtlCol="0">
            <a:spAutoFit/>
          </a:bodyPr>
          <a:lstStyle/>
          <a:p>
            <a:r>
              <a:rPr kumimoji="1" lang="en-US" altLang="ja-JP" sz="1000" dirty="0">
                <a:latin typeface="Arial" panose="020B0604020202020204" pitchFamily="34" charset="0"/>
                <a:ea typeface="MS Gothic" panose="020B0609070205080204" pitchFamily="49" charset="-128"/>
                <a:cs typeface="Arial" panose="020B0604020202020204" pitchFamily="34" charset="0"/>
              </a:rPr>
              <a:t>Supplementary Figure 1</a:t>
            </a:r>
            <a:endParaRPr kumimoji="1" lang="ja-JP" altLang="en-US" sz="1000">
              <a:latin typeface="MS Gothic" panose="020B0609070205080204" pitchFamily="49" charset="-128"/>
              <a:ea typeface="MS Gothic" panose="020B0609070205080204" pitchFamily="49" charset="-128"/>
            </a:endParaRPr>
          </a:p>
        </p:txBody>
      </p:sp>
      <p:pic>
        <p:nvPicPr>
          <p:cNvPr id="3" name="図 2">
            <a:extLst>
              <a:ext uri="{FF2B5EF4-FFF2-40B4-BE49-F238E27FC236}">
                <a16:creationId xmlns:a16="http://schemas.microsoft.com/office/drawing/2014/main" id="{07E3868C-5771-CAE6-4A2B-7DD9AA2702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8801" y="1229892"/>
            <a:ext cx="489395" cy="1113135"/>
          </a:xfrm>
          <a:prstGeom prst="rect">
            <a:avLst/>
          </a:prstGeom>
        </p:spPr>
      </p:pic>
      <p:grpSp>
        <p:nvGrpSpPr>
          <p:cNvPr id="9" name="グループ化 8">
            <a:extLst>
              <a:ext uri="{FF2B5EF4-FFF2-40B4-BE49-F238E27FC236}">
                <a16:creationId xmlns:a16="http://schemas.microsoft.com/office/drawing/2014/main" id="{DE687DE6-9512-7B2D-7D6B-0533FE75AD41}"/>
              </a:ext>
            </a:extLst>
          </p:cNvPr>
          <p:cNvGrpSpPr/>
          <p:nvPr/>
        </p:nvGrpSpPr>
        <p:grpSpPr>
          <a:xfrm>
            <a:off x="343239" y="1361689"/>
            <a:ext cx="246221" cy="848724"/>
            <a:chOff x="343239" y="1361689"/>
            <a:chExt cx="246221" cy="848724"/>
          </a:xfrm>
        </p:grpSpPr>
        <p:cxnSp>
          <p:nvCxnSpPr>
            <p:cNvPr id="6" name="直線矢印コネクタ 5">
              <a:extLst>
                <a:ext uri="{FF2B5EF4-FFF2-40B4-BE49-F238E27FC236}">
                  <a16:creationId xmlns:a16="http://schemas.microsoft.com/office/drawing/2014/main" id="{16232AA5-42CD-67DE-1D97-5CB2715EC9B0}"/>
                </a:ext>
              </a:extLst>
            </p:cNvPr>
            <p:cNvCxnSpPr>
              <a:cxnSpLocks/>
            </p:cNvCxnSpPr>
            <p:nvPr/>
          </p:nvCxnSpPr>
          <p:spPr>
            <a:xfrm flipV="1">
              <a:off x="466350" y="1361689"/>
              <a:ext cx="0" cy="3162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ADB1BE6C-D504-B58D-A1C8-62ABDDD5B676}"/>
                </a:ext>
              </a:extLst>
            </p:cNvPr>
            <p:cNvSpPr txBox="1"/>
            <p:nvPr/>
          </p:nvSpPr>
          <p:spPr>
            <a:xfrm rot="16200000">
              <a:off x="200091" y="1821043"/>
              <a:ext cx="532518" cy="246221"/>
            </a:xfrm>
            <a:prstGeom prst="rect">
              <a:avLst/>
            </a:prstGeom>
            <a:noFill/>
          </p:spPr>
          <p:txBody>
            <a:bodyPr wrap="none" rtlCol="0">
              <a:spAutoFit/>
            </a:bodyPr>
            <a:lstStyle/>
            <a:p>
              <a:r>
                <a:rPr kumimoji="1" lang="en-US" altLang="ja-JP" sz="1000" dirty="0">
                  <a:latin typeface="Arial" panose="020B0604020202020204" pitchFamily="34" charset="0"/>
                  <a:cs typeface="Arial" panose="020B0604020202020204" pitchFamily="34" charset="0"/>
                </a:rPr>
                <a:t>Modal</a:t>
              </a:r>
              <a:endParaRPr kumimoji="1" lang="ja-JP" altLang="en-US" sz="1000">
                <a:latin typeface="Arial" panose="020B0604020202020204" pitchFamily="34" charset="0"/>
                <a:cs typeface="Arial" panose="020B0604020202020204" pitchFamily="34" charset="0"/>
              </a:endParaRPr>
            </a:p>
          </p:txBody>
        </p:sp>
      </p:grpSp>
      <p:grpSp>
        <p:nvGrpSpPr>
          <p:cNvPr id="10" name="グループ化 9">
            <a:extLst>
              <a:ext uri="{FF2B5EF4-FFF2-40B4-BE49-F238E27FC236}">
                <a16:creationId xmlns:a16="http://schemas.microsoft.com/office/drawing/2014/main" id="{C0E0D39B-3744-8D85-36A1-AE197CE99395}"/>
              </a:ext>
            </a:extLst>
          </p:cNvPr>
          <p:cNvGrpSpPr/>
          <p:nvPr/>
        </p:nvGrpSpPr>
        <p:grpSpPr>
          <a:xfrm rot="5400000">
            <a:off x="1172006" y="1400995"/>
            <a:ext cx="246221" cy="1618271"/>
            <a:chOff x="343239" y="592142"/>
            <a:chExt cx="246221" cy="1618271"/>
          </a:xfrm>
        </p:grpSpPr>
        <p:cxnSp>
          <p:nvCxnSpPr>
            <p:cNvPr id="11" name="直線矢印コネクタ 10">
              <a:extLst>
                <a:ext uri="{FF2B5EF4-FFF2-40B4-BE49-F238E27FC236}">
                  <a16:creationId xmlns:a16="http://schemas.microsoft.com/office/drawing/2014/main" id="{97D62D88-C84A-9C23-20DC-6F868808EFF0}"/>
                </a:ext>
              </a:extLst>
            </p:cNvPr>
            <p:cNvCxnSpPr>
              <a:cxnSpLocks/>
            </p:cNvCxnSpPr>
            <p:nvPr/>
          </p:nvCxnSpPr>
          <p:spPr>
            <a:xfrm rot="16200000">
              <a:off x="-79026" y="1137517"/>
              <a:ext cx="109075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D44EA878-B54F-65C0-F706-BAD6D5FEEE57}"/>
                </a:ext>
              </a:extLst>
            </p:cNvPr>
            <p:cNvSpPr txBox="1"/>
            <p:nvPr/>
          </p:nvSpPr>
          <p:spPr>
            <a:xfrm rot="16200000">
              <a:off x="242571" y="1863523"/>
              <a:ext cx="447558" cy="246221"/>
            </a:xfrm>
            <a:prstGeom prst="rect">
              <a:avLst/>
            </a:prstGeom>
            <a:noFill/>
          </p:spPr>
          <p:txBody>
            <a:bodyPr wrap="none" rtlCol="0">
              <a:spAutoFit/>
            </a:bodyPr>
            <a:lstStyle/>
            <a:p>
              <a:r>
                <a:rPr kumimoji="1" lang="en-US" altLang="ja-JP" sz="1000" dirty="0">
                  <a:latin typeface="Arial" panose="020B0604020202020204" pitchFamily="34" charset="0"/>
                  <a:cs typeface="Arial" panose="020B0604020202020204" pitchFamily="34" charset="0"/>
                </a:rPr>
                <a:t>GFP</a:t>
              </a:r>
              <a:endParaRPr kumimoji="1" lang="ja-JP" altLang="en-US" sz="1000">
                <a:latin typeface="Arial" panose="020B0604020202020204" pitchFamily="34" charset="0"/>
                <a:cs typeface="Arial" panose="020B0604020202020204" pitchFamily="34" charset="0"/>
              </a:endParaRPr>
            </a:p>
          </p:txBody>
        </p:sp>
      </p:grpSp>
      <p:sp>
        <p:nvSpPr>
          <p:cNvPr id="5" name="テキスト ボックス 4">
            <a:extLst>
              <a:ext uri="{FF2B5EF4-FFF2-40B4-BE49-F238E27FC236}">
                <a16:creationId xmlns:a16="http://schemas.microsoft.com/office/drawing/2014/main" id="{F047DFC3-7B8F-D0B2-29B4-9685DC259C66}"/>
              </a:ext>
            </a:extLst>
          </p:cNvPr>
          <p:cNvSpPr txBox="1"/>
          <p:nvPr/>
        </p:nvSpPr>
        <p:spPr>
          <a:xfrm>
            <a:off x="3775425" y="790741"/>
            <a:ext cx="351378"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C</a:t>
            </a:r>
            <a:endParaRPr kumimoji="1" lang="ja-JP" altLang="en-US">
              <a:latin typeface="Arial" panose="020B0604020202020204" pitchFamily="34" charset="0"/>
              <a:cs typeface="Arial" panose="020B0604020202020204" pitchFamily="34" charset="0"/>
            </a:endParaRPr>
          </a:p>
        </p:txBody>
      </p:sp>
      <p:sp>
        <p:nvSpPr>
          <p:cNvPr id="7" name="スライド番号プレースホルダー 6">
            <a:extLst>
              <a:ext uri="{FF2B5EF4-FFF2-40B4-BE49-F238E27FC236}">
                <a16:creationId xmlns:a16="http://schemas.microsoft.com/office/drawing/2014/main" id="{6A6B4CED-C7A9-622C-634E-93AE458D731D}"/>
              </a:ext>
            </a:extLst>
          </p:cNvPr>
          <p:cNvSpPr>
            <a:spLocks noGrp="1"/>
          </p:cNvSpPr>
          <p:nvPr>
            <p:ph type="sldNum" sz="quarter" idx="12"/>
          </p:nvPr>
        </p:nvSpPr>
        <p:spPr/>
        <p:txBody>
          <a:bodyPr/>
          <a:lstStyle/>
          <a:p>
            <a:fld id="{DAAEB580-3233-CC41-81E5-41A1896DFD7C}" type="slidenum">
              <a:rPr kumimoji="1" lang="ja-JP" altLang="en-US" smtClean="0"/>
              <a:t>8</a:t>
            </a:fld>
            <a:endParaRPr kumimoji="1" lang="ja-JP" altLang="en-US"/>
          </a:p>
        </p:txBody>
      </p:sp>
    </p:spTree>
    <p:extLst>
      <p:ext uri="{BB962C8B-B14F-4D97-AF65-F5344CB8AC3E}">
        <p14:creationId xmlns:p14="http://schemas.microsoft.com/office/powerpoint/2010/main" val="116537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テキスト ボックス 37">
            <a:extLst>
              <a:ext uri="{FF2B5EF4-FFF2-40B4-BE49-F238E27FC236}">
                <a16:creationId xmlns:a16="http://schemas.microsoft.com/office/drawing/2014/main" id="{398546E3-299E-2E6D-353F-93B7132FEA21}"/>
              </a:ext>
            </a:extLst>
          </p:cNvPr>
          <p:cNvSpPr txBox="1"/>
          <p:nvPr/>
        </p:nvSpPr>
        <p:spPr>
          <a:xfrm rot="16200000">
            <a:off x="15835" y="1686570"/>
            <a:ext cx="1243010" cy="184666"/>
          </a:xfrm>
          <a:prstGeom prst="rect">
            <a:avLst/>
          </a:prstGeom>
          <a:noFill/>
        </p:spPr>
        <p:txBody>
          <a:bodyPr wrap="square" rtlCol="0">
            <a:spAutoFit/>
          </a:bodyPr>
          <a:lstStyle/>
          <a:p>
            <a:pPr algn="ctr"/>
            <a:r>
              <a:rPr lang="en-US" altLang="ja-JP" sz="600" dirty="0">
                <a:latin typeface="Arial" panose="020B0604020202020204" pitchFamily="34" charset="0"/>
                <a:cs typeface="Arial" panose="020B0604020202020204" pitchFamily="34" charset="0"/>
              </a:rPr>
              <a:t>% of </a:t>
            </a:r>
            <a:r>
              <a:rPr lang="en-US" altLang="ja-JP" sz="600" dirty="0" err="1">
                <a:latin typeface="Arial" panose="020B0604020202020204" pitchFamily="34" charset="0"/>
                <a:cs typeface="Arial" panose="020B0604020202020204" pitchFamily="34" charset="0"/>
              </a:rPr>
              <a:t>hNGFR</a:t>
            </a:r>
            <a:r>
              <a:rPr lang="en-US" altLang="ja-JP" sz="600" baseline="30000" dirty="0">
                <a:latin typeface="Arial" panose="020B0604020202020204" pitchFamily="34" charset="0"/>
                <a:cs typeface="Arial" panose="020B0604020202020204" pitchFamily="34" charset="0"/>
              </a:rPr>
              <a:t>+</a:t>
            </a:r>
            <a:r>
              <a:rPr lang="en-US" altLang="ja-JP" sz="600" dirty="0">
                <a:latin typeface="Arial" panose="020B0604020202020204" pitchFamily="34" charset="0"/>
                <a:cs typeface="Arial" panose="020B0604020202020204" pitchFamily="34" charset="0"/>
              </a:rPr>
              <a:t> cell/live cell</a:t>
            </a:r>
            <a:endParaRPr lang="ja-JP" altLang="en-US" sz="600">
              <a:latin typeface="Arial" panose="020B0604020202020204" pitchFamily="34" charset="0"/>
              <a:cs typeface="Arial" panose="020B0604020202020204" pitchFamily="34" charset="0"/>
            </a:endParaRPr>
          </a:p>
        </p:txBody>
      </p:sp>
      <p:pic>
        <p:nvPicPr>
          <p:cNvPr id="54" name="図 53">
            <a:extLst>
              <a:ext uri="{FF2B5EF4-FFF2-40B4-BE49-F238E27FC236}">
                <a16:creationId xmlns:a16="http://schemas.microsoft.com/office/drawing/2014/main" id="{531507ED-FFFB-22A6-E657-49528272D7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1838"/>
          <a:stretch/>
        </p:blipFill>
        <p:spPr>
          <a:xfrm>
            <a:off x="692074" y="1294282"/>
            <a:ext cx="687246" cy="995384"/>
          </a:xfrm>
          <a:prstGeom prst="rect">
            <a:avLst/>
          </a:prstGeom>
        </p:spPr>
      </p:pic>
      <p:sp>
        <p:nvSpPr>
          <p:cNvPr id="53" name="テキスト ボックス 52">
            <a:extLst>
              <a:ext uri="{FF2B5EF4-FFF2-40B4-BE49-F238E27FC236}">
                <a16:creationId xmlns:a16="http://schemas.microsoft.com/office/drawing/2014/main" id="{DD7C7365-2CD5-4089-1665-BA81D4A19041}"/>
              </a:ext>
            </a:extLst>
          </p:cNvPr>
          <p:cNvSpPr txBox="1"/>
          <p:nvPr/>
        </p:nvSpPr>
        <p:spPr>
          <a:xfrm>
            <a:off x="548670" y="1091150"/>
            <a:ext cx="1069982" cy="184666"/>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OP9/N contamination</a:t>
            </a:r>
          </a:p>
        </p:txBody>
      </p:sp>
      <p:sp>
        <p:nvSpPr>
          <p:cNvPr id="55" name="テキスト ボックス 54">
            <a:extLst>
              <a:ext uri="{FF2B5EF4-FFF2-40B4-BE49-F238E27FC236}">
                <a16:creationId xmlns:a16="http://schemas.microsoft.com/office/drawing/2014/main" id="{8E179E49-432B-4E0B-38E1-8916E4CC806B}"/>
              </a:ext>
            </a:extLst>
          </p:cNvPr>
          <p:cNvSpPr txBox="1"/>
          <p:nvPr/>
        </p:nvSpPr>
        <p:spPr>
          <a:xfrm>
            <a:off x="242484" y="722764"/>
            <a:ext cx="338554"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A</a:t>
            </a:r>
            <a:endParaRPr kumimoji="1" lang="ja-JP" altLang="en-US">
              <a:latin typeface="Arial" panose="020B0604020202020204" pitchFamily="34" charset="0"/>
              <a:cs typeface="Arial" panose="020B0604020202020204" pitchFamily="34" charset="0"/>
            </a:endParaRPr>
          </a:p>
        </p:txBody>
      </p:sp>
      <p:sp>
        <p:nvSpPr>
          <p:cNvPr id="59" name="テキスト ボックス 58">
            <a:extLst>
              <a:ext uri="{FF2B5EF4-FFF2-40B4-BE49-F238E27FC236}">
                <a16:creationId xmlns:a16="http://schemas.microsoft.com/office/drawing/2014/main" id="{19FDE3EE-3C38-585D-FACB-5AC8AC973163}"/>
              </a:ext>
            </a:extLst>
          </p:cNvPr>
          <p:cNvSpPr txBox="1"/>
          <p:nvPr/>
        </p:nvSpPr>
        <p:spPr>
          <a:xfrm>
            <a:off x="1640473" y="722764"/>
            <a:ext cx="338554"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B</a:t>
            </a:r>
            <a:endParaRPr kumimoji="1" lang="ja-JP" altLang="en-US">
              <a:latin typeface="Arial" panose="020B0604020202020204" pitchFamily="34" charset="0"/>
              <a:cs typeface="Arial" panose="020B0604020202020204" pitchFamily="34" charset="0"/>
            </a:endParaRPr>
          </a:p>
        </p:txBody>
      </p:sp>
      <p:sp>
        <p:nvSpPr>
          <p:cNvPr id="4" name="テキスト ボックス 3">
            <a:extLst>
              <a:ext uri="{FF2B5EF4-FFF2-40B4-BE49-F238E27FC236}">
                <a16:creationId xmlns:a16="http://schemas.microsoft.com/office/drawing/2014/main" id="{FD533F7D-0057-AE08-092F-25AD8FF2B4EF}"/>
              </a:ext>
            </a:extLst>
          </p:cNvPr>
          <p:cNvSpPr txBox="1"/>
          <p:nvPr/>
        </p:nvSpPr>
        <p:spPr>
          <a:xfrm>
            <a:off x="471733" y="2966929"/>
            <a:ext cx="5960598" cy="2141292"/>
          </a:xfrm>
          <a:prstGeom prst="rect">
            <a:avLst/>
          </a:prstGeom>
          <a:noFill/>
        </p:spPr>
        <p:txBody>
          <a:bodyPr wrap="square" rtlCol="0">
            <a:spAutoFit/>
          </a:bodyPr>
          <a:lstStyle/>
          <a:p>
            <a:pPr algn="just">
              <a:lnSpc>
                <a:spcPct val="150000"/>
              </a:lnSpc>
            </a:pPr>
            <a:r>
              <a:rPr kumimoji="1" lang="en" altLang="ja-JP" sz="1000" b="1" dirty="0">
                <a:latin typeface="Arial" panose="020B0604020202020204" pitchFamily="34" charset="0"/>
                <a:ea typeface="ＭＳ ゴシック" panose="020B0609070205080204" pitchFamily="49" charset="-128"/>
              </a:rPr>
              <a:t>Figure S2 Evaluation of the contamination of OP9/N or undifferentiated iPSCs in </a:t>
            </a:r>
            <a:r>
              <a:rPr kumimoji="1" lang="en" altLang="ja-JP" sz="1000" b="1" dirty="0" err="1">
                <a:latin typeface="Arial" panose="020B0604020202020204" pitchFamily="34" charset="0"/>
                <a:ea typeface="ＭＳ ゴシック" panose="020B0609070205080204" pitchFamily="49" charset="-128"/>
              </a:rPr>
              <a:t>iHSPCs</a:t>
            </a:r>
            <a:r>
              <a:rPr kumimoji="1" lang="en" altLang="ja-JP" sz="1000" b="1" dirty="0">
                <a:latin typeface="Arial" panose="020B0604020202020204" pitchFamily="34" charset="0"/>
                <a:ea typeface="ＭＳ ゴシック" panose="020B0609070205080204" pitchFamily="49" charset="-128"/>
              </a:rPr>
              <a:t>.</a:t>
            </a:r>
          </a:p>
          <a:p>
            <a:pPr algn="just">
              <a:lnSpc>
                <a:spcPct val="150000"/>
              </a:lnSpc>
            </a:pPr>
            <a:r>
              <a:rPr kumimoji="1" lang="en" altLang="ja-JP" sz="1000" dirty="0">
                <a:latin typeface="Arial" panose="020B0604020202020204" pitchFamily="34" charset="0"/>
                <a:ea typeface="ＭＳ ゴシック" panose="020B0609070205080204" pitchFamily="49" charset="-128"/>
              </a:rPr>
              <a:t>(A, B) We verified whether aHoxB4</a:t>
            </a:r>
            <a:r>
              <a:rPr kumimoji="1" lang="en" altLang="ja-JP" sz="1000" baseline="30000" dirty="0">
                <a:latin typeface="Arial" panose="020B0604020202020204" pitchFamily="34" charset="0"/>
                <a:ea typeface="ＭＳ ゴシック" panose="020B0609070205080204" pitchFamily="49" charset="-128"/>
              </a:rPr>
              <a:t>off</a:t>
            </a:r>
            <a:r>
              <a:rPr kumimoji="1" lang="en" altLang="ja-JP" sz="1000" i="1" dirty="0">
                <a:latin typeface="Arial" panose="020B0604020202020204" pitchFamily="34" charset="0"/>
                <a:ea typeface="ＭＳ ゴシック" panose="020B0609070205080204" pitchFamily="49" charset="-128"/>
              </a:rPr>
              <a:t>Lhx2</a:t>
            </a:r>
            <a:r>
              <a:rPr kumimoji="1" lang="en" altLang="ja-JP" sz="1000" baseline="30000" dirty="0">
                <a:latin typeface="Arial" panose="020B0604020202020204" pitchFamily="34" charset="0"/>
                <a:ea typeface="ＭＳ ゴシック" panose="020B0609070205080204" pitchFamily="49" charset="-128"/>
              </a:rPr>
              <a:t>+</a:t>
            </a:r>
            <a:r>
              <a:rPr kumimoji="1" lang="en" altLang="ja-JP" sz="1000" dirty="0">
                <a:latin typeface="Arial" panose="020B0604020202020204" pitchFamily="34" charset="0"/>
                <a:ea typeface="ＭＳ ゴシック" panose="020B0609070205080204" pitchFamily="49" charset="-128"/>
              </a:rPr>
              <a:t>-</a:t>
            </a:r>
            <a:r>
              <a:rPr kumimoji="1" lang="en" altLang="ja-JP" sz="1000" dirty="0" err="1">
                <a:latin typeface="Arial" panose="020B0604020202020204" pitchFamily="34" charset="0"/>
                <a:ea typeface="ＭＳ ゴシック" panose="020B0609070205080204" pitchFamily="49" charset="-128"/>
              </a:rPr>
              <a:t>iHSPCs</a:t>
            </a:r>
            <a:r>
              <a:rPr kumimoji="1" lang="en" altLang="ja-JP" sz="1000" dirty="0">
                <a:latin typeface="Arial" panose="020B0604020202020204" pitchFamily="34" charset="0"/>
                <a:ea typeface="ＭＳ ゴシック" panose="020B0609070205080204" pitchFamily="49" charset="-128"/>
              </a:rPr>
              <a:t> and aHoxB4</a:t>
            </a:r>
            <a:r>
              <a:rPr kumimoji="1" lang="en" altLang="ja-JP" sz="1000" baseline="30000" dirty="0">
                <a:latin typeface="Arial" panose="020B0604020202020204" pitchFamily="34" charset="0"/>
                <a:ea typeface="ＭＳ ゴシック" panose="020B0609070205080204" pitchFamily="49" charset="-128"/>
              </a:rPr>
              <a:t>on</a:t>
            </a:r>
            <a:r>
              <a:rPr kumimoji="1" lang="en" altLang="ja-JP" sz="1000" i="1" dirty="0">
                <a:latin typeface="Arial" panose="020B0604020202020204" pitchFamily="34" charset="0"/>
                <a:ea typeface="ＭＳ ゴシック" panose="020B0609070205080204" pitchFamily="49" charset="-128"/>
              </a:rPr>
              <a:t>Lhx2</a:t>
            </a:r>
            <a:r>
              <a:rPr kumimoji="1" lang="en" altLang="ja-JP" sz="1000" baseline="30000" dirty="0">
                <a:latin typeface="Arial" panose="020B0604020202020204" pitchFamily="34" charset="0"/>
                <a:ea typeface="ＭＳ ゴシック" panose="020B0609070205080204" pitchFamily="49" charset="-128"/>
              </a:rPr>
              <a:t>+</a:t>
            </a:r>
            <a:r>
              <a:rPr kumimoji="1" lang="en" altLang="ja-JP" sz="1000" dirty="0">
                <a:latin typeface="Arial" panose="020B0604020202020204" pitchFamily="34" charset="0"/>
                <a:ea typeface="ＭＳ ゴシック" panose="020B0609070205080204" pitchFamily="49" charset="-128"/>
              </a:rPr>
              <a:t>-</a:t>
            </a:r>
            <a:r>
              <a:rPr kumimoji="1" lang="en" altLang="ja-JP" sz="1000" dirty="0" err="1">
                <a:latin typeface="Arial" panose="020B0604020202020204" pitchFamily="34" charset="0"/>
                <a:ea typeface="ＭＳ ゴシック" panose="020B0609070205080204" pitchFamily="49" charset="-128"/>
              </a:rPr>
              <a:t>iHSPCs</a:t>
            </a:r>
            <a:r>
              <a:rPr kumimoji="1" lang="en" altLang="ja-JP" sz="1000" dirty="0">
                <a:latin typeface="Arial" panose="020B0604020202020204" pitchFamily="34" charset="0"/>
                <a:ea typeface="ＭＳ ゴシック" panose="020B0609070205080204" pitchFamily="49" charset="-128"/>
              </a:rPr>
              <a:t> contained OP9/N or undifferentiated iPSCs on day 20 of induction of differentiation. (A) The percentage of OP9/N (</a:t>
            </a:r>
            <a:r>
              <a:rPr kumimoji="1" lang="en" altLang="ja-JP" sz="1000" dirty="0" err="1">
                <a:latin typeface="Arial" panose="020B0604020202020204" pitchFamily="34" charset="0"/>
                <a:ea typeface="ＭＳ ゴシック" panose="020B0609070205080204" pitchFamily="49" charset="-128"/>
              </a:rPr>
              <a:t>hNGFR</a:t>
            </a:r>
            <a:r>
              <a:rPr kumimoji="1" lang="en" altLang="ja-JP" sz="1000" baseline="30000" dirty="0">
                <a:latin typeface="Arial" panose="020B0604020202020204" pitchFamily="34" charset="0"/>
                <a:ea typeface="ＭＳ ゴシック" panose="020B0609070205080204" pitchFamily="49" charset="-128"/>
              </a:rPr>
              <a:t>+</a:t>
            </a:r>
            <a:r>
              <a:rPr kumimoji="1" lang="en" altLang="ja-JP" sz="1000" dirty="0">
                <a:latin typeface="Arial" panose="020B0604020202020204" pitchFamily="34" charset="0"/>
                <a:ea typeface="ＭＳ ゴシック" panose="020B0609070205080204" pitchFamily="49" charset="-128"/>
              </a:rPr>
              <a:t>) contamination was analyzed by flow cytometry. Experiments were performed in 3 wells, and the summary results of 3 experiments are shown. The graphs show the mean ± SD. (B) </a:t>
            </a:r>
            <a:r>
              <a:rPr kumimoji="1" lang="en" altLang="ja-JP" sz="1000" dirty="0" err="1">
                <a:latin typeface="Arial" panose="020B0604020202020204" pitchFamily="34" charset="0"/>
                <a:ea typeface="ＭＳ ゴシック" panose="020B0609070205080204" pitchFamily="49" charset="-128"/>
              </a:rPr>
              <a:t>iHSPCs</a:t>
            </a:r>
            <a:r>
              <a:rPr kumimoji="1" lang="en" altLang="ja-JP" sz="1000" dirty="0">
                <a:latin typeface="Arial" panose="020B0604020202020204" pitchFamily="34" charset="0"/>
                <a:ea typeface="ＭＳ ゴシック" panose="020B0609070205080204" pitchFamily="49" charset="-128"/>
              </a:rPr>
              <a:t> of 5✕10</a:t>
            </a:r>
            <a:r>
              <a:rPr kumimoji="1" lang="en" altLang="ja-JP" sz="1000" baseline="30000" dirty="0">
                <a:latin typeface="Arial" panose="020B0604020202020204" pitchFamily="34" charset="0"/>
                <a:ea typeface="ＭＳ ゴシック" panose="020B0609070205080204" pitchFamily="49" charset="-128"/>
              </a:rPr>
              <a:t>3</a:t>
            </a:r>
            <a:r>
              <a:rPr kumimoji="1" lang="en" altLang="ja-JP" sz="1000" dirty="0">
                <a:latin typeface="Arial" panose="020B0604020202020204" pitchFamily="34" charset="0"/>
                <a:ea typeface="ＭＳ ゴシック" panose="020B0609070205080204" pitchFamily="49" charset="-128"/>
              </a:rPr>
              <a:t> cells were seeded and cultured in 24 well plates. 4 days later, the cells were stained with Hoechst 33342 (10 </a:t>
            </a:r>
            <a:r>
              <a:rPr kumimoji="1" lang="el-GR" altLang="ja-JP" sz="1000" dirty="0">
                <a:latin typeface="Arial" panose="020B0604020202020204" pitchFamily="34" charset="0"/>
                <a:ea typeface="ＭＳ ゴシック" panose="020B0609070205080204" pitchFamily="49" charset="-128"/>
              </a:rPr>
              <a:t>μ</a:t>
            </a:r>
            <a:r>
              <a:rPr kumimoji="1" lang="en" altLang="ja-JP" sz="1000" dirty="0">
                <a:latin typeface="Arial" panose="020B0604020202020204" pitchFamily="34" charset="0"/>
                <a:ea typeface="ＭＳ ゴシック" panose="020B0609070205080204" pitchFamily="49" charset="-128"/>
              </a:rPr>
              <a:t>g/mL) to verify the formation of undifferentiated iPSC-like colonies. The experiment was performed in 3 wells, and representative results are shown.</a:t>
            </a:r>
          </a:p>
          <a:p>
            <a:pPr algn="just">
              <a:lnSpc>
                <a:spcPct val="150000"/>
              </a:lnSpc>
            </a:pPr>
            <a:endParaRPr kumimoji="1" lang="en" altLang="ja-JP" sz="1000" dirty="0">
              <a:latin typeface="Arial" panose="020B0604020202020204" pitchFamily="34" charset="0"/>
              <a:ea typeface="ＭＳ ゴシック" panose="020B0609070205080204" pitchFamily="49" charset="-128"/>
            </a:endParaRPr>
          </a:p>
        </p:txBody>
      </p:sp>
      <p:sp>
        <p:nvSpPr>
          <p:cNvPr id="8" name="テキスト ボックス 7">
            <a:extLst>
              <a:ext uri="{FF2B5EF4-FFF2-40B4-BE49-F238E27FC236}">
                <a16:creationId xmlns:a16="http://schemas.microsoft.com/office/drawing/2014/main" id="{B500F029-FCA8-A780-160F-5E7C08083966}"/>
              </a:ext>
            </a:extLst>
          </p:cNvPr>
          <p:cNvSpPr txBox="1"/>
          <p:nvPr/>
        </p:nvSpPr>
        <p:spPr>
          <a:xfrm rot="19572033">
            <a:off x="344819" y="2371132"/>
            <a:ext cx="769709" cy="184666"/>
          </a:xfrm>
          <a:prstGeom prst="rect">
            <a:avLst/>
          </a:prstGeom>
          <a:noFill/>
        </p:spPr>
        <p:txBody>
          <a:bodyPr wrap="square" rtlCol="0">
            <a:spAutoFit/>
          </a:bodyPr>
          <a:lstStyle/>
          <a:p>
            <a:pPr algn="r"/>
            <a:r>
              <a:rPr kumimoji="1" lang="en-US" altLang="ja-JP" sz="600" dirty="0">
                <a:latin typeface="Arial" panose="020B0604020202020204" pitchFamily="34" charset="0"/>
                <a:cs typeface="Arial" panose="020B0604020202020204" pitchFamily="34" charset="0"/>
              </a:rPr>
              <a:t>aHoxB4</a:t>
            </a:r>
            <a:r>
              <a:rPr kumimoji="1" lang="en-US" altLang="ja-JP" sz="600" baseline="30000" dirty="0">
                <a:latin typeface="Arial" panose="020B0604020202020204" pitchFamily="34" charset="0"/>
                <a:cs typeface="Arial" panose="020B0604020202020204" pitchFamily="34" charset="0"/>
              </a:rPr>
              <a:t>off</a:t>
            </a:r>
            <a:r>
              <a:rPr kumimoji="1" lang="en-US" altLang="ja-JP" sz="600" i="1" dirty="0">
                <a:latin typeface="Arial" panose="020B0604020202020204" pitchFamily="34" charset="0"/>
                <a:cs typeface="Arial" panose="020B0604020202020204" pitchFamily="34" charset="0"/>
              </a:rPr>
              <a:t>Lhx2</a:t>
            </a:r>
            <a:r>
              <a:rPr kumimoji="1" lang="en-US" altLang="ja-JP" sz="600" baseline="30000" dirty="0">
                <a:latin typeface="Arial" panose="020B0604020202020204" pitchFamily="34" charset="0"/>
                <a:cs typeface="Arial" panose="020B0604020202020204" pitchFamily="34" charset="0"/>
              </a:rPr>
              <a:t>+</a:t>
            </a:r>
          </a:p>
        </p:txBody>
      </p:sp>
      <p:sp>
        <p:nvSpPr>
          <p:cNvPr id="10" name="テキスト ボックス 9">
            <a:extLst>
              <a:ext uri="{FF2B5EF4-FFF2-40B4-BE49-F238E27FC236}">
                <a16:creationId xmlns:a16="http://schemas.microsoft.com/office/drawing/2014/main" id="{B6FFAB41-E0EA-A1A9-5FDF-1D26C1895828}"/>
              </a:ext>
            </a:extLst>
          </p:cNvPr>
          <p:cNvSpPr txBox="1"/>
          <p:nvPr/>
        </p:nvSpPr>
        <p:spPr>
          <a:xfrm rot="19572033">
            <a:off x="598517" y="2371132"/>
            <a:ext cx="769709" cy="184666"/>
          </a:xfrm>
          <a:prstGeom prst="rect">
            <a:avLst/>
          </a:prstGeom>
          <a:noFill/>
        </p:spPr>
        <p:txBody>
          <a:bodyPr wrap="square" rtlCol="0">
            <a:spAutoFit/>
          </a:bodyPr>
          <a:lstStyle/>
          <a:p>
            <a:pPr algn="r"/>
            <a:r>
              <a:rPr kumimoji="1" lang="en-US" altLang="ja-JP" sz="600" dirty="0">
                <a:latin typeface="Arial" panose="020B0604020202020204" pitchFamily="34" charset="0"/>
                <a:cs typeface="Arial" panose="020B0604020202020204" pitchFamily="34" charset="0"/>
              </a:rPr>
              <a:t>aHoxB4</a:t>
            </a:r>
            <a:r>
              <a:rPr kumimoji="1" lang="en-US" altLang="ja-JP" sz="600" baseline="30000" dirty="0">
                <a:latin typeface="Arial" panose="020B0604020202020204" pitchFamily="34" charset="0"/>
                <a:cs typeface="Arial" panose="020B0604020202020204" pitchFamily="34" charset="0"/>
              </a:rPr>
              <a:t>on</a:t>
            </a:r>
            <a:r>
              <a:rPr kumimoji="1" lang="en-US" altLang="ja-JP" sz="600" i="1" dirty="0">
                <a:latin typeface="Arial" panose="020B0604020202020204" pitchFamily="34" charset="0"/>
                <a:cs typeface="Arial" panose="020B0604020202020204" pitchFamily="34" charset="0"/>
              </a:rPr>
              <a:t>Lhx2</a:t>
            </a:r>
            <a:r>
              <a:rPr kumimoji="1" lang="en-US" altLang="ja-JP" sz="600" baseline="30000" dirty="0">
                <a:latin typeface="Arial" panose="020B0604020202020204" pitchFamily="34" charset="0"/>
                <a:cs typeface="Arial" panose="020B0604020202020204" pitchFamily="34" charset="0"/>
              </a:rPr>
              <a:t>+</a:t>
            </a:r>
          </a:p>
        </p:txBody>
      </p:sp>
      <p:grpSp>
        <p:nvGrpSpPr>
          <p:cNvPr id="22" name="グループ化 21">
            <a:extLst>
              <a:ext uri="{FF2B5EF4-FFF2-40B4-BE49-F238E27FC236}">
                <a16:creationId xmlns:a16="http://schemas.microsoft.com/office/drawing/2014/main" id="{AA6BAC46-1051-5DEA-B1EA-1A6035A11949}"/>
              </a:ext>
            </a:extLst>
          </p:cNvPr>
          <p:cNvGrpSpPr/>
          <p:nvPr/>
        </p:nvGrpSpPr>
        <p:grpSpPr>
          <a:xfrm>
            <a:off x="1879443" y="1101927"/>
            <a:ext cx="2507899" cy="1067107"/>
            <a:chOff x="2137641" y="851274"/>
            <a:chExt cx="1726282" cy="734536"/>
          </a:xfrm>
        </p:grpSpPr>
        <p:grpSp>
          <p:nvGrpSpPr>
            <p:cNvPr id="21" name="グループ化 20">
              <a:extLst>
                <a:ext uri="{FF2B5EF4-FFF2-40B4-BE49-F238E27FC236}">
                  <a16:creationId xmlns:a16="http://schemas.microsoft.com/office/drawing/2014/main" id="{97CBFD6A-253D-9907-92BA-DD6DF02E19CE}"/>
                </a:ext>
              </a:extLst>
            </p:cNvPr>
            <p:cNvGrpSpPr/>
            <p:nvPr/>
          </p:nvGrpSpPr>
          <p:grpSpPr>
            <a:xfrm>
              <a:off x="2257011" y="851274"/>
              <a:ext cx="1489490" cy="184666"/>
              <a:chOff x="2243171" y="756152"/>
              <a:chExt cx="1651750" cy="184666"/>
            </a:xfrm>
          </p:grpSpPr>
          <p:sp>
            <p:nvSpPr>
              <p:cNvPr id="11" name="テキスト ボックス 10">
                <a:extLst>
                  <a:ext uri="{FF2B5EF4-FFF2-40B4-BE49-F238E27FC236}">
                    <a16:creationId xmlns:a16="http://schemas.microsoft.com/office/drawing/2014/main" id="{7D8EB7E8-FD7E-29CB-E0FA-0FA356865377}"/>
                  </a:ext>
                </a:extLst>
              </p:cNvPr>
              <p:cNvSpPr txBox="1"/>
              <p:nvPr/>
            </p:nvSpPr>
            <p:spPr>
              <a:xfrm>
                <a:off x="2243171" y="756152"/>
                <a:ext cx="1651750" cy="184666"/>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Undifferentiated iPSCs-seeded wells</a:t>
                </a:r>
                <a:endParaRPr kumimoji="1" lang="en-US" altLang="ja-JP" sz="600" baseline="30000" dirty="0">
                  <a:latin typeface="Arial" panose="020B0604020202020204" pitchFamily="34" charset="0"/>
                  <a:cs typeface="Arial" panose="020B0604020202020204" pitchFamily="34" charset="0"/>
                </a:endParaRPr>
              </a:p>
            </p:txBody>
          </p:sp>
          <p:cxnSp>
            <p:nvCxnSpPr>
              <p:cNvPr id="13" name="直線コネクタ 12">
                <a:extLst>
                  <a:ext uri="{FF2B5EF4-FFF2-40B4-BE49-F238E27FC236}">
                    <a16:creationId xmlns:a16="http://schemas.microsoft.com/office/drawing/2014/main" id="{9AE2B37B-82DC-952B-28A1-536AC49EE812}"/>
                  </a:ext>
                </a:extLst>
              </p:cNvPr>
              <p:cNvCxnSpPr>
                <a:cxnSpLocks/>
              </p:cNvCxnSpPr>
              <p:nvPr/>
            </p:nvCxnSpPr>
            <p:spPr>
              <a:xfrm>
                <a:off x="2283998" y="885313"/>
                <a:ext cx="15700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グループ化 19">
              <a:extLst>
                <a:ext uri="{FF2B5EF4-FFF2-40B4-BE49-F238E27FC236}">
                  <a16:creationId xmlns:a16="http://schemas.microsoft.com/office/drawing/2014/main" id="{1A9BB52B-9116-7013-BE0E-1E9E0EA051B7}"/>
                </a:ext>
              </a:extLst>
            </p:cNvPr>
            <p:cNvGrpSpPr/>
            <p:nvPr/>
          </p:nvGrpSpPr>
          <p:grpSpPr>
            <a:xfrm>
              <a:off x="2137641" y="964757"/>
              <a:ext cx="1726282" cy="621053"/>
              <a:chOff x="2137641" y="964757"/>
              <a:chExt cx="1726282" cy="621053"/>
            </a:xfrm>
          </p:grpSpPr>
          <p:sp>
            <p:nvSpPr>
              <p:cNvPr id="9" name="テキスト ボックス 8">
                <a:extLst>
                  <a:ext uri="{FF2B5EF4-FFF2-40B4-BE49-F238E27FC236}">
                    <a16:creationId xmlns:a16="http://schemas.microsoft.com/office/drawing/2014/main" id="{20ACC2A9-76AB-32F2-8B0D-015FC959A276}"/>
                  </a:ext>
                </a:extLst>
              </p:cNvPr>
              <p:cNvSpPr txBox="1"/>
              <p:nvPr/>
            </p:nvSpPr>
            <p:spPr>
              <a:xfrm>
                <a:off x="2137641" y="964757"/>
                <a:ext cx="731206" cy="276999"/>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500 cells</a:t>
                </a:r>
              </a:p>
              <a:p>
                <a:pPr algn="ctr"/>
                <a:r>
                  <a:rPr kumimoji="1" lang="en-US" altLang="ja-JP" sz="600" dirty="0">
                    <a:latin typeface="Arial" panose="020B0604020202020204" pitchFamily="34" charset="0"/>
                    <a:cs typeface="Arial" panose="020B0604020202020204" pitchFamily="34" charset="0"/>
                  </a:rPr>
                  <a:t>/well</a:t>
                </a:r>
                <a:endParaRPr kumimoji="1" lang="ja-JP" altLang="en-US" sz="600">
                  <a:latin typeface="Arial" panose="020B0604020202020204" pitchFamily="34" charset="0"/>
                  <a:cs typeface="Arial" panose="020B0604020202020204" pitchFamily="34" charset="0"/>
                </a:endParaRPr>
              </a:p>
            </p:txBody>
          </p:sp>
          <p:sp>
            <p:nvSpPr>
              <p:cNvPr id="15" name="テキスト ボックス 14">
                <a:extLst>
                  <a:ext uri="{FF2B5EF4-FFF2-40B4-BE49-F238E27FC236}">
                    <a16:creationId xmlns:a16="http://schemas.microsoft.com/office/drawing/2014/main" id="{16AF3DF2-BFBF-FB33-FDEF-289B2DD18FA2}"/>
                  </a:ext>
                </a:extLst>
              </p:cNvPr>
              <p:cNvSpPr txBox="1"/>
              <p:nvPr/>
            </p:nvSpPr>
            <p:spPr>
              <a:xfrm>
                <a:off x="2635179" y="964757"/>
                <a:ext cx="731206" cy="276999"/>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100 cells</a:t>
                </a:r>
              </a:p>
              <a:p>
                <a:pPr algn="ctr"/>
                <a:r>
                  <a:rPr kumimoji="1" lang="en-US" altLang="ja-JP" sz="600" dirty="0">
                    <a:latin typeface="Arial" panose="020B0604020202020204" pitchFamily="34" charset="0"/>
                    <a:cs typeface="Arial" panose="020B0604020202020204" pitchFamily="34" charset="0"/>
                  </a:rPr>
                  <a:t>/well</a:t>
                </a:r>
                <a:endParaRPr kumimoji="1" lang="ja-JP" altLang="en-US" sz="600">
                  <a:latin typeface="Arial" panose="020B0604020202020204" pitchFamily="34" charset="0"/>
                  <a:cs typeface="Arial" panose="020B0604020202020204" pitchFamily="34" charset="0"/>
                </a:endParaRPr>
              </a:p>
            </p:txBody>
          </p:sp>
          <p:sp>
            <p:nvSpPr>
              <p:cNvPr id="16" name="テキスト ボックス 15">
                <a:extLst>
                  <a:ext uri="{FF2B5EF4-FFF2-40B4-BE49-F238E27FC236}">
                    <a16:creationId xmlns:a16="http://schemas.microsoft.com/office/drawing/2014/main" id="{981CC2B8-1CA1-F0FB-4DC3-3F6363C8B31E}"/>
                  </a:ext>
                </a:extLst>
              </p:cNvPr>
              <p:cNvSpPr txBox="1"/>
              <p:nvPr/>
            </p:nvSpPr>
            <p:spPr>
              <a:xfrm>
                <a:off x="3132717" y="964757"/>
                <a:ext cx="731206" cy="276999"/>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50 cells</a:t>
                </a:r>
              </a:p>
              <a:p>
                <a:pPr algn="ctr"/>
                <a:r>
                  <a:rPr kumimoji="1" lang="en-US" altLang="ja-JP" sz="600" dirty="0">
                    <a:latin typeface="Arial" panose="020B0604020202020204" pitchFamily="34" charset="0"/>
                    <a:cs typeface="Arial" panose="020B0604020202020204" pitchFamily="34" charset="0"/>
                  </a:rPr>
                  <a:t>/well</a:t>
                </a:r>
                <a:endParaRPr kumimoji="1" lang="ja-JP" altLang="en-US" sz="600">
                  <a:latin typeface="Arial" panose="020B0604020202020204" pitchFamily="34" charset="0"/>
                  <a:cs typeface="Arial" panose="020B0604020202020204" pitchFamily="34" charset="0"/>
                </a:endParaRPr>
              </a:p>
            </p:txBody>
          </p:sp>
          <p:pic>
            <p:nvPicPr>
              <p:cNvPr id="2" name="図 1" descr="グループ, テーブル, 写真, 座る が含まれている画像&#10;&#10;自動的に生成された説明">
                <a:extLst>
                  <a:ext uri="{FF2B5EF4-FFF2-40B4-BE49-F238E27FC236}">
                    <a16:creationId xmlns:a16="http://schemas.microsoft.com/office/drawing/2014/main" id="{BA32B423-9B8B-20A6-B925-D486D6B2AC68}"/>
                  </a:ext>
                </a:extLst>
              </p:cNvPr>
              <p:cNvPicPr>
                <a:picLocks noChangeAspect="1"/>
              </p:cNvPicPr>
              <p:nvPr/>
            </p:nvPicPr>
            <p:blipFill rotWithShape="1">
              <a:blip r:embed="rId4" cstate="screen">
                <a:alphaModFix/>
                <a:extLst>
                  <a:ext uri="{BEBA8EAE-BF5A-486C-A8C5-ECC9F3942E4B}">
                    <a14:imgProps xmlns:a14="http://schemas.microsoft.com/office/drawing/2010/main">
                      <a14:imgLayer r:embed="rId5">
                        <a14:imgEffect>
                          <a14:brightnessContrast bright="46000" contrast="45000"/>
                        </a14:imgEffect>
                      </a14:imgLayer>
                    </a14:imgProps>
                  </a:ext>
                  <a:ext uri="{28A0092B-C50C-407E-A947-70E740481C1C}">
                    <a14:useLocalDpi xmlns:a14="http://schemas.microsoft.com/office/drawing/2010/main"/>
                  </a:ext>
                </a:extLst>
              </a:blip>
              <a:srcRect/>
              <a:stretch/>
            </p:blipFill>
            <p:spPr>
              <a:xfrm rot="5400000">
                <a:off x="2293369" y="1163083"/>
                <a:ext cx="419751" cy="419751"/>
              </a:xfrm>
              <a:prstGeom prst="rect">
                <a:avLst/>
              </a:prstGeom>
            </p:spPr>
          </p:pic>
          <p:pic>
            <p:nvPicPr>
              <p:cNvPr id="3" name="図 2" descr="グループ, テーブル, 写真, 座る が含まれている画像&#10;&#10;自動的に生成された説明">
                <a:extLst>
                  <a:ext uri="{FF2B5EF4-FFF2-40B4-BE49-F238E27FC236}">
                    <a16:creationId xmlns:a16="http://schemas.microsoft.com/office/drawing/2014/main" id="{D47070A9-79B8-FCC3-183C-8732FCBC7095}"/>
                  </a:ext>
                </a:extLst>
              </p:cNvPr>
              <p:cNvPicPr>
                <a:picLocks noChangeAspect="1"/>
              </p:cNvPicPr>
              <p:nvPr/>
            </p:nvPicPr>
            <p:blipFill rotWithShape="1">
              <a:blip r:embed="rId6" cstate="screen">
                <a:extLst>
                  <a:ext uri="{BEBA8EAE-BF5A-486C-A8C5-ECC9F3942E4B}">
                    <a14:imgProps xmlns:a14="http://schemas.microsoft.com/office/drawing/2010/main">
                      <a14:imgLayer r:embed="rId7">
                        <a14:imgEffect>
                          <a14:brightnessContrast bright="46000" contrast="45000"/>
                        </a14:imgEffect>
                      </a14:imgLayer>
                    </a14:imgProps>
                  </a:ext>
                  <a:ext uri="{28A0092B-C50C-407E-A947-70E740481C1C}">
                    <a14:useLocalDpi xmlns:a14="http://schemas.microsoft.com/office/drawing/2010/main"/>
                  </a:ext>
                </a:extLst>
              </a:blip>
              <a:srcRect/>
              <a:stretch/>
            </p:blipFill>
            <p:spPr>
              <a:xfrm rot="5400000">
                <a:off x="2790182" y="1163083"/>
                <a:ext cx="421200" cy="421200"/>
              </a:xfrm>
              <a:prstGeom prst="rect">
                <a:avLst/>
              </a:prstGeom>
            </p:spPr>
          </p:pic>
          <p:pic>
            <p:nvPicPr>
              <p:cNvPr id="5" name="図 4" descr="グループ, テーブル, 写真, 座る が含まれている画像&#10;&#10;自動的に生成された説明">
                <a:extLst>
                  <a:ext uri="{FF2B5EF4-FFF2-40B4-BE49-F238E27FC236}">
                    <a16:creationId xmlns:a16="http://schemas.microsoft.com/office/drawing/2014/main" id="{6D402C69-76B4-DD63-035A-338F6F5E02AA}"/>
                  </a:ext>
                </a:extLst>
              </p:cNvPr>
              <p:cNvPicPr>
                <a:picLocks noChangeAspect="1"/>
              </p:cNvPicPr>
              <p:nvPr/>
            </p:nvPicPr>
            <p:blipFill rotWithShape="1">
              <a:blip r:embed="rId8" cstate="screen">
                <a:extLst>
                  <a:ext uri="{BEBA8EAE-BF5A-486C-A8C5-ECC9F3942E4B}">
                    <a14:imgProps xmlns:a14="http://schemas.microsoft.com/office/drawing/2010/main">
                      <a14:imgLayer r:embed="rId9">
                        <a14:imgEffect>
                          <a14:brightnessContrast bright="41000" contrast="48000"/>
                        </a14:imgEffect>
                      </a14:imgLayer>
                    </a14:imgProps>
                  </a:ext>
                  <a:ext uri="{28A0092B-C50C-407E-A947-70E740481C1C}">
                    <a14:useLocalDpi xmlns:a14="http://schemas.microsoft.com/office/drawing/2010/main"/>
                  </a:ext>
                </a:extLst>
              </a:blip>
              <a:srcRect/>
              <a:stretch/>
            </p:blipFill>
            <p:spPr>
              <a:xfrm rot="5400000">
                <a:off x="3286957" y="1163083"/>
                <a:ext cx="422727" cy="422727"/>
              </a:xfrm>
              <a:prstGeom prst="rect">
                <a:avLst/>
              </a:prstGeom>
            </p:spPr>
          </p:pic>
        </p:grpSp>
      </p:grpSp>
      <p:sp>
        <p:nvSpPr>
          <p:cNvPr id="64" name="テキスト ボックス 63">
            <a:extLst>
              <a:ext uri="{FF2B5EF4-FFF2-40B4-BE49-F238E27FC236}">
                <a16:creationId xmlns:a16="http://schemas.microsoft.com/office/drawing/2014/main" id="{8FEFCDA1-C432-02DC-B7BA-529B81F14B71}"/>
              </a:ext>
            </a:extLst>
          </p:cNvPr>
          <p:cNvSpPr txBox="1"/>
          <p:nvPr/>
        </p:nvSpPr>
        <p:spPr>
          <a:xfrm>
            <a:off x="4517594" y="1373781"/>
            <a:ext cx="1037694" cy="184666"/>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aHoxB4</a:t>
            </a:r>
            <a:r>
              <a:rPr kumimoji="1" lang="en-US" altLang="ja-JP" sz="600" baseline="30000" dirty="0">
                <a:latin typeface="Arial" panose="020B0604020202020204" pitchFamily="34" charset="0"/>
                <a:cs typeface="Arial" panose="020B0604020202020204" pitchFamily="34" charset="0"/>
              </a:rPr>
              <a:t>off</a:t>
            </a:r>
            <a:r>
              <a:rPr kumimoji="1" lang="en-US" altLang="ja-JP" sz="600" i="1" dirty="0">
                <a:latin typeface="Arial" panose="020B0604020202020204" pitchFamily="34" charset="0"/>
                <a:cs typeface="Arial" panose="020B0604020202020204" pitchFamily="34" charset="0"/>
              </a:rPr>
              <a:t>Lhx2</a:t>
            </a:r>
            <a:r>
              <a:rPr kumimoji="1" lang="en-US" altLang="ja-JP" sz="600" baseline="30000" dirty="0">
                <a:latin typeface="Arial" panose="020B0604020202020204" pitchFamily="34" charset="0"/>
                <a:cs typeface="Arial" panose="020B0604020202020204" pitchFamily="34" charset="0"/>
              </a:rPr>
              <a:t>+</a:t>
            </a:r>
          </a:p>
        </p:txBody>
      </p:sp>
      <p:pic>
        <p:nvPicPr>
          <p:cNvPr id="6" name="図 5" descr="光 が含まれている画像&#10;&#10;自動的に生成された説明">
            <a:extLst>
              <a:ext uri="{FF2B5EF4-FFF2-40B4-BE49-F238E27FC236}">
                <a16:creationId xmlns:a16="http://schemas.microsoft.com/office/drawing/2014/main" id="{37037F57-EA6D-EFAC-7418-14F2B5C5306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rot="16200000">
            <a:off x="4731537" y="1562836"/>
            <a:ext cx="609808" cy="609808"/>
          </a:xfrm>
          <a:prstGeom prst="rect">
            <a:avLst/>
          </a:prstGeom>
        </p:spPr>
      </p:pic>
      <p:sp>
        <p:nvSpPr>
          <p:cNvPr id="63" name="テキスト ボックス 62">
            <a:extLst>
              <a:ext uri="{FF2B5EF4-FFF2-40B4-BE49-F238E27FC236}">
                <a16:creationId xmlns:a16="http://schemas.microsoft.com/office/drawing/2014/main" id="{D7B4372D-4508-5B3A-7717-0BB235834F28}"/>
              </a:ext>
            </a:extLst>
          </p:cNvPr>
          <p:cNvSpPr txBox="1"/>
          <p:nvPr/>
        </p:nvSpPr>
        <p:spPr>
          <a:xfrm>
            <a:off x="5287200" y="1373781"/>
            <a:ext cx="1051905" cy="184666"/>
          </a:xfrm>
          <a:prstGeom prst="rect">
            <a:avLst/>
          </a:prstGeom>
          <a:noFill/>
        </p:spPr>
        <p:txBody>
          <a:bodyPr wrap="square" rtlCol="0">
            <a:spAutoFit/>
          </a:bodyPr>
          <a:lstStyle/>
          <a:p>
            <a:pPr algn="ctr"/>
            <a:r>
              <a:rPr kumimoji="1" lang="en-US" altLang="ja-JP" sz="600" dirty="0">
                <a:latin typeface="Arial" panose="020B0604020202020204" pitchFamily="34" charset="0"/>
                <a:cs typeface="Arial" panose="020B0604020202020204" pitchFamily="34" charset="0"/>
              </a:rPr>
              <a:t>aHoxB4</a:t>
            </a:r>
            <a:r>
              <a:rPr kumimoji="1" lang="en-US" altLang="ja-JP" sz="600" baseline="30000" dirty="0">
                <a:latin typeface="Arial" panose="020B0604020202020204" pitchFamily="34" charset="0"/>
                <a:cs typeface="Arial" panose="020B0604020202020204" pitchFamily="34" charset="0"/>
              </a:rPr>
              <a:t>on</a:t>
            </a:r>
            <a:r>
              <a:rPr kumimoji="1" lang="en-US" altLang="ja-JP" sz="600" i="1" dirty="0">
                <a:latin typeface="Arial" panose="020B0604020202020204" pitchFamily="34" charset="0"/>
                <a:cs typeface="Arial" panose="020B0604020202020204" pitchFamily="34" charset="0"/>
              </a:rPr>
              <a:t>Lhx2</a:t>
            </a:r>
            <a:r>
              <a:rPr kumimoji="1" lang="en-US" altLang="ja-JP" sz="600" baseline="30000" dirty="0">
                <a:latin typeface="Arial" panose="020B0604020202020204" pitchFamily="34" charset="0"/>
                <a:cs typeface="Arial" panose="020B0604020202020204" pitchFamily="34" charset="0"/>
              </a:rPr>
              <a:t>+</a:t>
            </a:r>
          </a:p>
        </p:txBody>
      </p:sp>
      <p:pic>
        <p:nvPicPr>
          <p:cNvPr id="7" name="図 6" descr="光 が含まれている画像&#10;&#10;自動的に生成された説明">
            <a:extLst>
              <a:ext uri="{FF2B5EF4-FFF2-40B4-BE49-F238E27FC236}">
                <a16:creationId xmlns:a16="http://schemas.microsoft.com/office/drawing/2014/main" id="{5DEB945D-E18B-C4BF-9237-96E35840F020}"/>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rot="16200000">
            <a:off x="5508247" y="1562836"/>
            <a:ext cx="609811" cy="609811"/>
          </a:xfrm>
          <a:prstGeom prst="rect">
            <a:avLst/>
          </a:prstGeom>
        </p:spPr>
      </p:pic>
      <p:sp>
        <p:nvSpPr>
          <p:cNvPr id="14" name="テキスト ボックス 13">
            <a:extLst>
              <a:ext uri="{FF2B5EF4-FFF2-40B4-BE49-F238E27FC236}">
                <a16:creationId xmlns:a16="http://schemas.microsoft.com/office/drawing/2014/main" id="{4D1F04DA-2AB1-FE09-F7E8-2799FC193671}"/>
              </a:ext>
            </a:extLst>
          </p:cNvPr>
          <p:cNvSpPr txBox="1"/>
          <p:nvPr/>
        </p:nvSpPr>
        <p:spPr>
          <a:xfrm>
            <a:off x="179792" y="152626"/>
            <a:ext cx="1574470" cy="248209"/>
          </a:xfrm>
          <a:prstGeom prst="rect">
            <a:avLst/>
          </a:prstGeom>
          <a:noFill/>
        </p:spPr>
        <p:txBody>
          <a:bodyPr wrap="none" rtlCol="0">
            <a:spAutoFit/>
          </a:bodyPr>
          <a:lstStyle/>
          <a:p>
            <a:r>
              <a:rPr kumimoji="1" lang="en-US" altLang="ja-JP" sz="1013" dirty="0">
                <a:latin typeface="Arial" panose="020B0604020202020204" pitchFamily="34" charset="0"/>
                <a:ea typeface="MS Gothic" panose="020B0609070205080204" pitchFamily="49" charset="-128"/>
                <a:cs typeface="Arial" panose="020B0604020202020204" pitchFamily="34" charset="0"/>
              </a:rPr>
              <a:t>Supplementary Figure 2</a:t>
            </a:r>
            <a:endParaRPr kumimoji="1" lang="ja-JP" altLang="en-US" sz="1013">
              <a:latin typeface="MS Gothic" panose="020B0609070205080204" pitchFamily="49" charset="-128"/>
              <a:ea typeface="MS Gothic" panose="020B0609070205080204" pitchFamily="49" charset="-128"/>
            </a:endParaRPr>
          </a:p>
        </p:txBody>
      </p:sp>
      <p:sp>
        <p:nvSpPr>
          <p:cNvPr id="17" name="スライド番号プレースホルダー 16">
            <a:extLst>
              <a:ext uri="{FF2B5EF4-FFF2-40B4-BE49-F238E27FC236}">
                <a16:creationId xmlns:a16="http://schemas.microsoft.com/office/drawing/2014/main" id="{87BB3779-460E-77EA-D68B-E3E13EB3735A}"/>
              </a:ext>
            </a:extLst>
          </p:cNvPr>
          <p:cNvSpPr>
            <a:spLocks noGrp="1"/>
          </p:cNvSpPr>
          <p:nvPr>
            <p:ph type="sldNum" sz="quarter" idx="12"/>
          </p:nvPr>
        </p:nvSpPr>
        <p:spPr/>
        <p:txBody>
          <a:bodyPr/>
          <a:lstStyle/>
          <a:p>
            <a:fld id="{DAAEB580-3233-CC41-81E5-41A1896DFD7C}" type="slidenum">
              <a:rPr kumimoji="1" lang="ja-JP" altLang="en-US" smtClean="0"/>
              <a:t>9</a:t>
            </a:fld>
            <a:endParaRPr kumimoji="1" lang="ja-JP" altLang="en-US"/>
          </a:p>
        </p:txBody>
      </p:sp>
    </p:spTree>
    <p:extLst>
      <p:ext uri="{BB962C8B-B14F-4D97-AF65-F5344CB8AC3E}">
        <p14:creationId xmlns:p14="http://schemas.microsoft.com/office/powerpoint/2010/main" val="193151192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1862</TotalTime>
  <Words>4771</Words>
  <Application>Microsoft Macintosh PowerPoint</Application>
  <PresentationFormat>A4 210 x 297 mm</PresentationFormat>
  <Paragraphs>633</Paragraphs>
  <Slides>19</Slides>
  <Notes>3</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19</vt:i4>
      </vt:variant>
    </vt:vector>
  </HeadingPairs>
  <TitlesOfParts>
    <vt:vector size="32" baseType="lpstr">
      <vt:lpstr>ArialMT</vt:lpstr>
      <vt:lpstr>ＭＳ Ｐゴシック</vt:lpstr>
      <vt:lpstr>MS Gothic</vt:lpstr>
      <vt:lpstr>游ゴシック</vt:lpstr>
      <vt:lpstr>Arial</vt:lpstr>
      <vt:lpstr>Calibri</vt:lpstr>
      <vt:lpstr>Calibri Light</vt:lpstr>
      <vt:lpstr>Century</vt:lpstr>
      <vt:lpstr>Helvetica</vt:lpstr>
      <vt:lpstr>Segoe UI Symbol</vt:lpstr>
      <vt:lpstr>Symbol</vt:lpstr>
      <vt:lpstr>Times New Roman</vt:lpstr>
      <vt:lpstr>Office テーマ</vt:lpstr>
      <vt:lpstr>Supporting Information</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村田　智己</dc:creator>
  <cp:lastModifiedBy>清野　研一郎</cp:lastModifiedBy>
  <cp:revision>113</cp:revision>
  <dcterms:created xsi:type="dcterms:W3CDTF">2023-03-16T07:59:48Z</dcterms:created>
  <dcterms:modified xsi:type="dcterms:W3CDTF">2023-05-10T09:09:17Z</dcterms:modified>
</cp:coreProperties>
</file>