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7"/>
  </p:notesMasterIdLst>
  <p:sldIdLst>
    <p:sldId id="256" r:id="rId2"/>
    <p:sldId id="257" r:id="rId3"/>
    <p:sldId id="266" r:id="rId4"/>
    <p:sldId id="297" r:id="rId5"/>
    <p:sldId id="258" r:id="rId6"/>
    <p:sldId id="264" r:id="rId7"/>
    <p:sldId id="280" r:id="rId8"/>
    <p:sldId id="281" r:id="rId9"/>
    <p:sldId id="279" r:id="rId10"/>
    <p:sldId id="283" r:id="rId11"/>
    <p:sldId id="268" r:id="rId12"/>
    <p:sldId id="269" r:id="rId13"/>
    <p:sldId id="267" r:id="rId14"/>
    <p:sldId id="259" r:id="rId15"/>
    <p:sldId id="284" r:id="rId16"/>
    <p:sldId id="270" r:id="rId17"/>
    <p:sldId id="260" r:id="rId18"/>
    <p:sldId id="285" r:id="rId19"/>
    <p:sldId id="261" r:id="rId20"/>
    <p:sldId id="271" r:id="rId21"/>
    <p:sldId id="288" r:id="rId22"/>
    <p:sldId id="286" r:id="rId23"/>
    <p:sldId id="289" r:id="rId24"/>
    <p:sldId id="290" r:id="rId25"/>
    <p:sldId id="273" r:id="rId26"/>
    <p:sldId id="291" r:id="rId27"/>
    <p:sldId id="294" r:id="rId28"/>
    <p:sldId id="292" r:id="rId29"/>
    <p:sldId id="295" r:id="rId30"/>
    <p:sldId id="293" r:id="rId31"/>
    <p:sldId id="272" r:id="rId32"/>
    <p:sldId id="262" r:id="rId33"/>
    <p:sldId id="276" r:id="rId34"/>
    <p:sldId id="275" r:id="rId35"/>
    <p:sldId id="278" r:id="rId36"/>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26" autoAdjust="0"/>
    <p:restoredTop sz="66777" autoAdjust="0"/>
  </p:normalViewPr>
  <p:slideViewPr>
    <p:cSldViewPr snapToGrid="0">
      <p:cViewPr varScale="1">
        <p:scale>
          <a:sx n="67" d="100"/>
          <a:sy n="67" d="100"/>
        </p:scale>
        <p:origin x="797" y="67"/>
      </p:cViewPr>
      <p:guideLst/>
    </p:cSldViewPr>
  </p:slideViewPr>
  <p:outlineViewPr>
    <p:cViewPr>
      <p:scale>
        <a:sx n="25" d="100"/>
        <a:sy n="25" d="100"/>
      </p:scale>
      <p:origin x="0" y="-200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FE0DF79-10AA-4BDE-AC8F-544D55C5CD75}" type="doc">
      <dgm:prSet loTypeId="urn:microsoft.com/office/officeart/2005/8/layout/hProcess9" loCatId="process" qsTypeId="urn:microsoft.com/office/officeart/2005/8/quickstyle/simple1" qsCatId="simple" csTypeId="urn:microsoft.com/office/officeart/2005/8/colors/accent1_2" csCatId="accent1" phldr="1"/>
      <dgm:spPr/>
    </dgm:pt>
    <dgm:pt modelId="{3F0D430D-2F47-426F-B43E-46038D7045F3}">
      <dgm:prSet phldrT="[テキスト]"/>
      <dgm:spPr>
        <a:ln>
          <a:noFill/>
        </a:ln>
      </dgm:spPr>
      <dgm:t>
        <a:bodyPr/>
        <a:lstStyle/>
        <a:p>
          <a:r>
            <a:rPr kumimoji="1" lang="en-US" altLang="ja-JP" dirty="0"/>
            <a:t>2008</a:t>
          </a:r>
          <a:br>
            <a:rPr kumimoji="1" lang="en-US" altLang="ja-JP" dirty="0"/>
          </a:br>
          <a:r>
            <a:rPr kumimoji="1" lang="en-US" altLang="ja-JP" dirty="0"/>
            <a:t>First report by the researcher</a:t>
          </a:r>
          <a:endParaRPr kumimoji="1" lang="ja-JP" altLang="en-US" dirty="0"/>
        </a:p>
      </dgm:t>
    </dgm:pt>
    <dgm:pt modelId="{645EFB9A-EE0D-4BE9-86C9-6F390FD49F2E}" type="parTrans" cxnId="{F1A94887-5D84-4F43-BC73-D24B6FC5E0C8}">
      <dgm:prSet/>
      <dgm:spPr/>
      <dgm:t>
        <a:bodyPr/>
        <a:lstStyle/>
        <a:p>
          <a:endParaRPr kumimoji="1" lang="ja-JP" altLang="en-US"/>
        </a:p>
      </dgm:t>
    </dgm:pt>
    <dgm:pt modelId="{EE523B99-1D6F-434B-AD95-540DAC9B9B28}" type="sibTrans" cxnId="{F1A94887-5D84-4F43-BC73-D24B6FC5E0C8}">
      <dgm:prSet/>
      <dgm:spPr/>
      <dgm:t>
        <a:bodyPr/>
        <a:lstStyle/>
        <a:p>
          <a:endParaRPr kumimoji="1" lang="ja-JP" altLang="en-US"/>
        </a:p>
      </dgm:t>
    </dgm:pt>
    <dgm:pt modelId="{5DF6927D-D1B9-4BF2-88A7-7AF6DF60E802}">
      <dgm:prSet phldrT="[テキスト]"/>
      <dgm:spPr>
        <a:ln>
          <a:noFill/>
        </a:ln>
      </dgm:spPr>
      <dgm:t>
        <a:bodyPr/>
        <a:lstStyle/>
        <a:p>
          <a:r>
            <a:rPr lang="en-US" altLang="ja-JP" dirty="0"/>
            <a:t>2008-</a:t>
          </a:r>
          <a:br>
            <a:rPr lang="en-US" altLang="ja-JP" dirty="0"/>
          </a:br>
          <a:r>
            <a:rPr lang="ja-JP" altLang="en-US" dirty="0"/>
            <a:t>・</a:t>
          </a:r>
          <a:r>
            <a:rPr lang="en-US" altLang="ja-JP" dirty="0"/>
            <a:t>Beall’s</a:t>
          </a:r>
          <a:r>
            <a:rPr lang="ja-JP" altLang="en-US" dirty="0"/>
            <a:t> </a:t>
          </a:r>
          <a:r>
            <a:rPr lang="en-US" altLang="ja-JP" dirty="0"/>
            <a:t>list </a:t>
          </a:r>
          <a:br>
            <a:rPr lang="en-US" altLang="ja-JP" dirty="0"/>
          </a:br>
          <a:r>
            <a:rPr lang="ja-JP" altLang="en-US" dirty="0"/>
            <a:t>・</a:t>
          </a:r>
          <a:r>
            <a:rPr kumimoji="1" lang="en-US" altLang="en-US" dirty="0"/>
            <a:t>Recognition of the problem</a:t>
          </a:r>
          <a:br>
            <a:rPr lang="en-US" altLang="ja-JP" dirty="0"/>
          </a:br>
          <a:r>
            <a:rPr lang="ja-JP" altLang="en-US" dirty="0"/>
            <a:t>・</a:t>
          </a:r>
          <a:r>
            <a:rPr kumimoji="1" lang="en-US" altLang="en-US" dirty="0"/>
            <a:t>Investigations</a:t>
          </a:r>
          <a:endParaRPr kumimoji="1" lang="ja-JP" altLang="en-US" dirty="0"/>
        </a:p>
      </dgm:t>
    </dgm:pt>
    <dgm:pt modelId="{80C23C6E-9849-42C4-B6B1-5AEE3F8BCE86}" type="parTrans" cxnId="{AEDE8321-272B-492E-A006-8F64B80145D2}">
      <dgm:prSet/>
      <dgm:spPr/>
      <dgm:t>
        <a:bodyPr/>
        <a:lstStyle/>
        <a:p>
          <a:endParaRPr kumimoji="1" lang="ja-JP" altLang="en-US"/>
        </a:p>
      </dgm:t>
    </dgm:pt>
    <dgm:pt modelId="{7F64419A-AF2B-4566-827D-7938CAD7CE84}" type="sibTrans" cxnId="{AEDE8321-272B-492E-A006-8F64B80145D2}">
      <dgm:prSet/>
      <dgm:spPr/>
      <dgm:t>
        <a:bodyPr/>
        <a:lstStyle/>
        <a:p>
          <a:endParaRPr kumimoji="1" lang="ja-JP" altLang="en-US"/>
        </a:p>
      </dgm:t>
    </dgm:pt>
    <dgm:pt modelId="{5ADA3077-9E00-461F-B1E6-FEF71AD7EE49}">
      <dgm:prSet phldrT="[テキスト]"/>
      <dgm:spPr>
        <a:ln>
          <a:noFill/>
        </a:ln>
      </dgm:spPr>
      <dgm:t>
        <a:bodyPr/>
        <a:lstStyle/>
        <a:p>
          <a:r>
            <a:rPr lang="en-US" altLang="ja-JP" dirty="0"/>
            <a:t>2018-</a:t>
          </a:r>
          <a:br>
            <a:rPr lang="en-US" altLang="ja-JP" dirty="0"/>
          </a:br>
          <a:r>
            <a:rPr lang="ja-JP" altLang="en-US" dirty="0"/>
            <a:t>・</a:t>
          </a:r>
          <a:r>
            <a:rPr lang="en-US" altLang="ja-JP" dirty="0"/>
            <a:t>Reports by “The </a:t>
          </a:r>
          <a:r>
            <a:rPr lang="en-US" altLang="ja-JP" dirty="0">
              <a:solidFill>
                <a:schemeClr val="bg1"/>
              </a:solidFill>
            </a:rPr>
            <a:t>Mainichi Newspapers</a:t>
          </a:r>
          <a:r>
            <a:rPr lang="en-US" altLang="ja-JP" dirty="0"/>
            <a:t>”</a:t>
          </a:r>
          <a:br>
            <a:rPr lang="en-US" altLang="ja-JP" dirty="0"/>
          </a:br>
          <a:r>
            <a:rPr lang="ja-JP" altLang="en-US" dirty="0"/>
            <a:t>・</a:t>
          </a:r>
          <a:r>
            <a:rPr kumimoji="1" lang="en-US" altLang="en-US" dirty="0"/>
            <a:t>Recognition of the problem in Japan</a:t>
          </a:r>
          <a:br>
            <a:rPr kumimoji="1" lang="en-US" altLang="en-US" dirty="0"/>
          </a:br>
          <a:r>
            <a:rPr lang="ja-JP" altLang="en-US" dirty="0"/>
            <a:t>・</a:t>
          </a:r>
          <a:r>
            <a:rPr kumimoji="1" lang="en-US" altLang="en-US" dirty="0"/>
            <a:t>Alerts</a:t>
          </a:r>
          <a:r>
            <a:rPr lang="ja-JP" altLang="en-US" dirty="0"/>
            <a:t>（</a:t>
          </a:r>
          <a:r>
            <a:rPr lang="en-US" altLang="ja-JP" dirty="0"/>
            <a:t>Universities and Japan</a:t>
          </a:r>
          <a:r>
            <a:rPr lang="ja-JP" altLang="en-US" dirty="0"/>
            <a:t>）</a:t>
          </a:r>
          <a:endParaRPr kumimoji="1" lang="ja-JP" altLang="en-US" dirty="0"/>
        </a:p>
      </dgm:t>
    </dgm:pt>
    <dgm:pt modelId="{1CA9F2AF-5113-44F6-AA33-E57E3542B269}" type="parTrans" cxnId="{0174F04F-A8F9-424F-9B37-D2B13A82B409}">
      <dgm:prSet/>
      <dgm:spPr/>
      <dgm:t>
        <a:bodyPr/>
        <a:lstStyle/>
        <a:p>
          <a:endParaRPr kumimoji="1" lang="ja-JP" altLang="en-US"/>
        </a:p>
      </dgm:t>
    </dgm:pt>
    <dgm:pt modelId="{9556C959-47E7-4AD7-9F4D-C9E799060477}" type="sibTrans" cxnId="{0174F04F-A8F9-424F-9B37-D2B13A82B409}">
      <dgm:prSet/>
      <dgm:spPr/>
      <dgm:t>
        <a:bodyPr/>
        <a:lstStyle/>
        <a:p>
          <a:endParaRPr kumimoji="1" lang="ja-JP" altLang="en-US"/>
        </a:p>
      </dgm:t>
    </dgm:pt>
    <dgm:pt modelId="{4B92BEF4-9922-4648-856F-90F8B9929E1F}">
      <dgm:prSet phldrT="[テキスト]"/>
      <dgm:spPr>
        <a:ln>
          <a:noFill/>
        </a:ln>
      </dgm:spPr>
      <dgm:t>
        <a:bodyPr/>
        <a:lstStyle/>
        <a:p>
          <a:r>
            <a:rPr lang="en-US" altLang="ja-JP" dirty="0"/>
            <a:t>2020- (COVID19)</a:t>
          </a:r>
          <a:br>
            <a:rPr lang="en-US" altLang="ja-JP" dirty="0"/>
          </a:br>
          <a:r>
            <a:rPr lang="ja-JP" altLang="en-US" dirty="0"/>
            <a:t>・</a:t>
          </a:r>
          <a:r>
            <a:rPr lang="en-US" altLang="ja-JP" dirty="0"/>
            <a:t>Many ”Predatory Conference” were held</a:t>
          </a:r>
          <a:endParaRPr kumimoji="1" lang="ja-JP" altLang="en-US" dirty="0"/>
        </a:p>
      </dgm:t>
    </dgm:pt>
    <dgm:pt modelId="{1C8A2D4D-8FA0-440B-AD80-3C7CF14FDAA1}" type="parTrans" cxnId="{84C67A1C-554E-4748-A73F-71F85461C218}">
      <dgm:prSet/>
      <dgm:spPr/>
      <dgm:t>
        <a:bodyPr/>
        <a:lstStyle/>
        <a:p>
          <a:endParaRPr kumimoji="1" lang="ja-JP" altLang="en-US"/>
        </a:p>
      </dgm:t>
    </dgm:pt>
    <dgm:pt modelId="{E05DF0D4-0A2F-4C63-8180-1F0BC89A6361}" type="sibTrans" cxnId="{84C67A1C-554E-4748-A73F-71F85461C218}">
      <dgm:prSet/>
      <dgm:spPr/>
      <dgm:t>
        <a:bodyPr/>
        <a:lstStyle/>
        <a:p>
          <a:endParaRPr kumimoji="1" lang="ja-JP" altLang="en-US"/>
        </a:p>
      </dgm:t>
    </dgm:pt>
    <dgm:pt modelId="{C6968E76-EEAD-46D6-94E4-141682405ED9}">
      <dgm:prSet phldrT="[テキスト]"/>
      <dgm:spPr>
        <a:ln>
          <a:noFill/>
        </a:ln>
      </dgm:spPr>
      <dgm:t>
        <a:bodyPr/>
        <a:lstStyle/>
        <a:p>
          <a:r>
            <a:rPr lang="en-US" altLang="ja-JP" dirty="0"/>
            <a:t>2022-</a:t>
          </a:r>
          <a:br>
            <a:rPr lang="en-US" altLang="ja-JP" dirty="0"/>
          </a:br>
          <a:r>
            <a:rPr lang="ja-JP" altLang="en-US" dirty="0"/>
            <a:t>・</a:t>
          </a:r>
          <a:r>
            <a:rPr lang="en-US" altLang="ja-JP" dirty="0"/>
            <a:t>Definition of ”Predatory”</a:t>
          </a:r>
          <a:br>
            <a:rPr lang="en-US" altLang="ja-JP" dirty="0"/>
          </a:br>
          <a:r>
            <a:rPr lang="ja-JP" altLang="en-US" dirty="0"/>
            <a:t>・</a:t>
          </a:r>
          <a:r>
            <a:rPr lang="en-US" altLang="ja-JP" dirty="0"/>
            <a:t>Including ambiguity, unclear</a:t>
          </a:r>
          <a:endParaRPr kumimoji="1" lang="ja-JP" altLang="en-US" dirty="0"/>
        </a:p>
      </dgm:t>
    </dgm:pt>
    <dgm:pt modelId="{0A09DB57-C2C9-4511-BDF0-AAF52A39F49A}" type="parTrans" cxnId="{E007DA53-4D0E-48EA-9925-A9699D2E8FDE}">
      <dgm:prSet/>
      <dgm:spPr/>
      <dgm:t>
        <a:bodyPr/>
        <a:lstStyle/>
        <a:p>
          <a:endParaRPr kumimoji="1" lang="ja-JP" altLang="en-US"/>
        </a:p>
      </dgm:t>
    </dgm:pt>
    <dgm:pt modelId="{785A6CEA-A8EC-43EA-A110-83DF0BEE8703}" type="sibTrans" cxnId="{E007DA53-4D0E-48EA-9925-A9699D2E8FDE}">
      <dgm:prSet/>
      <dgm:spPr/>
      <dgm:t>
        <a:bodyPr/>
        <a:lstStyle/>
        <a:p>
          <a:endParaRPr kumimoji="1" lang="ja-JP" altLang="en-US"/>
        </a:p>
      </dgm:t>
    </dgm:pt>
    <dgm:pt modelId="{82C706F8-7D2E-4B15-80B3-B1C0D77F2C32}">
      <dgm:prSet phldrT="[テキスト]"/>
      <dgm:spPr>
        <a:ln>
          <a:noFill/>
        </a:ln>
      </dgm:spPr>
      <dgm:t>
        <a:bodyPr/>
        <a:lstStyle/>
        <a:p>
          <a:r>
            <a:rPr lang="en-US" altLang="ja-JP" dirty="0"/>
            <a:t>Present (2024)</a:t>
          </a:r>
          <a:br>
            <a:rPr lang="en-US" altLang="ja-JP" dirty="0"/>
          </a:br>
          <a:r>
            <a:rPr lang="ja-JP" altLang="en-US" dirty="0"/>
            <a:t>・</a:t>
          </a:r>
          <a:r>
            <a:rPr kumimoji="1" lang="en-US" altLang="en-US" dirty="0"/>
            <a:t>Changes in solution and recognition of problem</a:t>
          </a:r>
          <a:br>
            <a:rPr lang="en-US" altLang="ja-JP" dirty="0"/>
          </a:br>
          <a:r>
            <a:rPr lang="ja-JP" altLang="en-US" dirty="0"/>
            <a:t>・</a:t>
          </a:r>
          <a:r>
            <a:rPr lang="en-US" altLang="ja-JP" dirty="0"/>
            <a:t>Promotion of OA</a:t>
          </a:r>
          <a:endParaRPr kumimoji="1" lang="ja-JP" altLang="en-US" dirty="0"/>
        </a:p>
      </dgm:t>
    </dgm:pt>
    <dgm:pt modelId="{9FB864DA-5C06-4FFC-8241-F5659593A03B}" type="sibTrans" cxnId="{6A4E4CC4-5188-4091-B135-D035AE790C71}">
      <dgm:prSet/>
      <dgm:spPr/>
      <dgm:t>
        <a:bodyPr/>
        <a:lstStyle/>
        <a:p>
          <a:endParaRPr kumimoji="1" lang="ja-JP" altLang="en-US"/>
        </a:p>
      </dgm:t>
    </dgm:pt>
    <dgm:pt modelId="{23E5167D-56CB-4124-93D7-EF539381D555}" type="parTrans" cxnId="{6A4E4CC4-5188-4091-B135-D035AE790C71}">
      <dgm:prSet/>
      <dgm:spPr/>
      <dgm:t>
        <a:bodyPr/>
        <a:lstStyle/>
        <a:p>
          <a:endParaRPr kumimoji="1" lang="ja-JP" altLang="en-US"/>
        </a:p>
      </dgm:t>
    </dgm:pt>
    <dgm:pt modelId="{670F5FAF-1C89-4072-917D-759F2E424B48}" type="pres">
      <dgm:prSet presAssocID="{7FE0DF79-10AA-4BDE-AC8F-544D55C5CD75}" presName="CompostProcess" presStyleCnt="0">
        <dgm:presLayoutVars>
          <dgm:dir/>
          <dgm:resizeHandles val="exact"/>
        </dgm:presLayoutVars>
      </dgm:prSet>
      <dgm:spPr/>
    </dgm:pt>
    <dgm:pt modelId="{2565FCC6-0C39-430F-95EA-9B4C708C4570}" type="pres">
      <dgm:prSet presAssocID="{7FE0DF79-10AA-4BDE-AC8F-544D55C5CD75}" presName="arrow" presStyleLbl="bgShp" presStyleIdx="0" presStyleCnt="1">
        <dgm:style>
          <a:lnRef idx="1">
            <a:schemeClr val="accent4"/>
          </a:lnRef>
          <a:fillRef idx="2">
            <a:schemeClr val="accent4"/>
          </a:fillRef>
          <a:effectRef idx="1">
            <a:schemeClr val="accent4"/>
          </a:effectRef>
          <a:fontRef idx="minor">
            <a:schemeClr val="dk1"/>
          </a:fontRef>
        </dgm:style>
      </dgm:prSet>
      <dgm:spPr>
        <a:ln>
          <a:noFill/>
        </a:ln>
      </dgm:spPr>
    </dgm:pt>
    <dgm:pt modelId="{49E1FC8B-52A3-4471-AE31-AFDB928B6B68}" type="pres">
      <dgm:prSet presAssocID="{7FE0DF79-10AA-4BDE-AC8F-544D55C5CD75}" presName="linearProcess" presStyleCnt="0"/>
      <dgm:spPr/>
    </dgm:pt>
    <dgm:pt modelId="{7B4511AA-1FE1-4FC1-A1B3-F257421A8DA0}" type="pres">
      <dgm:prSet presAssocID="{3F0D430D-2F47-426F-B43E-46038D7045F3}" presName="textNode" presStyleLbl="node1" presStyleIdx="0" presStyleCnt="6">
        <dgm:presLayoutVars>
          <dgm:bulletEnabled val="1"/>
        </dgm:presLayoutVars>
      </dgm:prSet>
      <dgm:spPr/>
    </dgm:pt>
    <dgm:pt modelId="{887B77B2-B21B-4E54-B6C8-D45386D2655F}" type="pres">
      <dgm:prSet presAssocID="{EE523B99-1D6F-434B-AD95-540DAC9B9B28}" presName="sibTrans" presStyleCnt="0"/>
      <dgm:spPr/>
    </dgm:pt>
    <dgm:pt modelId="{3F5540EC-EC3D-47E1-891E-08683EEF02AF}" type="pres">
      <dgm:prSet presAssocID="{5DF6927D-D1B9-4BF2-88A7-7AF6DF60E802}" presName="textNode" presStyleLbl="node1" presStyleIdx="1" presStyleCnt="6" custLinFactNeighborX="-25714" custLinFactNeighborY="0">
        <dgm:presLayoutVars>
          <dgm:bulletEnabled val="1"/>
        </dgm:presLayoutVars>
      </dgm:prSet>
      <dgm:spPr/>
    </dgm:pt>
    <dgm:pt modelId="{9331ED0F-24BE-4D33-B4D2-3C9389DDCA05}" type="pres">
      <dgm:prSet presAssocID="{7F64419A-AF2B-4566-827D-7938CAD7CE84}" presName="sibTrans" presStyleCnt="0"/>
      <dgm:spPr/>
    </dgm:pt>
    <dgm:pt modelId="{EDB24B79-C325-4A5B-92C5-C633D4C71359}" type="pres">
      <dgm:prSet presAssocID="{5ADA3077-9E00-461F-B1E6-FEF71AD7EE49}" presName="textNode" presStyleLbl="node1" presStyleIdx="2" presStyleCnt="6">
        <dgm:presLayoutVars>
          <dgm:bulletEnabled val="1"/>
        </dgm:presLayoutVars>
      </dgm:prSet>
      <dgm:spPr/>
    </dgm:pt>
    <dgm:pt modelId="{CA88798E-04F3-4C50-86B6-96D8913831F1}" type="pres">
      <dgm:prSet presAssocID="{9556C959-47E7-4AD7-9F4D-C9E799060477}" presName="sibTrans" presStyleCnt="0"/>
      <dgm:spPr/>
    </dgm:pt>
    <dgm:pt modelId="{383DBE7D-5430-480C-AEDD-0FC485C30F9A}" type="pres">
      <dgm:prSet presAssocID="{4B92BEF4-9922-4648-856F-90F8B9929E1F}" presName="textNode" presStyleLbl="node1" presStyleIdx="3" presStyleCnt="6">
        <dgm:presLayoutVars>
          <dgm:bulletEnabled val="1"/>
        </dgm:presLayoutVars>
      </dgm:prSet>
      <dgm:spPr/>
    </dgm:pt>
    <dgm:pt modelId="{6049083D-249A-48CC-9720-E0BB61747D9B}" type="pres">
      <dgm:prSet presAssocID="{E05DF0D4-0A2F-4C63-8180-1F0BC89A6361}" presName="sibTrans" presStyleCnt="0"/>
      <dgm:spPr/>
    </dgm:pt>
    <dgm:pt modelId="{A817C68F-872A-4957-8A6B-723604BCBC3D}" type="pres">
      <dgm:prSet presAssocID="{C6968E76-EEAD-46D6-94E4-141682405ED9}" presName="textNode" presStyleLbl="node1" presStyleIdx="4" presStyleCnt="6">
        <dgm:presLayoutVars>
          <dgm:bulletEnabled val="1"/>
        </dgm:presLayoutVars>
      </dgm:prSet>
      <dgm:spPr/>
    </dgm:pt>
    <dgm:pt modelId="{FCAA4C33-361B-4603-8AC7-0E7796484776}" type="pres">
      <dgm:prSet presAssocID="{785A6CEA-A8EC-43EA-A110-83DF0BEE8703}" presName="sibTrans" presStyleCnt="0"/>
      <dgm:spPr/>
    </dgm:pt>
    <dgm:pt modelId="{281A1BDD-28BF-40F4-B88E-C948096EF709}" type="pres">
      <dgm:prSet presAssocID="{82C706F8-7D2E-4B15-80B3-B1C0D77F2C32}" presName="textNode" presStyleLbl="node1" presStyleIdx="5" presStyleCnt="6">
        <dgm:presLayoutVars>
          <dgm:bulletEnabled val="1"/>
        </dgm:presLayoutVars>
      </dgm:prSet>
      <dgm:spPr/>
    </dgm:pt>
  </dgm:ptLst>
  <dgm:cxnLst>
    <dgm:cxn modelId="{7B366B00-BBEA-4520-A28E-C3A64FA5E45B}" type="presOf" srcId="{5DF6927D-D1B9-4BF2-88A7-7AF6DF60E802}" destId="{3F5540EC-EC3D-47E1-891E-08683EEF02AF}" srcOrd="0" destOrd="0" presId="urn:microsoft.com/office/officeart/2005/8/layout/hProcess9"/>
    <dgm:cxn modelId="{B611E306-8B3E-4CD1-B8D3-5F2564882FF1}" type="presOf" srcId="{4B92BEF4-9922-4648-856F-90F8B9929E1F}" destId="{383DBE7D-5430-480C-AEDD-0FC485C30F9A}" srcOrd="0" destOrd="0" presId="urn:microsoft.com/office/officeart/2005/8/layout/hProcess9"/>
    <dgm:cxn modelId="{84C67A1C-554E-4748-A73F-71F85461C218}" srcId="{7FE0DF79-10AA-4BDE-AC8F-544D55C5CD75}" destId="{4B92BEF4-9922-4648-856F-90F8B9929E1F}" srcOrd="3" destOrd="0" parTransId="{1C8A2D4D-8FA0-440B-AD80-3C7CF14FDAA1}" sibTransId="{E05DF0D4-0A2F-4C63-8180-1F0BC89A6361}"/>
    <dgm:cxn modelId="{AEDE8321-272B-492E-A006-8F64B80145D2}" srcId="{7FE0DF79-10AA-4BDE-AC8F-544D55C5CD75}" destId="{5DF6927D-D1B9-4BF2-88A7-7AF6DF60E802}" srcOrd="1" destOrd="0" parTransId="{80C23C6E-9849-42C4-B6B1-5AEE3F8BCE86}" sibTransId="{7F64419A-AF2B-4566-827D-7938CAD7CE84}"/>
    <dgm:cxn modelId="{0174F04F-A8F9-424F-9B37-D2B13A82B409}" srcId="{7FE0DF79-10AA-4BDE-AC8F-544D55C5CD75}" destId="{5ADA3077-9E00-461F-B1E6-FEF71AD7EE49}" srcOrd="2" destOrd="0" parTransId="{1CA9F2AF-5113-44F6-AA33-E57E3542B269}" sibTransId="{9556C959-47E7-4AD7-9F4D-C9E799060477}"/>
    <dgm:cxn modelId="{E007DA53-4D0E-48EA-9925-A9699D2E8FDE}" srcId="{7FE0DF79-10AA-4BDE-AC8F-544D55C5CD75}" destId="{C6968E76-EEAD-46D6-94E4-141682405ED9}" srcOrd="4" destOrd="0" parTransId="{0A09DB57-C2C9-4511-BDF0-AAF52A39F49A}" sibTransId="{785A6CEA-A8EC-43EA-A110-83DF0BEE8703}"/>
    <dgm:cxn modelId="{F1A94887-5D84-4F43-BC73-D24B6FC5E0C8}" srcId="{7FE0DF79-10AA-4BDE-AC8F-544D55C5CD75}" destId="{3F0D430D-2F47-426F-B43E-46038D7045F3}" srcOrd="0" destOrd="0" parTransId="{645EFB9A-EE0D-4BE9-86C9-6F390FD49F2E}" sibTransId="{EE523B99-1D6F-434B-AD95-540DAC9B9B28}"/>
    <dgm:cxn modelId="{A95F8FA6-F10D-45FB-8742-A35E2E772D5C}" type="presOf" srcId="{82C706F8-7D2E-4B15-80B3-B1C0D77F2C32}" destId="{281A1BDD-28BF-40F4-B88E-C948096EF709}" srcOrd="0" destOrd="0" presId="urn:microsoft.com/office/officeart/2005/8/layout/hProcess9"/>
    <dgm:cxn modelId="{6A4E4CC4-5188-4091-B135-D035AE790C71}" srcId="{7FE0DF79-10AA-4BDE-AC8F-544D55C5CD75}" destId="{82C706F8-7D2E-4B15-80B3-B1C0D77F2C32}" srcOrd="5" destOrd="0" parTransId="{23E5167D-56CB-4124-93D7-EF539381D555}" sibTransId="{9FB864DA-5C06-4FFC-8241-F5659593A03B}"/>
    <dgm:cxn modelId="{69DF8FD3-A3C1-4BE1-B3E8-BDC12F5E9315}" type="presOf" srcId="{7FE0DF79-10AA-4BDE-AC8F-544D55C5CD75}" destId="{670F5FAF-1C89-4072-917D-759F2E424B48}" srcOrd="0" destOrd="0" presId="urn:microsoft.com/office/officeart/2005/8/layout/hProcess9"/>
    <dgm:cxn modelId="{E69337DB-D98D-40E1-9AB7-102B61114871}" type="presOf" srcId="{5ADA3077-9E00-461F-B1E6-FEF71AD7EE49}" destId="{EDB24B79-C325-4A5B-92C5-C633D4C71359}" srcOrd="0" destOrd="0" presId="urn:microsoft.com/office/officeart/2005/8/layout/hProcess9"/>
    <dgm:cxn modelId="{F9C12AF9-EADF-439B-AE4F-A43317463D2B}" type="presOf" srcId="{3F0D430D-2F47-426F-B43E-46038D7045F3}" destId="{7B4511AA-1FE1-4FC1-A1B3-F257421A8DA0}" srcOrd="0" destOrd="0" presId="urn:microsoft.com/office/officeart/2005/8/layout/hProcess9"/>
    <dgm:cxn modelId="{54626CFF-AB5F-401D-85B8-BB8E6D62FCA7}" type="presOf" srcId="{C6968E76-EEAD-46D6-94E4-141682405ED9}" destId="{A817C68F-872A-4957-8A6B-723604BCBC3D}" srcOrd="0" destOrd="0" presId="urn:microsoft.com/office/officeart/2005/8/layout/hProcess9"/>
    <dgm:cxn modelId="{27D0B9D3-27DE-4B91-AB08-AD8A5473F33D}" type="presParOf" srcId="{670F5FAF-1C89-4072-917D-759F2E424B48}" destId="{2565FCC6-0C39-430F-95EA-9B4C708C4570}" srcOrd="0" destOrd="0" presId="urn:microsoft.com/office/officeart/2005/8/layout/hProcess9"/>
    <dgm:cxn modelId="{41BDB4AA-AF24-4E61-B57B-745F6C3A2273}" type="presParOf" srcId="{670F5FAF-1C89-4072-917D-759F2E424B48}" destId="{49E1FC8B-52A3-4471-AE31-AFDB928B6B68}" srcOrd="1" destOrd="0" presId="urn:microsoft.com/office/officeart/2005/8/layout/hProcess9"/>
    <dgm:cxn modelId="{18843FE9-B34C-4849-A837-DF9C7447A626}" type="presParOf" srcId="{49E1FC8B-52A3-4471-AE31-AFDB928B6B68}" destId="{7B4511AA-1FE1-4FC1-A1B3-F257421A8DA0}" srcOrd="0" destOrd="0" presId="urn:microsoft.com/office/officeart/2005/8/layout/hProcess9"/>
    <dgm:cxn modelId="{921621AF-4A18-41E0-BFA1-14117939CB4A}" type="presParOf" srcId="{49E1FC8B-52A3-4471-AE31-AFDB928B6B68}" destId="{887B77B2-B21B-4E54-B6C8-D45386D2655F}" srcOrd="1" destOrd="0" presId="urn:microsoft.com/office/officeart/2005/8/layout/hProcess9"/>
    <dgm:cxn modelId="{B5A0A69F-2780-4E1E-B895-CBB0E57A7424}" type="presParOf" srcId="{49E1FC8B-52A3-4471-AE31-AFDB928B6B68}" destId="{3F5540EC-EC3D-47E1-891E-08683EEF02AF}" srcOrd="2" destOrd="0" presId="urn:microsoft.com/office/officeart/2005/8/layout/hProcess9"/>
    <dgm:cxn modelId="{7174F28C-4CC9-4DB2-9FA5-795A5A58FED9}" type="presParOf" srcId="{49E1FC8B-52A3-4471-AE31-AFDB928B6B68}" destId="{9331ED0F-24BE-4D33-B4D2-3C9389DDCA05}" srcOrd="3" destOrd="0" presId="urn:microsoft.com/office/officeart/2005/8/layout/hProcess9"/>
    <dgm:cxn modelId="{FAD0B7B6-7409-49DB-9BA2-028580DCC744}" type="presParOf" srcId="{49E1FC8B-52A3-4471-AE31-AFDB928B6B68}" destId="{EDB24B79-C325-4A5B-92C5-C633D4C71359}" srcOrd="4" destOrd="0" presId="urn:microsoft.com/office/officeart/2005/8/layout/hProcess9"/>
    <dgm:cxn modelId="{132C278B-1B78-40D2-9E73-F453431B0047}" type="presParOf" srcId="{49E1FC8B-52A3-4471-AE31-AFDB928B6B68}" destId="{CA88798E-04F3-4C50-86B6-96D8913831F1}" srcOrd="5" destOrd="0" presId="urn:microsoft.com/office/officeart/2005/8/layout/hProcess9"/>
    <dgm:cxn modelId="{5602C0D8-10EC-465F-8C62-CAE9B11A8D41}" type="presParOf" srcId="{49E1FC8B-52A3-4471-AE31-AFDB928B6B68}" destId="{383DBE7D-5430-480C-AEDD-0FC485C30F9A}" srcOrd="6" destOrd="0" presId="urn:microsoft.com/office/officeart/2005/8/layout/hProcess9"/>
    <dgm:cxn modelId="{1F0EB068-AB03-4F09-9E9F-C738C3D25FDC}" type="presParOf" srcId="{49E1FC8B-52A3-4471-AE31-AFDB928B6B68}" destId="{6049083D-249A-48CC-9720-E0BB61747D9B}" srcOrd="7" destOrd="0" presId="urn:microsoft.com/office/officeart/2005/8/layout/hProcess9"/>
    <dgm:cxn modelId="{4D7FE2D1-4927-4553-B247-7D8C79B5F790}" type="presParOf" srcId="{49E1FC8B-52A3-4471-AE31-AFDB928B6B68}" destId="{A817C68F-872A-4957-8A6B-723604BCBC3D}" srcOrd="8" destOrd="0" presId="urn:microsoft.com/office/officeart/2005/8/layout/hProcess9"/>
    <dgm:cxn modelId="{39D741DC-74EC-4FC3-BAE5-29C9ED929B24}" type="presParOf" srcId="{49E1FC8B-52A3-4471-AE31-AFDB928B6B68}" destId="{FCAA4C33-361B-4603-8AC7-0E7796484776}" srcOrd="9" destOrd="0" presId="urn:microsoft.com/office/officeart/2005/8/layout/hProcess9"/>
    <dgm:cxn modelId="{E8560202-3985-4DEB-A357-E2FE4F6211AB}" type="presParOf" srcId="{49E1FC8B-52A3-4471-AE31-AFDB928B6B68}" destId="{281A1BDD-28BF-40F4-B88E-C948096EF709}"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5FCC6-0C39-430F-95EA-9B4C708C4570}">
      <dsp:nvSpPr>
        <dsp:cNvPr id="0" name=""/>
        <dsp:cNvSpPr/>
      </dsp:nvSpPr>
      <dsp:spPr>
        <a:xfrm>
          <a:off x="825229" y="0"/>
          <a:ext cx="9352604" cy="4904665"/>
        </a:xfrm>
        <a:prstGeom prst="rightArrow">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12700" cap="flat" cmpd="sng" algn="ctr">
          <a:noFill/>
          <a:prstDash val="solid"/>
          <a:miter lim="800000"/>
        </a:ln>
        <a:effectLst/>
      </dsp:spPr>
      <dsp:style>
        <a:lnRef idx="1">
          <a:schemeClr val="accent4"/>
        </a:lnRef>
        <a:fillRef idx="2">
          <a:schemeClr val="accent4"/>
        </a:fillRef>
        <a:effectRef idx="1">
          <a:schemeClr val="accent4"/>
        </a:effectRef>
        <a:fontRef idx="minor">
          <a:schemeClr val="dk1"/>
        </a:fontRef>
      </dsp:style>
    </dsp:sp>
    <dsp:sp modelId="{7B4511AA-1FE1-4FC1-A1B3-F257421A8DA0}">
      <dsp:nvSpPr>
        <dsp:cNvPr id="0" name=""/>
        <dsp:cNvSpPr/>
      </dsp:nvSpPr>
      <dsp:spPr>
        <a:xfrm>
          <a:off x="3022"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en-US" altLang="ja-JP" sz="1100" kern="1200" dirty="0"/>
            <a:t>2008</a:t>
          </a:r>
          <a:br>
            <a:rPr kumimoji="1" lang="en-US" altLang="ja-JP" sz="1100" kern="1200" dirty="0"/>
          </a:br>
          <a:r>
            <a:rPr kumimoji="1" lang="en-US" altLang="ja-JP" sz="1100" kern="1200" dirty="0"/>
            <a:t>First report by the researcher</a:t>
          </a:r>
          <a:endParaRPr kumimoji="1" lang="ja-JP" altLang="en-US" sz="1100" kern="1200" dirty="0"/>
        </a:p>
      </dsp:txBody>
      <dsp:txXfrm>
        <a:off x="88915" y="1557292"/>
        <a:ext cx="1587737" cy="1790080"/>
      </dsp:txXfrm>
    </dsp:sp>
    <dsp:sp modelId="{3F5540EC-EC3D-47E1-891E-08683EEF02AF}">
      <dsp:nvSpPr>
        <dsp:cNvPr id="0" name=""/>
        <dsp:cNvSpPr/>
      </dsp:nvSpPr>
      <dsp:spPr>
        <a:xfrm>
          <a:off x="1827899"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ja-JP" sz="1100" kern="1200" dirty="0"/>
            <a:t>2008-</a:t>
          </a:r>
          <a:br>
            <a:rPr lang="en-US" altLang="ja-JP" sz="1100" kern="1200" dirty="0"/>
          </a:br>
          <a:r>
            <a:rPr lang="ja-JP" altLang="en-US" sz="1100" kern="1200" dirty="0"/>
            <a:t>・</a:t>
          </a:r>
          <a:r>
            <a:rPr lang="en-US" altLang="ja-JP" sz="1100" kern="1200" dirty="0"/>
            <a:t>Beall’s</a:t>
          </a:r>
          <a:r>
            <a:rPr lang="ja-JP" altLang="en-US" sz="1100" kern="1200" dirty="0"/>
            <a:t> </a:t>
          </a:r>
          <a:r>
            <a:rPr lang="en-US" altLang="ja-JP" sz="1100" kern="1200" dirty="0"/>
            <a:t>list </a:t>
          </a:r>
          <a:br>
            <a:rPr lang="en-US" altLang="ja-JP" sz="1100" kern="1200" dirty="0"/>
          </a:br>
          <a:r>
            <a:rPr lang="ja-JP" altLang="en-US" sz="1100" kern="1200" dirty="0"/>
            <a:t>・</a:t>
          </a:r>
          <a:r>
            <a:rPr kumimoji="1" lang="en-US" altLang="en-US" sz="1100" kern="1200" dirty="0"/>
            <a:t>Recognition of the problem</a:t>
          </a:r>
          <a:br>
            <a:rPr lang="en-US" altLang="ja-JP" sz="1100" kern="1200" dirty="0"/>
          </a:br>
          <a:r>
            <a:rPr lang="ja-JP" altLang="en-US" sz="1100" kern="1200" dirty="0"/>
            <a:t>・</a:t>
          </a:r>
          <a:r>
            <a:rPr kumimoji="1" lang="en-US" altLang="en-US" sz="1100" kern="1200" dirty="0"/>
            <a:t>Investigations</a:t>
          </a:r>
          <a:endParaRPr kumimoji="1" lang="ja-JP" altLang="en-US" sz="1100" kern="1200" dirty="0"/>
        </a:p>
      </dsp:txBody>
      <dsp:txXfrm>
        <a:off x="1913792" y="1557292"/>
        <a:ext cx="1587737" cy="1790080"/>
      </dsp:txXfrm>
    </dsp:sp>
    <dsp:sp modelId="{EDB24B79-C325-4A5B-92C5-C633D4C71359}">
      <dsp:nvSpPr>
        <dsp:cNvPr id="0" name=""/>
        <dsp:cNvSpPr/>
      </dsp:nvSpPr>
      <dsp:spPr>
        <a:xfrm>
          <a:off x="3698020"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ja-JP" sz="1100" kern="1200" dirty="0"/>
            <a:t>2018-</a:t>
          </a:r>
          <a:br>
            <a:rPr lang="en-US" altLang="ja-JP" sz="1100" kern="1200" dirty="0"/>
          </a:br>
          <a:r>
            <a:rPr lang="ja-JP" altLang="en-US" sz="1100" kern="1200" dirty="0"/>
            <a:t>・</a:t>
          </a:r>
          <a:r>
            <a:rPr lang="en-US" altLang="ja-JP" sz="1100" kern="1200" dirty="0"/>
            <a:t>Reports by “The </a:t>
          </a:r>
          <a:r>
            <a:rPr lang="en-US" altLang="ja-JP" sz="1100" kern="1200" dirty="0">
              <a:solidFill>
                <a:schemeClr val="bg1"/>
              </a:solidFill>
            </a:rPr>
            <a:t>Mainichi Newspapers</a:t>
          </a:r>
          <a:r>
            <a:rPr lang="en-US" altLang="ja-JP" sz="1100" kern="1200" dirty="0"/>
            <a:t>”</a:t>
          </a:r>
          <a:br>
            <a:rPr lang="en-US" altLang="ja-JP" sz="1100" kern="1200" dirty="0"/>
          </a:br>
          <a:r>
            <a:rPr lang="ja-JP" altLang="en-US" sz="1100" kern="1200" dirty="0"/>
            <a:t>・</a:t>
          </a:r>
          <a:r>
            <a:rPr kumimoji="1" lang="en-US" altLang="en-US" sz="1100" kern="1200" dirty="0"/>
            <a:t>Recognition of the problem in Japan</a:t>
          </a:r>
          <a:br>
            <a:rPr kumimoji="1" lang="en-US" altLang="en-US" sz="1100" kern="1200" dirty="0"/>
          </a:br>
          <a:r>
            <a:rPr lang="ja-JP" altLang="en-US" sz="1100" kern="1200" dirty="0"/>
            <a:t>・</a:t>
          </a:r>
          <a:r>
            <a:rPr kumimoji="1" lang="en-US" altLang="en-US" sz="1100" kern="1200" dirty="0"/>
            <a:t>Alerts</a:t>
          </a:r>
          <a:r>
            <a:rPr lang="ja-JP" altLang="en-US" sz="1100" kern="1200" dirty="0"/>
            <a:t>（</a:t>
          </a:r>
          <a:r>
            <a:rPr lang="en-US" altLang="ja-JP" sz="1100" kern="1200" dirty="0"/>
            <a:t>Universities and Japan</a:t>
          </a:r>
          <a:r>
            <a:rPr lang="ja-JP" altLang="en-US" sz="1100" kern="1200" dirty="0"/>
            <a:t>）</a:t>
          </a:r>
          <a:endParaRPr kumimoji="1" lang="ja-JP" altLang="en-US" sz="1100" kern="1200" dirty="0"/>
        </a:p>
      </dsp:txBody>
      <dsp:txXfrm>
        <a:off x="3783913" y="1557292"/>
        <a:ext cx="1587737" cy="1790080"/>
      </dsp:txXfrm>
    </dsp:sp>
    <dsp:sp modelId="{383DBE7D-5430-480C-AEDD-0FC485C30F9A}">
      <dsp:nvSpPr>
        <dsp:cNvPr id="0" name=""/>
        <dsp:cNvSpPr/>
      </dsp:nvSpPr>
      <dsp:spPr>
        <a:xfrm>
          <a:off x="5545520"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ja-JP" sz="1100" kern="1200" dirty="0"/>
            <a:t>2020- (COVID19)</a:t>
          </a:r>
          <a:br>
            <a:rPr lang="en-US" altLang="ja-JP" sz="1100" kern="1200" dirty="0"/>
          </a:br>
          <a:r>
            <a:rPr lang="ja-JP" altLang="en-US" sz="1100" kern="1200" dirty="0"/>
            <a:t>・</a:t>
          </a:r>
          <a:r>
            <a:rPr lang="en-US" altLang="ja-JP" sz="1100" kern="1200" dirty="0"/>
            <a:t>Many ”Predatory Conference” were held</a:t>
          </a:r>
          <a:endParaRPr kumimoji="1" lang="ja-JP" altLang="en-US" sz="1100" kern="1200" dirty="0"/>
        </a:p>
      </dsp:txBody>
      <dsp:txXfrm>
        <a:off x="5631413" y="1557292"/>
        <a:ext cx="1587737" cy="1790080"/>
      </dsp:txXfrm>
    </dsp:sp>
    <dsp:sp modelId="{A817C68F-872A-4957-8A6B-723604BCBC3D}">
      <dsp:nvSpPr>
        <dsp:cNvPr id="0" name=""/>
        <dsp:cNvSpPr/>
      </dsp:nvSpPr>
      <dsp:spPr>
        <a:xfrm>
          <a:off x="7393019"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ja-JP" sz="1100" kern="1200" dirty="0"/>
            <a:t>2022-</a:t>
          </a:r>
          <a:br>
            <a:rPr lang="en-US" altLang="ja-JP" sz="1100" kern="1200" dirty="0"/>
          </a:br>
          <a:r>
            <a:rPr lang="ja-JP" altLang="en-US" sz="1100" kern="1200" dirty="0"/>
            <a:t>・</a:t>
          </a:r>
          <a:r>
            <a:rPr lang="en-US" altLang="ja-JP" sz="1100" kern="1200" dirty="0"/>
            <a:t>Definition of ”Predatory”</a:t>
          </a:r>
          <a:br>
            <a:rPr lang="en-US" altLang="ja-JP" sz="1100" kern="1200" dirty="0"/>
          </a:br>
          <a:r>
            <a:rPr lang="ja-JP" altLang="en-US" sz="1100" kern="1200" dirty="0"/>
            <a:t>・</a:t>
          </a:r>
          <a:r>
            <a:rPr lang="en-US" altLang="ja-JP" sz="1100" kern="1200" dirty="0"/>
            <a:t>Including ambiguity, unclear</a:t>
          </a:r>
          <a:endParaRPr kumimoji="1" lang="ja-JP" altLang="en-US" sz="1100" kern="1200" dirty="0"/>
        </a:p>
      </dsp:txBody>
      <dsp:txXfrm>
        <a:off x="7478912" y="1557292"/>
        <a:ext cx="1587737" cy="1790080"/>
      </dsp:txXfrm>
    </dsp:sp>
    <dsp:sp modelId="{281A1BDD-28BF-40F4-B88E-C948096EF709}">
      <dsp:nvSpPr>
        <dsp:cNvPr id="0" name=""/>
        <dsp:cNvSpPr/>
      </dsp:nvSpPr>
      <dsp:spPr>
        <a:xfrm>
          <a:off x="9240518" y="1471399"/>
          <a:ext cx="1759523" cy="1961866"/>
        </a:xfrm>
        <a:prstGeom prst="round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altLang="ja-JP" sz="1100" kern="1200" dirty="0"/>
            <a:t>Present (2024)</a:t>
          </a:r>
          <a:br>
            <a:rPr lang="en-US" altLang="ja-JP" sz="1100" kern="1200" dirty="0"/>
          </a:br>
          <a:r>
            <a:rPr lang="ja-JP" altLang="en-US" sz="1100" kern="1200" dirty="0"/>
            <a:t>・</a:t>
          </a:r>
          <a:r>
            <a:rPr kumimoji="1" lang="en-US" altLang="en-US" sz="1100" kern="1200" dirty="0"/>
            <a:t>Changes in solution and recognition of problem</a:t>
          </a:r>
          <a:br>
            <a:rPr lang="en-US" altLang="ja-JP" sz="1100" kern="1200" dirty="0"/>
          </a:br>
          <a:r>
            <a:rPr lang="ja-JP" altLang="en-US" sz="1100" kern="1200" dirty="0"/>
            <a:t>・</a:t>
          </a:r>
          <a:r>
            <a:rPr lang="en-US" altLang="ja-JP" sz="1100" kern="1200" dirty="0"/>
            <a:t>Promotion of OA</a:t>
          </a:r>
          <a:endParaRPr kumimoji="1" lang="ja-JP" altLang="en-US" sz="1100" kern="1200" dirty="0"/>
        </a:p>
      </dsp:txBody>
      <dsp:txXfrm>
        <a:off x="9326411" y="1557292"/>
        <a:ext cx="1587737" cy="179008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E7C9ECE-A541-44AD-89DC-A63F0A50868E}" type="datetimeFigureOut">
              <a:rPr kumimoji="1" lang="ja-JP" altLang="en-US" smtClean="0"/>
              <a:t>2024/12/27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9BB78D22-94DF-41B3-9BEA-6B5B80EF95E1}" type="slidenum">
              <a:rPr kumimoji="1" lang="ja-JP" altLang="en-US" smtClean="0"/>
              <a:t>‹#›</a:t>
            </a:fld>
            <a:endParaRPr kumimoji="1" lang="ja-JP" altLang="en-US"/>
          </a:p>
        </p:txBody>
      </p:sp>
    </p:spTree>
    <p:extLst>
      <p:ext uri="{BB962C8B-B14F-4D97-AF65-F5344CB8AC3E}">
        <p14:creationId xmlns:p14="http://schemas.microsoft.com/office/powerpoint/2010/main" val="299533768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a:t>
            </a:fld>
            <a:endParaRPr kumimoji="1" lang="ja-JP" altLang="en-US"/>
          </a:p>
        </p:txBody>
      </p:sp>
    </p:spTree>
    <p:extLst>
      <p:ext uri="{BB962C8B-B14F-4D97-AF65-F5344CB8AC3E}">
        <p14:creationId xmlns:p14="http://schemas.microsoft.com/office/powerpoint/2010/main" val="193279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2</a:t>
            </a:fld>
            <a:endParaRPr kumimoji="1" lang="ja-JP" altLang="en-US"/>
          </a:p>
        </p:txBody>
      </p:sp>
    </p:spTree>
    <p:extLst>
      <p:ext uri="{BB962C8B-B14F-4D97-AF65-F5344CB8AC3E}">
        <p14:creationId xmlns:p14="http://schemas.microsoft.com/office/powerpoint/2010/main" val="235656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a:t>
            </a:fld>
            <a:endParaRPr kumimoji="1" lang="ja-JP" altLang="en-US"/>
          </a:p>
        </p:txBody>
      </p:sp>
    </p:spTree>
    <p:extLst>
      <p:ext uri="{BB962C8B-B14F-4D97-AF65-F5344CB8AC3E}">
        <p14:creationId xmlns:p14="http://schemas.microsoft.com/office/powerpoint/2010/main" val="2519979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0A5F-E32C-242F-1169-3766434810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6822D2-7E84-9635-52DB-B6277A547A4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D7781F6-C5DE-0675-34F0-8CB6A15BDEF7}"/>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513E1C0-9F89-AEDC-5197-16BE7DA9794F}"/>
              </a:ext>
            </a:extLst>
          </p:cNvPr>
          <p:cNvSpPr>
            <a:spLocks noGrp="1"/>
          </p:cNvSpPr>
          <p:nvPr>
            <p:ph type="sldNum" sz="quarter" idx="5"/>
          </p:nvPr>
        </p:nvSpPr>
        <p:spPr/>
        <p:txBody>
          <a:bodyPr/>
          <a:lstStyle/>
          <a:p>
            <a:fld id="{9BB78D22-94DF-41B3-9BEA-6B5B80EF95E1}" type="slidenum">
              <a:rPr kumimoji="1" lang="ja-JP" altLang="en-US" smtClean="0"/>
              <a:t>4</a:t>
            </a:fld>
            <a:endParaRPr kumimoji="1" lang="ja-JP" altLang="en-US"/>
          </a:p>
        </p:txBody>
      </p:sp>
    </p:spTree>
    <p:extLst>
      <p:ext uri="{BB962C8B-B14F-4D97-AF65-F5344CB8AC3E}">
        <p14:creationId xmlns:p14="http://schemas.microsoft.com/office/powerpoint/2010/main" val="3175558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5</a:t>
            </a:fld>
            <a:endParaRPr kumimoji="1" lang="ja-JP" altLang="en-US"/>
          </a:p>
        </p:txBody>
      </p:sp>
    </p:spTree>
    <p:extLst>
      <p:ext uri="{BB962C8B-B14F-4D97-AF65-F5344CB8AC3E}">
        <p14:creationId xmlns:p14="http://schemas.microsoft.com/office/powerpoint/2010/main" val="2699581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6</a:t>
            </a:fld>
            <a:endParaRPr kumimoji="1" lang="ja-JP" altLang="en-US"/>
          </a:p>
        </p:txBody>
      </p:sp>
    </p:spTree>
    <p:extLst>
      <p:ext uri="{BB962C8B-B14F-4D97-AF65-F5344CB8AC3E}">
        <p14:creationId xmlns:p14="http://schemas.microsoft.com/office/powerpoint/2010/main" val="3711722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7</a:t>
            </a:fld>
            <a:endParaRPr kumimoji="1" lang="ja-JP" altLang="en-US"/>
          </a:p>
        </p:txBody>
      </p:sp>
    </p:spTree>
    <p:extLst>
      <p:ext uri="{BB962C8B-B14F-4D97-AF65-F5344CB8AC3E}">
        <p14:creationId xmlns:p14="http://schemas.microsoft.com/office/powerpoint/2010/main" val="824326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8</a:t>
            </a:fld>
            <a:endParaRPr kumimoji="1" lang="ja-JP" altLang="en-US"/>
          </a:p>
        </p:txBody>
      </p:sp>
    </p:spTree>
    <p:extLst>
      <p:ext uri="{BB962C8B-B14F-4D97-AF65-F5344CB8AC3E}">
        <p14:creationId xmlns:p14="http://schemas.microsoft.com/office/powerpoint/2010/main" val="724457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9</a:t>
            </a:fld>
            <a:endParaRPr kumimoji="1" lang="ja-JP" altLang="en-US"/>
          </a:p>
        </p:txBody>
      </p:sp>
    </p:spTree>
    <p:extLst>
      <p:ext uri="{BB962C8B-B14F-4D97-AF65-F5344CB8AC3E}">
        <p14:creationId xmlns:p14="http://schemas.microsoft.com/office/powerpoint/2010/main" val="191466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10</a:t>
            </a:fld>
            <a:endParaRPr kumimoji="1" lang="ja-JP" altLang="en-US"/>
          </a:p>
        </p:txBody>
      </p:sp>
    </p:spTree>
    <p:extLst>
      <p:ext uri="{BB962C8B-B14F-4D97-AF65-F5344CB8AC3E}">
        <p14:creationId xmlns:p14="http://schemas.microsoft.com/office/powerpoint/2010/main" val="2369735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11</a:t>
            </a:fld>
            <a:endParaRPr kumimoji="1" lang="ja-JP" altLang="en-US"/>
          </a:p>
        </p:txBody>
      </p:sp>
    </p:spTree>
    <p:extLst>
      <p:ext uri="{BB962C8B-B14F-4D97-AF65-F5344CB8AC3E}">
        <p14:creationId xmlns:p14="http://schemas.microsoft.com/office/powerpoint/2010/main" val="3782691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12</a:t>
            </a:fld>
            <a:endParaRPr kumimoji="1" lang="ja-JP" altLang="en-US"/>
          </a:p>
        </p:txBody>
      </p:sp>
    </p:spTree>
    <p:extLst>
      <p:ext uri="{BB962C8B-B14F-4D97-AF65-F5344CB8AC3E}">
        <p14:creationId xmlns:p14="http://schemas.microsoft.com/office/powerpoint/2010/main" val="3241892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13</a:t>
            </a:fld>
            <a:endParaRPr kumimoji="1" lang="ja-JP" altLang="en-US"/>
          </a:p>
        </p:txBody>
      </p:sp>
    </p:spTree>
    <p:extLst>
      <p:ext uri="{BB962C8B-B14F-4D97-AF65-F5344CB8AC3E}">
        <p14:creationId xmlns:p14="http://schemas.microsoft.com/office/powerpoint/2010/main" val="1352087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14</a:t>
            </a:fld>
            <a:endParaRPr kumimoji="1" lang="ja-JP" altLang="en-US"/>
          </a:p>
        </p:txBody>
      </p:sp>
    </p:spTree>
    <p:extLst>
      <p:ext uri="{BB962C8B-B14F-4D97-AF65-F5344CB8AC3E}">
        <p14:creationId xmlns:p14="http://schemas.microsoft.com/office/powerpoint/2010/main" val="1019204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15</a:t>
            </a:fld>
            <a:endParaRPr kumimoji="1" lang="ja-JP" altLang="en-US"/>
          </a:p>
        </p:txBody>
      </p:sp>
    </p:spTree>
    <p:extLst>
      <p:ext uri="{BB962C8B-B14F-4D97-AF65-F5344CB8AC3E}">
        <p14:creationId xmlns:p14="http://schemas.microsoft.com/office/powerpoint/2010/main" val="106875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16</a:t>
            </a:fld>
            <a:endParaRPr kumimoji="1" lang="ja-JP" altLang="en-US"/>
          </a:p>
        </p:txBody>
      </p:sp>
    </p:spTree>
    <p:extLst>
      <p:ext uri="{BB962C8B-B14F-4D97-AF65-F5344CB8AC3E}">
        <p14:creationId xmlns:p14="http://schemas.microsoft.com/office/powerpoint/2010/main" val="4194042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17</a:t>
            </a:fld>
            <a:endParaRPr kumimoji="1" lang="ja-JP" altLang="en-US"/>
          </a:p>
        </p:txBody>
      </p:sp>
    </p:spTree>
    <p:extLst>
      <p:ext uri="{BB962C8B-B14F-4D97-AF65-F5344CB8AC3E}">
        <p14:creationId xmlns:p14="http://schemas.microsoft.com/office/powerpoint/2010/main" val="476657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B4569-9508-B1E1-2E3A-63DE277D28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061928-7C7B-6412-31F9-7841BBA4FE5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444F6D-AC88-412B-49AA-B0978149BA2E}"/>
              </a:ext>
            </a:extLst>
          </p:cNvPr>
          <p:cNvSpPr>
            <a:spLocks noGrp="1"/>
          </p:cNvSpPr>
          <p:nvPr>
            <p:ph type="body" idx="1"/>
          </p:nvPr>
        </p:nvSpPr>
        <p:spPr/>
        <p:txBody>
          <a:bodyPr/>
          <a:lstStyle/>
          <a:p>
            <a:endParaRPr lang="en-US" altLang="ja-JP" dirty="0"/>
          </a:p>
        </p:txBody>
      </p:sp>
      <p:sp>
        <p:nvSpPr>
          <p:cNvPr id="4" name="スライド番号プレースホルダー 3">
            <a:extLst>
              <a:ext uri="{FF2B5EF4-FFF2-40B4-BE49-F238E27FC236}">
                <a16:creationId xmlns:a16="http://schemas.microsoft.com/office/drawing/2014/main" id="{301472DC-A13D-1AB1-0E3B-520041642D29}"/>
              </a:ext>
            </a:extLst>
          </p:cNvPr>
          <p:cNvSpPr>
            <a:spLocks noGrp="1"/>
          </p:cNvSpPr>
          <p:nvPr>
            <p:ph type="sldNum" sz="quarter" idx="5"/>
          </p:nvPr>
        </p:nvSpPr>
        <p:spPr/>
        <p:txBody>
          <a:bodyPr/>
          <a:lstStyle/>
          <a:p>
            <a:fld id="{9BB78D22-94DF-41B3-9BEA-6B5B80EF95E1}" type="slidenum">
              <a:rPr kumimoji="1" lang="ja-JP" altLang="en-US" smtClean="0"/>
              <a:t>18</a:t>
            </a:fld>
            <a:endParaRPr kumimoji="1" lang="ja-JP" altLang="en-US"/>
          </a:p>
        </p:txBody>
      </p:sp>
    </p:spTree>
    <p:extLst>
      <p:ext uri="{BB962C8B-B14F-4D97-AF65-F5344CB8AC3E}">
        <p14:creationId xmlns:p14="http://schemas.microsoft.com/office/powerpoint/2010/main" val="1943114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19</a:t>
            </a:fld>
            <a:endParaRPr kumimoji="1" lang="ja-JP" altLang="en-US"/>
          </a:p>
        </p:txBody>
      </p:sp>
    </p:spTree>
    <p:extLst>
      <p:ext uri="{BB962C8B-B14F-4D97-AF65-F5344CB8AC3E}">
        <p14:creationId xmlns:p14="http://schemas.microsoft.com/office/powerpoint/2010/main" val="199514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20</a:t>
            </a:fld>
            <a:endParaRPr kumimoji="1" lang="ja-JP" altLang="en-US"/>
          </a:p>
        </p:txBody>
      </p:sp>
    </p:spTree>
    <p:extLst>
      <p:ext uri="{BB962C8B-B14F-4D97-AF65-F5344CB8AC3E}">
        <p14:creationId xmlns:p14="http://schemas.microsoft.com/office/powerpoint/2010/main" val="2745846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06056-7B39-26C2-D9D9-3E4C2574B7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021A672-2CB0-2CC1-0547-68910F8FE4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297FDB4-5D6A-AD46-C415-B9E52D6AD9FC}"/>
              </a:ext>
            </a:extLst>
          </p:cNvPr>
          <p:cNvSpPr>
            <a:spLocks noGrp="1"/>
          </p:cNvSpPr>
          <p:nvPr>
            <p:ph type="body" idx="1"/>
          </p:nvPr>
        </p:nvSpPr>
        <p:spPr/>
        <p:txBody>
          <a:bodyPr/>
          <a:lstStyle/>
          <a:p>
            <a:endParaRPr lang="en-US" altLang="ja-JP" dirty="0"/>
          </a:p>
        </p:txBody>
      </p:sp>
      <p:sp>
        <p:nvSpPr>
          <p:cNvPr id="4" name="スライド番号プレースホルダー 3">
            <a:extLst>
              <a:ext uri="{FF2B5EF4-FFF2-40B4-BE49-F238E27FC236}">
                <a16:creationId xmlns:a16="http://schemas.microsoft.com/office/drawing/2014/main" id="{CCD4AA2A-1F86-A3A4-6FCC-469DCACD016C}"/>
              </a:ext>
            </a:extLst>
          </p:cNvPr>
          <p:cNvSpPr>
            <a:spLocks noGrp="1"/>
          </p:cNvSpPr>
          <p:nvPr>
            <p:ph type="sldNum" sz="quarter" idx="5"/>
          </p:nvPr>
        </p:nvSpPr>
        <p:spPr/>
        <p:txBody>
          <a:bodyPr/>
          <a:lstStyle/>
          <a:p>
            <a:fld id="{9BB78D22-94DF-41B3-9BEA-6B5B80EF95E1}" type="slidenum">
              <a:rPr kumimoji="1" lang="ja-JP" altLang="en-US" smtClean="0"/>
              <a:t>21</a:t>
            </a:fld>
            <a:endParaRPr kumimoji="1" lang="ja-JP" altLang="en-US"/>
          </a:p>
        </p:txBody>
      </p:sp>
    </p:spTree>
    <p:extLst>
      <p:ext uri="{BB962C8B-B14F-4D97-AF65-F5344CB8AC3E}">
        <p14:creationId xmlns:p14="http://schemas.microsoft.com/office/powerpoint/2010/main" val="918261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7A790-743E-F3F3-F554-6C9F35556F8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ABC5154-940A-FA96-511A-68F225A0ABF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5127BBD-EEB8-A224-923D-36A32906022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D63EBB6-F8F6-9A90-3326-CEC629180ABD}"/>
              </a:ext>
            </a:extLst>
          </p:cNvPr>
          <p:cNvSpPr>
            <a:spLocks noGrp="1"/>
          </p:cNvSpPr>
          <p:nvPr>
            <p:ph type="sldNum" sz="quarter" idx="5"/>
          </p:nvPr>
        </p:nvSpPr>
        <p:spPr/>
        <p:txBody>
          <a:bodyPr/>
          <a:lstStyle/>
          <a:p>
            <a:fld id="{9BB78D22-94DF-41B3-9BEA-6B5B80EF95E1}" type="slidenum">
              <a:rPr kumimoji="1" lang="ja-JP" altLang="en-US" smtClean="0"/>
              <a:t>22</a:t>
            </a:fld>
            <a:endParaRPr kumimoji="1" lang="ja-JP" altLang="en-US"/>
          </a:p>
        </p:txBody>
      </p:sp>
    </p:spTree>
    <p:extLst>
      <p:ext uri="{BB962C8B-B14F-4D97-AF65-F5344CB8AC3E}">
        <p14:creationId xmlns:p14="http://schemas.microsoft.com/office/powerpoint/2010/main" val="5933944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223A9-D542-4656-3E7C-7095894B0F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AE3420-52C3-6E4C-79AB-3004740B6F9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E4AFF4F-51F0-6FF7-8891-822D3000785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69B71C5-417C-46E3-7526-F7353B3E8AAC}"/>
              </a:ext>
            </a:extLst>
          </p:cNvPr>
          <p:cNvSpPr>
            <a:spLocks noGrp="1"/>
          </p:cNvSpPr>
          <p:nvPr>
            <p:ph type="sldNum" sz="quarter" idx="5"/>
          </p:nvPr>
        </p:nvSpPr>
        <p:spPr/>
        <p:txBody>
          <a:bodyPr/>
          <a:lstStyle/>
          <a:p>
            <a:fld id="{9BB78D22-94DF-41B3-9BEA-6B5B80EF95E1}" type="slidenum">
              <a:rPr kumimoji="1" lang="ja-JP" altLang="en-US" smtClean="0"/>
              <a:t>23</a:t>
            </a:fld>
            <a:endParaRPr kumimoji="1" lang="ja-JP" altLang="en-US"/>
          </a:p>
        </p:txBody>
      </p:sp>
    </p:spTree>
    <p:extLst>
      <p:ext uri="{BB962C8B-B14F-4D97-AF65-F5344CB8AC3E}">
        <p14:creationId xmlns:p14="http://schemas.microsoft.com/office/powerpoint/2010/main" val="2127771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2DF8-A61F-137F-7180-E1753341F5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46980D-9EC8-5E52-6566-0871522662C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8E6FDA9-42A2-3391-9D0D-C49DBF335D1B}"/>
              </a:ext>
            </a:extLst>
          </p:cNvPr>
          <p:cNvSpPr>
            <a:spLocks noGrp="1"/>
          </p:cNvSpPr>
          <p:nvPr>
            <p:ph type="body" idx="1"/>
          </p:nvPr>
        </p:nvSpPr>
        <p:spPr/>
        <p:txBody>
          <a:bodyPr/>
          <a:lstStyle/>
          <a:p>
            <a:endParaRPr lang="en-US" altLang="ja-JP" dirty="0"/>
          </a:p>
        </p:txBody>
      </p:sp>
      <p:sp>
        <p:nvSpPr>
          <p:cNvPr id="4" name="スライド番号プレースホルダー 3">
            <a:extLst>
              <a:ext uri="{FF2B5EF4-FFF2-40B4-BE49-F238E27FC236}">
                <a16:creationId xmlns:a16="http://schemas.microsoft.com/office/drawing/2014/main" id="{A639300A-D6E9-C1C1-6FD3-58865905DB0A}"/>
              </a:ext>
            </a:extLst>
          </p:cNvPr>
          <p:cNvSpPr>
            <a:spLocks noGrp="1"/>
          </p:cNvSpPr>
          <p:nvPr>
            <p:ph type="sldNum" sz="quarter" idx="5"/>
          </p:nvPr>
        </p:nvSpPr>
        <p:spPr/>
        <p:txBody>
          <a:bodyPr/>
          <a:lstStyle/>
          <a:p>
            <a:fld id="{9BB78D22-94DF-41B3-9BEA-6B5B80EF95E1}" type="slidenum">
              <a:rPr kumimoji="1" lang="ja-JP" altLang="en-US" smtClean="0"/>
              <a:t>24</a:t>
            </a:fld>
            <a:endParaRPr kumimoji="1" lang="ja-JP" altLang="en-US"/>
          </a:p>
        </p:txBody>
      </p:sp>
    </p:spTree>
    <p:extLst>
      <p:ext uri="{BB962C8B-B14F-4D97-AF65-F5344CB8AC3E}">
        <p14:creationId xmlns:p14="http://schemas.microsoft.com/office/powerpoint/2010/main" val="30154555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25</a:t>
            </a:fld>
            <a:endParaRPr kumimoji="1" lang="ja-JP" altLang="en-US"/>
          </a:p>
        </p:txBody>
      </p:sp>
    </p:spTree>
    <p:extLst>
      <p:ext uri="{BB962C8B-B14F-4D97-AF65-F5344CB8AC3E}">
        <p14:creationId xmlns:p14="http://schemas.microsoft.com/office/powerpoint/2010/main" val="535715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7E659-1B05-232D-1F62-3C56D1C8DA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B4BBC4C-468A-F5BE-FC17-294BF635F43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312007F-165B-1775-FE3B-9F6FD38B17D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A5718213-FCD6-70F0-B327-14F2A7670C6F}"/>
              </a:ext>
            </a:extLst>
          </p:cNvPr>
          <p:cNvSpPr>
            <a:spLocks noGrp="1"/>
          </p:cNvSpPr>
          <p:nvPr>
            <p:ph type="sldNum" sz="quarter" idx="5"/>
          </p:nvPr>
        </p:nvSpPr>
        <p:spPr/>
        <p:txBody>
          <a:bodyPr/>
          <a:lstStyle/>
          <a:p>
            <a:fld id="{9BB78D22-94DF-41B3-9BEA-6B5B80EF95E1}" type="slidenum">
              <a:rPr kumimoji="1" lang="ja-JP" altLang="en-US" smtClean="0"/>
              <a:t>26</a:t>
            </a:fld>
            <a:endParaRPr kumimoji="1" lang="ja-JP" altLang="en-US"/>
          </a:p>
        </p:txBody>
      </p:sp>
    </p:spTree>
    <p:extLst>
      <p:ext uri="{BB962C8B-B14F-4D97-AF65-F5344CB8AC3E}">
        <p14:creationId xmlns:p14="http://schemas.microsoft.com/office/powerpoint/2010/main" val="20680675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21C7F-EF79-9CC6-0AD0-3F9E4C3319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78BCAB9-6694-1D07-DA29-9F16CC4F53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06B6F28-CA84-A0A3-8BFB-95EE094491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Nature</a:t>
            </a:r>
            <a:r>
              <a:rPr lang="ja-JP" altLang="en-US" dirty="0"/>
              <a:t>の誌上で、有識者により打ち出された「</a:t>
            </a:r>
            <a:r>
              <a:rPr lang="en-US" altLang="ja-JP" dirty="0"/>
              <a:t>Predatory Journal</a:t>
            </a:r>
            <a:r>
              <a:rPr lang="ja-JP" altLang="en-US" dirty="0"/>
              <a:t>」いわゆる「ハゲタカジャーナル」の定義。</a:t>
            </a:r>
            <a:br>
              <a:rPr lang="en-US" altLang="ja-JP" dirty="0"/>
            </a:br>
            <a:r>
              <a:rPr lang="ja-JP" altLang="en-US" dirty="0"/>
              <a:t>問題について、多くの人がこれは悪質、と同意できるようなラインで定義されている。</a:t>
            </a:r>
            <a:br>
              <a:rPr lang="en-US" altLang="ja-JP" dirty="0"/>
            </a:br>
            <a:r>
              <a:rPr lang="ja-JP" altLang="en-US" dirty="0"/>
              <a:t>「</a:t>
            </a:r>
            <a:r>
              <a:rPr lang="en-US" altLang="ja-JP" dirty="0"/>
              <a:t>Predatory</a:t>
            </a:r>
            <a:r>
              <a:rPr lang="ja-JP" altLang="en-US" dirty="0"/>
              <a:t>」（ハゲタカ）の言葉には、限界に留意が必要としながらも、残す方針。</a:t>
            </a:r>
            <a:endParaRPr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F9AE09F7-4C97-0191-C35C-167786359EF9}"/>
              </a:ext>
            </a:extLst>
          </p:cNvPr>
          <p:cNvSpPr>
            <a:spLocks noGrp="1"/>
          </p:cNvSpPr>
          <p:nvPr>
            <p:ph type="sldNum" sz="quarter" idx="5"/>
          </p:nvPr>
        </p:nvSpPr>
        <p:spPr/>
        <p:txBody>
          <a:bodyPr/>
          <a:lstStyle/>
          <a:p>
            <a:fld id="{9BB78D22-94DF-41B3-9BEA-6B5B80EF95E1}" type="slidenum">
              <a:rPr kumimoji="1" lang="ja-JP" altLang="en-US" smtClean="0"/>
              <a:t>27</a:t>
            </a:fld>
            <a:endParaRPr kumimoji="1" lang="ja-JP" altLang="en-US"/>
          </a:p>
        </p:txBody>
      </p:sp>
    </p:spTree>
    <p:extLst>
      <p:ext uri="{BB962C8B-B14F-4D97-AF65-F5344CB8AC3E}">
        <p14:creationId xmlns:p14="http://schemas.microsoft.com/office/powerpoint/2010/main" val="1094299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AB9A-19E7-FAF3-C98F-1E5B36A58B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F519DC-E9C9-0DE8-AD66-71D32C68528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6C2728-0DD0-CEC2-7EDE-47ACF6EADE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C78D8491-9BDA-B447-9D4E-42FFC97C1E81}"/>
              </a:ext>
            </a:extLst>
          </p:cNvPr>
          <p:cNvSpPr>
            <a:spLocks noGrp="1"/>
          </p:cNvSpPr>
          <p:nvPr>
            <p:ph type="sldNum" sz="quarter" idx="5"/>
          </p:nvPr>
        </p:nvSpPr>
        <p:spPr/>
        <p:txBody>
          <a:bodyPr/>
          <a:lstStyle/>
          <a:p>
            <a:fld id="{9BB78D22-94DF-41B3-9BEA-6B5B80EF95E1}" type="slidenum">
              <a:rPr kumimoji="1" lang="ja-JP" altLang="en-US" smtClean="0"/>
              <a:t>28</a:t>
            </a:fld>
            <a:endParaRPr kumimoji="1" lang="ja-JP" altLang="en-US"/>
          </a:p>
        </p:txBody>
      </p:sp>
    </p:spTree>
    <p:extLst>
      <p:ext uri="{BB962C8B-B14F-4D97-AF65-F5344CB8AC3E}">
        <p14:creationId xmlns:p14="http://schemas.microsoft.com/office/powerpoint/2010/main" val="3966196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97DC6-34D2-5F3B-5BE4-26A94552FF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5AF7EA7-974E-D870-AE49-2A37C8EBBB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114F866-B9C8-3C39-7078-8B25C59D8F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6518022A-3AD7-6679-965C-E38902DD1A43}"/>
              </a:ext>
            </a:extLst>
          </p:cNvPr>
          <p:cNvSpPr>
            <a:spLocks noGrp="1"/>
          </p:cNvSpPr>
          <p:nvPr>
            <p:ph type="sldNum" sz="quarter" idx="5"/>
          </p:nvPr>
        </p:nvSpPr>
        <p:spPr/>
        <p:txBody>
          <a:bodyPr/>
          <a:lstStyle/>
          <a:p>
            <a:fld id="{9BB78D22-94DF-41B3-9BEA-6B5B80EF95E1}" type="slidenum">
              <a:rPr kumimoji="1" lang="ja-JP" altLang="en-US" smtClean="0"/>
              <a:t>29</a:t>
            </a:fld>
            <a:endParaRPr kumimoji="1" lang="ja-JP" altLang="en-US"/>
          </a:p>
        </p:txBody>
      </p:sp>
    </p:spTree>
    <p:extLst>
      <p:ext uri="{BB962C8B-B14F-4D97-AF65-F5344CB8AC3E}">
        <p14:creationId xmlns:p14="http://schemas.microsoft.com/office/powerpoint/2010/main" val="1358267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60A63-3C3F-4ED7-EC2D-F6B3570C4A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2A71EC4-EAA9-BCD0-88A7-EADF22CCF59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2DFC522-6799-BA91-C91A-77820C74CA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a:extLst>
              <a:ext uri="{FF2B5EF4-FFF2-40B4-BE49-F238E27FC236}">
                <a16:creationId xmlns:a16="http://schemas.microsoft.com/office/drawing/2014/main" id="{53C61E50-19EF-DB70-138C-27F15A2D69A6}"/>
              </a:ext>
            </a:extLst>
          </p:cNvPr>
          <p:cNvSpPr>
            <a:spLocks noGrp="1"/>
          </p:cNvSpPr>
          <p:nvPr>
            <p:ph type="sldNum" sz="quarter" idx="5"/>
          </p:nvPr>
        </p:nvSpPr>
        <p:spPr/>
        <p:txBody>
          <a:bodyPr/>
          <a:lstStyle/>
          <a:p>
            <a:fld id="{9BB78D22-94DF-41B3-9BEA-6B5B80EF95E1}" type="slidenum">
              <a:rPr kumimoji="1" lang="ja-JP" altLang="en-US" smtClean="0"/>
              <a:t>30</a:t>
            </a:fld>
            <a:endParaRPr kumimoji="1" lang="ja-JP" altLang="en-US"/>
          </a:p>
        </p:txBody>
      </p:sp>
    </p:spTree>
    <p:extLst>
      <p:ext uri="{BB962C8B-B14F-4D97-AF65-F5344CB8AC3E}">
        <p14:creationId xmlns:p14="http://schemas.microsoft.com/office/powerpoint/2010/main" val="861124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31</a:t>
            </a:fld>
            <a:endParaRPr kumimoji="1" lang="ja-JP" altLang="en-US"/>
          </a:p>
        </p:txBody>
      </p:sp>
    </p:spTree>
    <p:extLst>
      <p:ext uri="{BB962C8B-B14F-4D97-AF65-F5344CB8AC3E}">
        <p14:creationId xmlns:p14="http://schemas.microsoft.com/office/powerpoint/2010/main" val="9099049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32</a:t>
            </a:fld>
            <a:endParaRPr kumimoji="1" lang="ja-JP" altLang="en-US"/>
          </a:p>
        </p:txBody>
      </p:sp>
    </p:spTree>
    <p:extLst>
      <p:ext uri="{BB962C8B-B14F-4D97-AF65-F5344CB8AC3E}">
        <p14:creationId xmlns:p14="http://schemas.microsoft.com/office/powerpoint/2010/main" val="2547054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33</a:t>
            </a:fld>
            <a:endParaRPr kumimoji="1" lang="ja-JP" altLang="en-US"/>
          </a:p>
        </p:txBody>
      </p:sp>
    </p:spTree>
    <p:extLst>
      <p:ext uri="{BB962C8B-B14F-4D97-AF65-F5344CB8AC3E}">
        <p14:creationId xmlns:p14="http://schemas.microsoft.com/office/powerpoint/2010/main" val="1262755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34</a:t>
            </a:fld>
            <a:endParaRPr kumimoji="1" lang="ja-JP" altLang="en-US"/>
          </a:p>
        </p:txBody>
      </p:sp>
    </p:spTree>
    <p:extLst>
      <p:ext uri="{BB962C8B-B14F-4D97-AF65-F5344CB8AC3E}">
        <p14:creationId xmlns:p14="http://schemas.microsoft.com/office/powerpoint/2010/main" val="387361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BB78D22-94DF-41B3-9BEA-6B5B80EF95E1}" type="slidenum">
              <a:rPr kumimoji="1" lang="ja-JP" altLang="en-US" smtClean="0"/>
              <a:t>35</a:t>
            </a:fld>
            <a:endParaRPr kumimoji="1" lang="ja-JP" altLang="en-US"/>
          </a:p>
        </p:txBody>
      </p:sp>
    </p:spTree>
    <p:extLst>
      <p:ext uri="{BB962C8B-B14F-4D97-AF65-F5344CB8AC3E}">
        <p14:creationId xmlns:p14="http://schemas.microsoft.com/office/powerpoint/2010/main" val="2151605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22DF0E-0534-D2A8-7BE3-203FD48E29C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92576A7-9D8E-BB24-D605-627613F069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6407EED-59E7-3396-486B-41FC4722CB27}"/>
              </a:ext>
            </a:extLst>
          </p:cNvPr>
          <p:cNvSpPr>
            <a:spLocks noGrp="1"/>
          </p:cNvSpPr>
          <p:nvPr>
            <p:ph type="dt" sz="half" idx="10"/>
          </p:nvPr>
        </p:nvSpPr>
        <p:spPr/>
        <p:txBody>
          <a:bodyPr/>
          <a:lstStyle/>
          <a:p>
            <a:fld id="{B3BD0A52-DDB7-4EED-86E5-D23E3BCFC021}"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AED3536D-4D1B-16B2-D857-EA45E678A9E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B42DF9C-0994-6D7E-CEB4-65940E321EE1}"/>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289952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41311D-5432-64BB-31A6-527F22166F2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43C061-ADBF-CCFB-7A66-013BC763FA3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24DB4E1-DE13-7145-77E2-C1661BE38AFD}"/>
              </a:ext>
            </a:extLst>
          </p:cNvPr>
          <p:cNvSpPr>
            <a:spLocks noGrp="1"/>
          </p:cNvSpPr>
          <p:nvPr>
            <p:ph type="dt" sz="half" idx="10"/>
          </p:nvPr>
        </p:nvSpPr>
        <p:spPr/>
        <p:txBody>
          <a:bodyPr/>
          <a:lstStyle/>
          <a:p>
            <a:fld id="{228AA661-6AD8-440C-BA3A-2B5DBD66961F}"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CF3B854F-EC8B-737F-8A3C-7705C92A470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8C72B2E-06C1-C5A4-2F7B-0C0C2DBCCB4A}"/>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161567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8BAFEF-A969-C01A-3445-1F53B2CDABA5}"/>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168443-865F-8B04-BDF7-E2E4E2EC41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5F3BB85-FC81-C9F6-6F7F-9D9A42DC23A9}"/>
              </a:ext>
            </a:extLst>
          </p:cNvPr>
          <p:cNvSpPr>
            <a:spLocks noGrp="1"/>
          </p:cNvSpPr>
          <p:nvPr>
            <p:ph type="dt" sz="half" idx="10"/>
          </p:nvPr>
        </p:nvSpPr>
        <p:spPr/>
        <p:txBody>
          <a:bodyPr/>
          <a:lstStyle/>
          <a:p>
            <a:fld id="{72F617F8-E525-4805-A234-CAEFF7AB49C8}"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98C5D938-172D-B584-30CC-348792B050E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BF0467-86CA-B5C9-27C1-F7132E6522D5}"/>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2241199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264094-609F-B458-DDEE-1C10E1538F9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A1B3C0D-3991-91E9-0A69-B35C6CC50F0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47BA670-0B1F-ADDB-A51E-1D59A35B5D2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2114545-2D4D-C2B0-CA11-7EA39CBBD541}"/>
              </a:ext>
            </a:extLst>
          </p:cNvPr>
          <p:cNvSpPr>
            <a:spLocks noGrp="1"/>
          </p:cNvSpPr>
          <p:nvPr>
            <p:ph type="dt" sz="half" idx="10"/>
          </p:nvPr>
        </p:nvSpPr>
        <p:spPr/>
        <p:txBody>
          <a:bodyPr/>
          <a:lstStyle/>
          <a:p>
            <a:fld id="{C8BF818A-A173-4204-B772-D25F6C85D705}" type="datetime1">
              <a:rPr kumimoji="1" lang="ja-JP" altLang="en-US" smtClean="0"/>
              <a:t>2024/12/27</a:t>
            </a:fld>
            <a:endParaRPr kumimoji="1" lang="ja-JP" altLang="en-US"/>
          </a:p>
        </p:txBody>
      </p:sp>
      <p:sp>
        <p:nvSpPr>
          <p:cNvPr id="6" name="フッター プレースホルダー 5">
            <a:extLst>
              <a:ext uri="{FF2B5EF4-FFF2-40B4-BE49-F238E27FC236}">
                <a16:creationId xmlns:a16="http://schemas.microsoft.com/office/drawing/2014/main" id="{5A28427D-E46B-7522-0155-E9EFEE1D227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32F0BC6-E95B-3E06-9C3D-B1EAF2DFAF1E}"/>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3326445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3D031A-74BF-2FCE-4533-95E45BC73E2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C1CEDDA-CC25-7645-B31E-93401FE49D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6DBE36A2-7DF6-7C3C-1D9F-9508411EA96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98395EF-DA7E-9258-4180-AD052015FE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83237B9-C6A7-B7A3-8256-9792ABC74C44}"/>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EAC5188-3782-0C53-36EC-D17883AAF16E}"/>
              </a:ext>
            </a:extLst>
          </p:cNvPr>
          <p:cNvSpPr>
            <a:spLocks noGrp="1"/>
          </p:cNvSpPr>
          <p:nvPr>
            <p:ph type="dt" sz="half" idx="10"/>
          </p:nvPr>
        </p:nvSpPr>
        <p:spPr/>
        <p:txBody>
          <a:bodyPr/>
          <a:lstStyle/>
          <a:p>
            <a:fld id="{389CFE68-5AAE-43AC-888A-BB758FB61008}" type="datetime1">
              <a:rPr kumimoji="1" lang="ja-JP" altLang="en-US" smtClean="0"/>
              <a:t>2024/12/27</a:t>
            </a:fld>
            <a:endParaRPr kumimoji="1" lang="ja-JP" altLang="en-US"/>
          </a:p>
        </p:txBody>
      </p:sp>
      <p:sp>
        <p:nvSpPr>
          <p:cNvPr id="8" name="フッター プレースホルダー 7">
            <a:extLst>
              <a:ext uri="{FF2B5EF4-FFF2-40B4-BE49-F238E27FC236}">
                <a16:creationId xmlns:a16="http://schemas.microsoft.com/office/drawing/2014/main" id="{D40EA601-4917-7987-2A7F-132B855AF8D7}"/>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829A675-C85A-DBDF-281B-7F9EEA2FFDF2}"/>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2156074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E33DFC-CDFB-D762-E1D7-58FDA3BE8B7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31ED20C-A0AB-F158-B5E1-487B73A21DB2}"/>
              </a:ext>
            </a:extLst>
          </p:cNvPr>
          <p:cNvSpPr>
            <a:spLocks noGrp="1"/>
          </p:cNvSpPr>
          <p:nvPr>
            <p:ph type="dt" sz="half" idx="10"/>
          </p:nvPr>
        </p:nvSpPr>
        <p:spPr/>
        <p:txBody>
          <a:bodyPr/>
          <a:lstStyle/>
          <a:p>
            <a:fld id="{FD66BAF3-E737-44E3-B9DA-E489DEC46BC0}" type="datetime1">
              <a:rPr kumimoji="1" lang="ja-JP" altLang="en-US" smtClean="0"/>
              <a:t>2024/12/27</a:t>
            </a:fld>
            <a:endParaRPr kumimoji="1" lang="ja-JP" altLang="en-US"/>
          </a:p>
        </p:txBody>
      </p:sp>
      <p:sp>
        <p:nvSpPr>
          <p:cNvPr id="4" name="フッター プレースホルダー 3">
            <a:extLst>
              <a:ext uri="{FF2B5EF4-FFF2-40B4-BE49-F238E27FC236}">
                <a16:creationId xmlns:a16="http://schemas.microsoft.com/office/drawing/2014/main" id="{A7DD75E8-8D74-88C5-D52B-9940E4B56BA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33846100-A908-C1B4-8528-2C9892F1B49D}"/>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360695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4919229-9E77-C757-1877-8C794BDEB219}"/>
              </a:ext>
            </a:extLst>
          </p:cNvPr>
          <p:cNvSpPr>
            <a:spLocks noGrp="1"/>
          </p:cNvSpPr>
          <p:nvPr>
            <p:ph type="dt" sz="half" idx="10"/>
          </p:nvPr>
        </p:nvSpPr>
        <p:spPr/>
        <p:txBody>
          <a:bodyPr/>
          <a:lstStyle/>
          <a:p>
            <a:fld id="{CC5C3B41-C342-474A-9EC5-C597A761CB8A}" type="datetime1">
              <a:rPr kumimoji="1" lang="ja-JP" altLang="en-US" smtClean="0"/>
              <a:t>2024/12/27</a:t>
            </a:fld>
            <a:endParaRPr kumimoji="1" lang="ja-JP" altLang="en-US"/>
          </a:p>
        </p:txBody>
      </p:sp>
      <p:sp>
        <p:nvSpPr>
          <p:cNvPr id="3" name="フッター プレースホルダー 2">
            <a:extLst>
              <a:ext uri="{FF2B5EF4-FFF2-40B4-BE49-F238E27FC236}">
                <a16:creationId xmlns:a16="http://schemas.microsoft.com/office/drawing/2014/main" id="{71AD2488-44DB-F5C3-F66B-ACFB403DC8E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60C926A-7D5F-7253-404E-2EEF810C35A9}"/>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1271672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17BC570-DC85-6B6F-68B7-5F23C71C242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ECD6BBB-1BDC-A71D-9702-FD088C5BA8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69AC52B-1C4A-56B4-9C33-544855BF10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D180D6A-6266-481F-42B1-8BAED6BA26B3}"/>
              </a:ext>
            </a:extLst>
          </p:cNvPr>
          <p:cNvSpPr>
            <a:spLocks noGrp="1"/>
          </p:cNvSpPr>
          <p:nvPr>
            <p:ph type="dt" sz="half" idx="10"/>
          </p:nvPr>
        </p:nvSpPr>
        <p:spPr/>
        <p:txBody>
          <a:bodyPr/>
          <a:lstStyle/>
          <a:p>
            <a:fld id="{607F9C7B-81F5-4AF2-AB5A-8343F59C75E2}" type="datetime1">
              <a:rPr kumimoji="1" lang="ja-JP" altLang="en-US" smtClean="0"/>
              <a:t>2024/12/27</a:t>
            </a:fld>
            <a:endParaRPr kumimoji="1" lang="ja-JP" altLang="en-US"/>
          </a:p>
        </p:txBody>
      </p:sp>
      <p:sp>
        <p:nvSpPr>
          <p:cNvPr id="6" name="フッター プレースホルダー 5">
            <a:extLst>
              <a:ext uri="{FF2B5EF4-FFF2-40B4-BE49-F238E27FC236}">
                <a16:creationId xmlns:a16="http://schemas.microsoft.com/office/drawing/2014/main" id="{137A8B2A-6609-528A-D2DF-89FA5C33BA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207CF4B-4EA1-03B4-8C4E-845F9AE6137A}"/>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3069880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481432-A9BF-106B-ED2A-5E4EF37CFA8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A4769BB-D66A-6A05-3C55-EFA22A60B2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2080BE13-5B87-A6FD-07F4-E75E5E8C8D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4E6B0921-9551-3E98-3019-6DBBAE07F0B3}"/>
              </a:ext>
            </a:extLst>
          </p:cNvPr>
          <p:cNvSpPr>
            <a:spLocks noGrp="1"/>
          </p:cNvSpPr>
          <p:nvPr>
            <p:ph type="dt" sz="half" idx="10"/>
          </p:nvPr>
        </p:nvSpPr>
        <p:spPr/>
        <p:txBody>
          <a:bodyPr/>
          <a:lstStyle/>
          <a:p>
            <a:fld id="{D3A6BC09-DA8D-4D75-8033-F8ED71A86040}" type="datetime1">
              <a:rPr kumimoji="1" lang="ja-JP" altLang="en-US" smtClean="0"/>
              <a:t>2024/12/27</a:t>
            </a:fld>
            <a:endParaRPr kumimoji="1" lang="ja-JP" altLang="en-US"/>
          </a:p>
        </p:txBody>
      </p:sp>
      <p:sp>
        <p:nvSpPr>
          <p:cNvPr id="6" name="フッター プレースホルダー 5">
            <a:extLst>
              <a:ext uri="{FF2B5EF4-FFF2-40B4-BE49-F238E27FC236}">
                <a16:creationId xmlns:a16="http://schemas.microsoft.com/office/drawing/2014/main" id="{9F869781-90C7-A018-500B-F234C99DA98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F933B1F-BE91-0CFA-BB6B-0AB029259E8A}"/>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1921960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1B47C1-0B11-B95C-2656-AF36E7C9F2D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07E2733-8F3B-2CB1-A08E-9AD6333FC4FA}"/>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D4C7590-862C-BD8C-B311-B53244D85D71}"/>
              </a:ext>
            </a:extLst>
          </p:cNvPr>
          <p:cNvSpPr>
            <a:spLocks noGrp="1"/>
          </p:cNvSpPr>
          <p:nvPr>
            <p:ph type="dt" sz="half" idx="10"/>
          </p:nvPr>
        </p:nvSpPr>
        <p:spPr/>
        <p:txBody>
          <a:bodyPr/>
          <a:lstStyle/>
          <a:p>
            <a:fld id="{6310B2E5-B4F9-45A2-A399-14B14AE230DF}"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52B8AEDA-29FF-9F02-3CFB-F52532E5A18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AA35418-8FBE-C2D1-11E9-F0E48A0E0071}"/>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148446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7DB93D7-40C5-6AB9-2897-29E4166E82C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E967B90-AE35-638F-EBCD-30D2AC32CF4A}"/>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F7CA3F5-4DDE-21B1-C2E2-E805DB6E1F2E}"/>
              </a:ext>
            </a:extLst>
          </p:cNvPr>
          <p:cNvSpPr>
            <a:spLocks noGrp="1"/>
          </p:cNvSpPr>
          <p:nvPr>
            <p:ph type="dt" sz="half" idx="10"/>
          </p:nvPr>
        </p:nvSpPr>
        <p:spPr/>
        <p:txBody>
          <a:bodyPr/>
          <a:lstStyle/>
          <a:p>
            <a:fld id="{0D6F6CC4-3E02-4709-9AC3-4212A5F972B0}"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AE415856-28D7-9480-44D6-4D3F764641F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F748279-05B7-D50F-0848-7192987DEF37}"/>
              </a:ext>
            </a:extLst>
          </p:cNvPr>
          <p:cNvSpPr>
            <a:spLocks noGrp="1"/>
          </p:cNvSpPr>
          <p:nvPr>
            <p:ph type="sldNum" sz="quarter" idx="12"/>
          </p:nvPr>
        </p:nvSpPr>
        <p:spPr/>
        <p:txBody>
          <a:body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30609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0B2FE0E-9DA3-88BC-41E0-2385232566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B977ADA-80EF-5B55-3086-AB512D69AB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834D0E6-D26F-1DDE-2714-94F4A8AD66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1B7932-0845-4A7A-AE74-F662E063B4B7}" type="datetime1">
              <a:rPr kumimoji="1" lang="ja-JP" altLang="en-US" smtClean="0"/>
              <a:t>2024/12/27</a:t>
            </a:fld>
            <a:endParaRPr kumimoji="1" lang="ja-JP" altLang="en-US"/>
          </a:p>
        </p:txBody>
      </p:sp>
      <p:sp>
        <p:nvSpPr>
          <p:cNvPr id="5" name="フッター プレースホルダー 4">
            <a:extLst>
              <a:ext uri="{FF2B5EF4-FFF2-40B4-BE49-F238E27FC236}">
                <a16:creationId xmlns:a16="http://schemas.microsoft.com/office/drawing/2014/main" id="{624E5EFC-3857-A3A4-75C4-63DA896C5A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B0E6660B-2F86-F94A-C71D-49160ECF29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C5DBF96-2D92-4E44-81EB-F9B974D0AEEE}" type="slidenum">
              <a:rPr kumimoji="1" lang="ja-JP" altLang="en-US" smtClean="0"/>
              <a:t>‹#›</a:t>
            </a:fld>
            <a:endParaRPr kumimoji="1" lang="ja-JP" altLang="en-US"/>
          </a:p>
        </p:txBody>
      </p:sp>
    </p:spTree>
    <p:extLst>
      <p:ext uri="{BB962C8B-B14F-4D97-AF65-F5344CB8AC3E}">
        <p14:creationId xmlns:p14="http://schemas.microsoft.com/office/powerpoint/2010/main" val="1243767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8.cao.go.jp/cstp/oa_houshin_setsumei.pdf"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hyperlink" Target="http://hdl.handle.net/2115/71762"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hyperlink" Target="http://hdl.handle.net/2115/71762"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hyperlink" Target="http://hdl.handle.net/2115/71762" TargetMode="External"/><Relationship Id="rId4" Type="http://schemas.openxmlformats.org/officeDocument/2006/relationships/image" Target="../media/image5.png"/><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s://www.nii.ac.jp/sparc/event/2022/pdf/20230217_8.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lib.hokudai.ac.jp/databases/#shinbun"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infonavi.sapmed.ac.jp/jpn/news/news-library/5093/" TargetMode="External"/><Relationship Id="rId4" Type="http://schemas.openxmlformats.org/officeDocument/2006/relationships/hyperlink" Target="https://www.yomiuri.co.jp/national/20241120-OYT1T5013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interacademies.org/project/predatorypublishin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jstage.jst.go.jp/article/jkg/68/10/68_511/_article/-char/j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doi.org/10.18919/jkg.69.4_171"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publicationethics.org/case/withdrawal-accepted-manuscript-predatory-journa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lib.hokudai.ac.jp/en/support/predatory_journal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scj.go.jp/ja/info/kohyo/pdf/kohyo-25-k353.pdf" TargetMode="External"/><Relationship Id="rId4" Type="http://schemas.openxmlformats.org/officeDocument/2006/relationships/hyperlink" Target="https://www.mext.go.jp/content/20211028-mxt_jyohoka01-000018641_07.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thinkchecksubmit.or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doi.org/10.18910/93181"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aj.or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5108/rm326"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turnitin.jp/blog/the-definition-and-spectrum-of-predatory-journal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oi.org/10.1038/d41586-019-03759-y"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s://www.interacademies.org/publication/predatory-practices-report-English" TargetMode="External"/><Relationship Id="rId4" Type="http://schemas.openxmlformats.org/officeDocument/2006/relationships/hyperlink" Target="https://www.interacademies.org/publication/predatory-practices-summary-English"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www.interacademies.org/publication/predatory-practices-report-English" TargetMode="External"/><Relationship Id="rId4" Type="http://schemas.openxmlformats.org/officeDocument/2006/relationships/hyperlink" Target="https://www.interacademies.org/publication/predatory-practices-summary-English"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8910/94925"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doi.org/10.18910/91457"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hdl.handle.net/11094/98413"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oi.org/10.1038/d41586-021-00733-5"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www.magazine.jpcoar.org/news/80ba13b1-ab85-4917-9040-00a47fabc330"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sfdora.org/"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lib.hokudai.ac.jp/support/immediate_open_access"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s://www.lib.hokudai.ac.jp/support/apc/" TargetMode="External"/><Relationship Id="rId4" Type="http://schemas.openxmlformats.org/officeDocument/2006/relationships/hyperlink" Target="https://eprints.lib.hokudai.ac.jp/dspace/index.jsp?&amp;lang=en&amp;locale=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58FD8D-08AA-2CB7-907A-1FE762DA32C3}"/>
              </a:ext>
            </a:extLst>
          </p:cNvPr>
          <p:cNvSpPr>
            <a:spLocks noGrp="1"/>
          </p:cNvSpPr>
          <p:nvPr>
            <p:ph type="ctrTitle"/>
          </p:nvPr>
        </p:nvSpPr>
        <p:spPr/>
        <p:txBody>
          <a:bodyPr>
            <a:normAutofit/>
          </a:bodyPr>
          <a:lstStyle/>
          <a:p>
            <a:r>
              <a:rPr lang="en-US" altLang="ja-JP" dirty="0"/>
              <a:t>“Predatory</a:t>
            </a:r>
            <a:r>
              <a:rPr lang="ja-JP" altLang="en-US" dirty="0"/>
              <a:t> </a:t>
            </a:r>
            <a:r>
              <a:rPr lang="en-US" altLang="ja-JP" dirty="0"/>
              <a:t>problem”</a:t>
            </a:r>
            <a:br>
              <a:rPr lang="en-US" altLang="ja-JP" dirty="0"/>
            </a:br>
            <a:r>
              <a:rPr lang="en-US" altLang="ja-JP" dirty="0"/>
              <a:t> in Academia</a:t>
            </a:r>
            <a:endParaRPr kumimoji="1" lang="ja-JP" altLang="en-US" dirty="0"/>
          </a:p>
        </p:txBody>
      </p:sp>
      <p:sp>
        <p:nvSpPr>
          <p:cNvPr id="3" name="字幕 2">
            <a:extLst>
              <a:ext uri="{FF2B5EF4-FFF2-40B4-BE49-F238E27FC236}">
                <a16:creationId xmlns:a16="http://schemas.microsoft.com/office/drawing/2014/main" id="{73CE0792-C625-0EBD-BB2B-C79C961F59BA}"/>
              </a:ext>
            </a:extLst>
          </p:cNvPr>
          <p:cNvSpPr>
            <a:spLocks noGrp="1"/>
          </p:cNvSpPr>
          <p:nvPr>
            <p:ph type="subTitle" idx="1"/>
          </p:nvPr>
        </p:nvSpPr>
        <p:spPr/>
        <p:txBody>
          <a:bodyPr>
            <a:normAutofit fontScale="92500" lnSpcReduction="10000"/>
          </a:bodyPr>
          <a:lstStyle/>
          <a:p>
            <a:r>
              <a:rPr lang="en-US" altLang="ja-JP" dirty="0"/>
              <a:t>Faculty of Media and Communication FD Training
Thursday, December 12, 2024
Research Support Division, Hokkaido University Library
Maiko </a:t>
            </a:r>
            <a:r>
              <a:rPr lang="en-US" altLang="ja-JP" dirty="0" err="1"/>
              <a:t>Muraki</a:t>
            </a:r>
            <a:endParaRPr lang="en-US" altLang="ja-JP" dirty="0"/>
          </a:p>
        </p:txBody>
      </p:sp>
      <p:pic>
        <p:nvPicPr>
          <p:cNvPr id="4" name="図 3">
            <a:extLst>
              <a:ext uri="{FF2B5EF4-FFF2-40B4-BE49-F238E27FC236}">
                <a16:creationId xmlns:a16="http://schemas.microsoft.com/office/drawing/2014/main" id="{8E6B906F-F555-69A6-E73C-EB1BB23E55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53900" y="6085708"/>
            <a:ext cx="1543401" cy="540000"/>
          </a:xfrm>
          <a:prstGeom prst="rect">
            <a:avLst/>
          </a:prstGeom>
        </p:spPr>
      </p:pic>
    </p:spTree>
    <p:extLst>
      <p:ext uri="{BB962C8B-B14F-4D97-AF65-F5344CB8AC3E}">
        <p14:creationId xmlns:p14="http://schemas.microsoft.com/office/powerpoint/2010/main" val="1448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ED4CAE-D86C-777A-F3D2-9A4ABEE7C7BE}"/>
              </a:ext>
            </a:extLst>
          </p:cNvPr>
          <p:cNvSpPr>
            <a:spLocks noGrp="1"/>
          </p:cNvSpPr>
          <p:nvPr>
            <p:ph type="title"/>
          </p:nvPr>
        </p:nvSpPr>
        <p:spPr/>
        <p:txBody>
          <a:bodyPr/>
          <a:lstStyle/>
          <a:p>
            <a:r>
              <a:rPr lang="en-US" altLang="ja-JP" dirty="0"/>
              <a:t>Table of contents</a:t>
            </a:r>
            <a:endParaRPr kumimoji="1" lang="ja-JP" altLang="en-US" dirty="0"/>
          </a:p>
        </p:txBody>
      </p:sp>
      <p:sp>
        <p:nvSpPr>
          <p:cNvPr id="3" name="コンテンツ プレースホルダー 2">
            <a:extLst>
              <a:ext uri="{FF2B5EF4-FFF2-40B4-BE49-F238E27FC236}">
                <a16:creationId xmlns:a16="http://schemas.microsoft.com/office/drawing/2014/main" id="{A5800D55-102B-6DE6-6361-AC25B13D813A}"/>
              </a:ext>
            </a:extLst>
          </p:cNvPr>
          <p:cNvSpPr>
            <a:spLocks noGrp="1"/>
          </p:cNvSpPr>
          <p:nvPr>
            <p:ph idx="1"/>
          </p:nvPr>
        </p:nvSpPr>
        <p:spPr/>
        <p:txBody>
          <a:bodyPr/>
          <a:lstStyle/>
          <a:p>
            <a:r>
              <a:rPr lang="en-US" altLang="ja-JP" dirty="0"/>
              <a:t>What is the “Predatory problem”?</a:t>
            </a:r>
            <a:r>
              <a:rPr lang="ja-JP" altLang="en-US" dirty="0"/>
              <a:t>　</a:t>
            </a:r>
            <a:r>
              <a:rPr lang="en-US" altLang="ja-JP" dirty="0"/>
              <a:t>… p. 4
Encounters ... p. 10
What's the problem?</a:t>
            </a:r>
            <a:r>
              <a:rPr lang="ja-JP" altLang="en-US" dirty="0"/>
              <a:t>　 </a:t>
            </a:r>
            <a:r>
              <a:rPr lang="en-US" altLang="ja-JP" dirty="0"/>
              <a:t>… p. 16
Solution: Response? Prevention?</a:t>
            </a:r>
            <a:r>
              <a:rPr lang="ja-JP" altLang="en-US" dirty="0"/>
              <a:t>　 </a:t>
            </a:r>
            <a:r>
              <a:rPr lang="en-US" altLang="ja-JP" dirty="0"/>
              <a:t>… p. 19
The fundamental problem of the “Predatory problem” ... p. 32</a:t>
            </a:r>
            <a:endParaRPr lang="ja-JP" altLang="en-US" dirty="0">
              <a:effectLst/>
            </a:endParaRPr>
          </a:p>
        </p:txBody>
      </p:sp>
      <p:sp>
        <p:nvSpPr>
          <p:cNvPr id="4" name="スライド番号プレースホルダー 3">
            <a:extLst>
              <a:ext uri="{FF2B5EF4-FFF2-40B4-BE49-F238E27FC236}">
                <a16:creationId xmlns:a16="http://schemas.microsoft.com/office/drawing/2014/main" id="{9215898B-703F-70C4-EBD5-976252DFAAC1}"/>
              </a:ext>
            </a:extLst>
          </p:cNvPr>
          <p:cNvSpPr>
            <a:spLocks noGrp="1"/>
          </p:cNvSpPr>
          <p:nvPr>
            <p:ph type="sldNum" sz="quarter" idx="12"/>
          </p:nvPr>
        </p:nvSpPr>
        <p:spPr/>
        <p:txBody>
          <a:bodyPr/>
          <a:lstStyle/>
          <a:p>
            <a:fld id="{DC5DBF96-2D92-4E44-81EB-F9B974D0AEEE}" type="slidenum">
              <a:rPr kumimoji="1" lang="ja-JP" altLang="en-US" smtClean="0"/>
              <a:t>2</a:t>
            </a:fld>
            <a:endParaRPr kumimoji="1" lang="ja-JP" altLang="en-US"/>
          </a:p>
        </p:txBody>
      </p:sp>
    </p:spTree>
    <p:extLst>
      <p:ext uri="{BB962C8B-B14F-4D97-AF65-F5344CB8AC3E}">
        <p14:creationId xmlns:p14="http://schemas.microsoft.com/office/powerpoint/2010/main" val="1847797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61E55-5248-C202-BA7F-B43CACDE0C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707113E-A4FD-5CF8-A142-E7784498AF4B}"/>
              </a:ext>
            </a:extLst>
          </p:cNvPr>
          <p:cNvSpPr>
            <a:spLocks noGrp="1"/>
          </p:cNvSpPr>
          <p:nvPr>
            <p:ph type="title"/>
          </p:nvPr>
        </p:nvSpPr>
        <p:spPr/>
        <p:txBody>
          <a:bodyPr>
            <a:normAutofit/>
          </a:bodyPr>
          <a:lstStyle/>
          <a:p>
            <a:r>
              <a:rPr lang="en-US" altLang="ja-JP" dirty="0"/>
              <a:t>What is the “Predatory problem”?</a:t>
            </a:r>
            <a:br>
              <a:rPr lang="en-US" altLang="ja-JP" dirty="0"/>
            </a:br>
            <a:r>
              <a:rPr lang="en-US" altLang="ja-JP" dirty="0"/>
              <a:t>From first report to the present</a:t>
            </a:r>
            <a:endParaRPr kumimoji="1" lang="ja-JP" altLang="en-US" dirty="0"/>
          </a:p>
        </p:txBody>
      </p:sp>
      <p:graphicFrame>
        <p:nvGraphicFramePr>
          <p:cNvPr id="4" name="図表 3">
            <a:extLst>
              <a:ext uri="{FF2B5EF4-FFF2-40B4-BE49-F238E27FC236}">
                <a16:creationId xmlns:a16="http://schemas.microsoft.com/office/drawing/2014/main" id="{C821067E-4CF3-D617-8066-DBF155169EC3}"/>
              </a:ext>
            </a:extLst>
          </p:cNvPr>
          <p:cNvGraphicFramePr/>
          <p:nvPr>
            <p:extLst>
              <p:ext uri="{D42A27DB-BD31-4B8C-83A1-F6EECF244321}">
                <p14:modId xmlns:p14="http://schemas.microsoft.com/office/powerpoint/2010/main" val="453995695"/>
              </p:ext>
            </p:extLst>
          </p:nvPr>
        </p:nvGraphicFramePr>
        <p:xfrm>
          <a:off x="594468" y="1566830"/>
          <a:ext cx="11003064" cy="4904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スライド番号プレースホルダー 2">
            <a:extLst>
              <a:ext uri="{FF2B5EF4-FFF2-40B4-BE49-F238E27FC236}">
                <a16:creationId xmlns:a16="http://schemas.microsoft.com/office/drawing/2014/main" id="{7F82ABF5-5147-179F-9C7B-2285BED9A407}"/>
              </a:ext>
            </a:extLst>
          </p:cNvPr>
          <p:cNvSpPr>
            <a:spLocks noGrp="1"/>
          </p:cNvSpPr>
          <p:nvPr>
            <p:ph type="sldNum" sz="quarter" idx="12"/>
          </p:nvPr>
        </p:nvSpPr>
        <p:spPr/>
        <p:txBody>
          <a:bodyPr/>
          <a:lstStyle/>
          <a:p>
            <a:fld id="{DC5DBF96-2D92-4E44-81EB-F9B974D0AEEE}" type="slidenum">
              <a:rPr kumimoji="1" lang="ja-JP" altLang="en-US" smtClean="0"/>
              <a:t>3</a:t>
            </a:fld>
            <a:endParaRPr kumimoji="1" lang="ja-JP" altLang="en-US"/>
          </a:p>
        </p:txBody>
      </p:sp>
    </p:spTree>
    <p:extLst>
      <p:ext uri="{BB962C8B-B14F-4D97-AF65-F5344CB8AC3E}">
        <p14:creationId xmlns:p14="http://schemas.microsoft.com/office/powerpoint/2010/main" val="1093442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FD732-FDA0-4154-211C-4112EE5D9C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9EFEFCB-E749-13EB-5AD6-1E421C350120}"/>
              </a:ext>
            </a:extLst>
          </p:cNvPr>
          <p:cNvSpPr>
            <a:spLocks noGrp="1"/>
          </p:cNvSpPr>
          <p:nvPr>
            <p:ph type="title"/>
          </p:nvPr>
        </p:nvSpPr>
        <p:spPr/>
        <p:txBody>
          <a:bodyPr/>
          <a:lstStyle/>
          <a:p>
            <a:r>
              <a:rPr lang="en-US" altLang="ja-JP" dirty="0"/>
              <a:t>What is the “Predatory problem”?</a:t>
            </a:r>
            <a:br>
              <a:rPr lang="en-US" altLang="ja-JP" dirty="0"/>
            </a:br>
            <a:r>
              <a:rPr lang="en-US" altLang="ja-JP" dirty="0"/>
              <a:t>The so-called “Predatory”</a:t>
            </a:r>
            <a:endParaRPr kumimoji="1" lang="ja-JP" altLang="en-US" dirty="0"/>
          </a:p>
        </p:txBody>
      </p:sp>
      <p:sp>
        <p:nvSpPr>
          <p:cNvPr id="3" name="コンテンツ プレースホルダー 2">
            <a:extLst>
              <a:ext uri="{FF2B5EF4-FFF2-40B4-BE49-F238E27FC236}">
                <a16:creationId xmlns:a16="http://schemas.microsoft.com/office/drawing/2014/main" id="{1F49C636-53AA-975F-DF44-24B3EBE5985A}"/>
              </a:ext>
            </a:extLst>
          </p:cNvPr>
          <p:cNvSpPr>
            <a:spLocks noGrp="1"/>
          </p:cNvSpPr>
          <p:nvPr>
            <p:ph idx="1"/>
          </p:nvPr>
        </p:nvSpPr>
        <p:spPr/>
        <p:txBody>
          <a:bodyPr>
            <a:normAutofit/>
          </a:bodyPr>
          <a:lstStyle/>
          <a:p>
            <a:r>
              <a:rPr lang="en-US" altLang="ja-JP" dirty="0"/>
              <a:t>“Predatory” translates to “</a:t>
            </a:r>
            <a:r>
              <a:rPr lang="en-US" altLang="ja-JP" dirty="0" err="1"/>
              <a:t>Hagetaka</a:t>
            </a:r>
            <a:r>
              <a:rPr lang="en-US" altLang="ja-JP" dirty="0"/>
              <a:t>” (vulture) in Japanese 
All common names</a:t>
            </a:r>
            <a:br>
              <a:rPr lang="en-US" altLang="ja-JP" dirty="0"/>
            </a:br>
            <a:r>
              <a:rPr lang="en-US" altLang="ja-JP" dirty="0"/>
              <a:t>“Predatory” journals/conferences/publishers, </a:t>
            </a:r>
            <a:br>
              <a:rPr lang="en-US" altLang="ja-JP" dirty="0"/>
            </a:br>
            <a:r>
              <a:rPr lang="en-US" altLang="ja-JP" dirty="0"/>
              <a:t>“hijacked” journals/conferences/publishers, etc.
Typical characteristics</a:t>
            </a:r>
            <a:br>
              <a:rPr lang="en-US" altLang="ja-JP" dirty="0"/>
            </a:br>
            <a:r>
              <a:rPr lang="en-US" altLang="ja-JP" dirty="0"/>
              <a:t>Frequent solicitation emails, poor quality sites, extremely fast or inappropriate peer review, Impact Factor-like numbers, logos and names similar to well-known journals
The purpose is the publication fee / entry fee</a:t>
            </a:r>
          </a:p>
        </p:txBody>
      </p:sp>
      <p:sp>
        <p:nvSpPr>
          <p:cNvPr id="4" name="スライド番号プレースホルダー 3">
            <a:extLst>
              <a:ext uri="{FF2B5EF4-FFF2-40B4-BE49-F238E27FC236}">
                <a16:creationId xmlns:a16="http://schemas.microsoft.com/office/drawing/2014/main" id="{96C39552-4C42-B175-53AB-21781C11AA99}"/>
              </a:ext>
            </a:extLst>
          </p:cNvPr>
          <p:cNvSpPr>
            <a:spLocks noGrp="1"/>
          </p:cNvSpPr>
          <p:nvPr>
            <p:ph type="sldNum" sz="quarter" idx="12"/>
          </p:nvPr>
        </p:nvSpPr>
        <p:spPr/>
        <p:txBody>
          <a:bodyPr/>
          <a:lstStyle/>
          <a:p>
            <a:fld id="{DC5DBF96-2D92-4E44-81EB-F9B974D0AEEE}" type="slidenum">
              <a:rPr kumimoji="1" lang="ja-JP" altLang="en-US" smtClean="0"/>
              <a:t>4</a:t>
            </a:fld>
            <a:endParaRPr kumimoji="1" lang="ja-JP" altLang="en-US"/>
          </a:p>
        </p:txBody>
      </p:sp>
    </p:spTree>
    <p:extLst>
      <p:ext uri="{BB962C8B-B14F-4D97-AF65-F5344CB8AC3E}">
        <p14:creationId xmlns:p14="http://schemas.microsoft.com/office/powerpoint/2010/main" val="4020781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AA0897E5-D148-9647-40E7-F629BFFF20D5}"/>
              </a:ext>
            </a:extLst>
          </p:cNvPr>
          <p:cNvSpPr>
            <a:spLocks noGrp="1"/>
          </p:cNvSpPr>
          <p:nvPr>
            <p:ph idx="1"/>
          </p:nvPr>
        </p:nvSpPr>
        <p:spPr>
          <a:xfrm>
            <a:off x="691896" y="1646238"/>
            <a:ext cx="10515600" cy="3992562"/>
          </a:xfrm>
        </p:spPr>
        <p:txBody>
          <a:bodyPr>
            <a:normAutofit/>
          </a:bodyPr>
          <a:lstStyle/>
          <a:p>
            <a:r>
              <a:rPr lang="en-US" altLang="ja-JP" dirty="0"/>
              <a:t>Anyone can freely use papers that are the results of research
Papers are available free of charge
Orange unlocked icon
Appeared with the soaring cost of journal subscriptions
Increasing and gradually becoming more common
Promoted internationally, and in Japan </a:t>
            </a:r>
            <a:r>
              <a:rPr lang="en-US" altLang="ja-JP" dirty="0">
                <a:solidFill>
                  <a:schemeClr val="tx1">
                    <a:lumMod val="50000"/>
                    <a:lumOff val="50000"/>
                  </a:schemeClr>
                </a:solidFill>
              </a:rPr>
              <a:t>*</a:t>
            </a:r>
            <a:r>
              <a:rPr lang="en-US" altLang="ja-JP" dirty="0"/>
              <a:t>
There are several ways depending on covering the cost of publication : Self-archiving (Green OA), Gold OA</a:t>
            </a:r>
          </a:p>
        </p:txBody>
      </p:sp>
      <p:sp>
        <p:nvSpPr>
          <p:cNvPr id="4" name="スライド番号プレースホルダー 3">
            <a:extLst>
              <a:ext uri="{FF2B5EF4-FFF2-40B4-BE49-F238E27FC236}">
                <a16:creationId xmlns:a16="http://schemas.microsoft.com/office/drawing/2014/main" id="{B93EACE9-AE71-195D-820B-66921C1229B5}"/>
              </a:ext>
            </a:extLst>
          </p:cNvPr>
          <p:cNvSpPr>
            <a:spLocks noGrp="1"/>
          </p:cNvSpPr>
          <p:nvPr>
            <p:ph type="sldNum" sz="quarter" idx="12"/>
          </p:nvPr>
        </p:nvSpPr>
        <p:spPr/>
        <p:txBody>
          <a:bodyPr/>
          <a:lstStyle/>
          <a:p>
            <a:fld id="{DC5DBF96-2D92-4E44-81EB-F9B974D0AEEE}" type="slidenum">
              <a:rPr kumimoji="1" lang="ja-JP" altLang="en-US" smtClean="0"/>
              <a:t>5</a:t>
            </a:fld>
            <a:endParaRPr kumimoji="1" lang="ja-JP" altLang="en-US" dirty="0"/>
          </a:p>
        </p:txBody>
      </p:sp>
      <p:sp>
        <p:nvSpPr>
          <p:cNvPr id="7" name="タイトル 1">
            <a:extLst>
              <a:ext uri="{FF2B5EF4-FFF2-40B4-BE49-F238E27FC236}">
                <a16:creationId xmlns:a16="http://schemas.microsoft.com/office/drawing/2014/main" id="{12333E63-14D0-BC09-E6F1-188B7C2C0CCB}"/>
              </a:ext>
            </a:extLst>
          </p:cNvPr>
          <p:cNvSpPr txBox="1">
            <a:spLocks/>
          </p:cNvSpPr>
          <p:nvPr/>
        </p:nvSpPr>
        <p:spPr>
          <a:xfrm>
            <a:off x="691896" y="282576"/>
            <a:ext cx="118254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dirty="0"/>
              <a:t>What is the “Predatory problem”?</a:t>
            </a:r>
            <a:br>
              <a:rPr lang="en-US" altLang="ja-JP" dirty="0"/>
            </a:br>
            <a:r>
              <a:rPr lang="en-US" altLang="ja-JP" dirty="0"/>
              <a:t>What is the Open</a:t>
            </a:r>
            <a:r>
              <a:rPr lang="ja-JP" altLang="en-US" dirty="0"/>
              <a:t> </a:t>
            </a:r>
            <a:r>
              <a:rPr lang="en-US" altLang="ja-JP" dirty="0"/>
              <a:t>Access?</a:t>
            </a:r>
            <a:endParaRPr lang="ja-JP" altLang="en-US" dirty="0"/>
          </a:p>
        </p:txBody>
      </p:sp>
      <p:pic>
        <p:nvPicPr>
          <p:cNvPr id="9" name="図 8">
            <a:extLst>
              <a:ext uri="{FF2B5EF4-FFF2-40B4-BE49-F238E27FC236}">
                <a16:creationId xmlns:a16="http://schemas.microsoft.com/office/drawing/2014/main" id="{1CFF1ECA-9930-9324-96F2-BDD32BC262C3}"/>
              </a:ext>
            </a:extLst>
          </p:cNvPr>
          <p:cNvPicPr>
            <a:picLocks noChangeAspect="1"/>
          </p:cNvPicPr>
          <p:nvPr/>
        </p:nvPicPr>
        <p:blipFill>
          <a:blip r:embed="rId3"/>
          <a:stretch>
            <a:fillRect/>
          </a:stretch>
        </p:blipFill>
        <p:spPr>
          <a:xfrm>
            <a:off x="4738384" y="2660072"/>
            <a:ext cx="245391" cy="381001"/>
          </a:xfrm>
          <a:prstGeom prst="rect">
            <a:avLst/>
          </a:prstGeom>
        </p:spPr>
      </p:pic>
      <p:sp>
        <p:nvSpPr>
          <p:cNvPr id="10" name="コンテンツ プレースホルダー 2">
            <a:extLst>
              <a:ext uri="{FF2B5EF4-FFF2-40B4-BE49-F238E27FC236}">
                <a16:creationId xmlns:a16="http://schemas.microsoft.com/office/drawing/2014/main" id="{2D807D0D-61A2-798D-7125-5AE3C743EC9F}"/>
              </a:ext>
            </a:extLst>
          </p:cNvPr>
          <p:cNvSpPr txBox="1">
            <a:spLocks/>
          </p:cNvSpPr>
          <p:nvPr/>
        </p:nvSpPr>
        <p:spPr>
          <a:xfrm>
            <a:off x="1072897" y="5992107"/>
            <a:ext cx="9473184"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*Secretariat for Science, Technology and Innovation, Cabinet Office, Government of Japan. Open Access Policy for Academic Papers in Japan</a:t>
            </a:r>
            <a:r>
              <a:rPr lang="ja-JP" altLang="en-US" sz="1400" dirty="0">
                <a:solidFill>
                  <a:schemeClr val="tx1">
                    <a:lumMod val="50000"/>
                    <a:lumOff val="50000"/>
                  </a:schemeClr>
                </a:solidFill>
              </a:rPr>
              <a:t>（</a:t>
            </a:r>
            <a:r>
              <a:rPr lang="en-US" altLang="ja-JP" sz="1400" dirty="0">
                <a:solidFill>
                  <a:schemeClr val="tx1">
                    <a:lumMod val="50000"/>
                    <a:lumOff val="50000"/>
                  </a:schemeClr>
                </a:solidFill>
              </a:rPr>
              <a:t>2024.4.25, 26</a:t>
            </a:r>
            <a:r>
              <a:rPr lang="ja-JP" altLang="en-US" sz="1400" dirty="0">
                <a:solidFill>
                  <a:schemeClr val="tx1">
                    <a:lumMod val="50000"/>
                    <a:lumOff val="50000"/>
                  </a:schemeClr>
                </a:solidFill>
              </a:rPr>
              <a:t>）</a:t>
            </a:r>
            <a:r>
              <a:rPr lang="en-US" altLang="ja-JP" sz="1400" dirty="0">
                <a:solidFill>
                  <a:schemeClr val="tx1">
                    <a:lumMod val="50000"/>
                    <a:lumOff val="50000"/>
                  </a:schemeClr>
                </a:solidFill>
              </a:rPr>
              <a:t>(in Japanese)</a:t>
            </a:r>
            <a:br>
              <a:rPr lang="en-US" altLang="ja-JP" sz="1400" dirty="0">
                <a:solidFill>
                  <a:schemeClr val="tx1">
                    <a:lumMod val="50000"/>
                    <a:lumOff val="50000"/>
                  </a:schemeClr>
                </a:solidFill>
              </a:rPr>
            </a:br>
            <a:r>
              <a:rPr lang="en-US" altLang="ja-JP" sz="1400" dirty="0">
                <a:solidFill>
                  <a:schemeClr val="tx1">
                    <a:lumMod val="50000"/>
                    <a:lumOff val="50000"/>
                  </a:schemeClr>
                </a:solidFill>
                <a:hlinkClick r:id="rId4"/>
              </a:rPr>
              <a:t>https://www8.cao.go.jp/cstp/oa_houshin_setsumei.pdf</a:t>
            </a:r>
            <a:endParaRPr lang="en-US" altLang="ja-JP" sz="1400" dirty="0">
              <a:solidFill>
                <a:schemeClr val="tx1">
                  <a:lumMod val="50000"/>
                  <a:lumOff val="50000"/>
                </a:schemeClr>
              </a:solidFill>
            </a:endParaRPr>
          </a:p>
          <a:p>
            <a:pPr marL="0" indent="0">
              <a:buNone/>
            </a:pPr>
            <a:endParaRPr lang="en-US" altLang="ja-JP" sz="1400" dirty="0">
              <a:solidFill>
                <a:schemeClr val="tx1">
                  <a:lumMod val="50000"/>
                  <a:lumOff val="50000"/>
                </a:schemeClr>
              </a:solidFill>
            </a:endParaRPr>
          </a:p>
        </p:txBody>
      </p:sp>
      <p:sp>
        <p:nvSpPr>
          <p:cNvPr id="2" name="コンテンツ プレースホルダー 2">
            <a:extLst>
              <a:ext uri="{FF2B5EF4-FFF2-40B4-BE49-F238E27FC236}">
                <a16:creationId xmlns:a16="http://schemas.microsoft.com/office/drawing/2014/main" id="{C44E56D4-1A4B-CFA9-7DF6-9C73EE1833FB}"/>
              </a:ext>
            </a:extLst>
          </p:cNvPr>
          <p:cNvSpPr txBox="1">
            <a:spLocks/>
          </p:cNvSpPr>
          <p:nvPr/>
        </p:nvSpPr>
        <p:spPr>
          <a:xfrm>
            <a:off x="1072897" y="5448477"/>
            <a:ext cx="9473184"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400" dirty="0">
              <a:solidFill>
                <a:schemeClr val="tx1">
                  <a:lumMod val="50000"/>
                  <a:lumOff val="50000"/>
                </a:schemeClr>
              </a:solidFill>
            </a:endParaRPr>
          </a:p>
        </p:txBody>
      </p:sp>
      <p:sp>
        <p:nvSpPr>
          <p:cNvPr id="5" name="コンテンツ プレースホルダー 2">
            <a:extLst>
              <a:ext uri="{FF2B5EF4-FFF2-40B4-BE49-F238E27FC236}">
                <a16:creationId xmlns:a16="http://schemas.microsoft.com/office/drawing/2014/main" id="{5CC205C0-2920-DD6D-26ED-A270C9BE7C44}"/>
              </a:ext>
            </a:extLst>
          </p:cNvPr>
          <p:cNvSpPr txBox="1">
            <a:spLocks/>
          </p:cNvSpPr>
          <p:nvPr/>
        </p:nvSpPr>
        <p:spPr>
          <a:xfrm>
            <a:off x="2718816" y="5364251"/>
            <a:ext cx="9473184"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1400" dirty="0">
              <a:solidFill>
                <a:schemeClr val="tx1">
                  <a:lumMod val="50000"/>
                  <a:lumOff val="50000"/>
                </a:schemeClr>
              </a:solidFill>
            </a:endParaRPr>
          </a:p>
        </p:txBody>
      </p:sp>
      <p:sp>
        <p:nvSpPr>
          <p:cNvPr id="6" name="コンテンツ プレースホルダー 2">
            <a:extLst>
              <a:ext uri="{FF2B5EF4-FFF2-40B4-BE49-F238E27FC236}">
                <a16:creationId xmlns:a16="http://schemas.microsoft.com/office/drawing/2014/main" id="{3B6F37E7-8238-F711-622A-7B6BBA032E72}"/>
              </a:ext>
            </a:extLst>
          </p:cNvPr>
          <p:cNvSpPr txBox="1">
            <a:spLocks/>
          </p:cNvSpPr>
          <p:nvPr/>
        </p:nvSpPr>
        <p:spPr>
          <a:xfrm>
            <a:off x="1072897" y="5723025"/>
            <a:ext cx="9473184" cy="3697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English titles of Japanese documents (without English titles) are based on machine translation.</a:t>
            </a:r>
          </a:p>
        </p:txBody>
      </p:sp>
    </p:spTree>
    <p:extLst>
      <p:ext uri="{BB962C8B-B14F-4D97-AF65-F5344CB8AC3E}">
        <p14:creationId xmlns:p14="http://schemas.microsoft.com/office/powerpoint/2010/main" val="3873503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968EC9-98F5-C53D-05DB-1177E59CDBA0}"/>
              </a:ext>
            </a:extLst>
          </p:cNvPr>
          <p:cNvSpPr>
            <a:spLocks noGrp="1"/>
          </p:cNvSpPr>
          <p:nvPr>
            <p:ph type="title"/>
          </p:nvPr>
        </p:nvSpPr>
        <p:spPr>
          <a:xfrm>
            <a:off x="143822" y="82250"/>
            <a:ext cx="11825440" cy="1325563"/>
          </a:xfrm>
        </p:spPr>
        <p:txBody>
          <a:bodyPr>
            <a:normAutofit/>
          </a:bodyPr>
          <a:lstStyle/>
          <a:p>
            <a:r>
              <a:rPr lang="en-US" altLang="ja-JP" dirty="0"/>
              <a:t>What is the “Predatory problem”?</a:t>
            </a:r>
            <a:br>
              <a:rPr lang="en-US" altLang="ja-JP" dirty="0"/>
            </a:br>
            <a:r>
              <a:rPr lang="en-US" altLang="ja-JP" dirty="0"/>
              <a:t>Open</a:t>
            </a:r>
            <a:r>
              <a:rPr lang="ja-JP" altLang="en-US" dirty="0"/>
              <a:t> </a:t>
            </a:r>
            <a:r>
              <a:rPr lang="en-US" altLang="ja-JP" dirty="0"/>
              <a:t>Access</a:t>
            </a:r>
            <a:r>
              <a:rPr lang="ja-JP" altLang="en-US" dirty="0"/>
              <a:t>：</a:t>
            </a:r>
            <a:r>
              <a:rPr lang="en-US" altLang="ja-JP" dirty="0"/>
              <a:t>Self-archiving</a:t>
            </a:r>
            <a:endParaRPr kumimoji="1" lang="ja-JP" altLang="en-US" dirty="0"/>
          </a:p>
        </p:txBody>
      </p:sp>
      <p:sp>
        <p:nvSpPr>
          <p:cNvPr id="4" name="角丸四角形 51">
            <a:extLst>
              <a:ext uri="{FF2B5EF4-FFF2-40B4-BE49-F238E27FC236}">
                <a16:creationId xmlns:a16="http://schemas.microsoft.com/office/drawing/2014/main" id="{2E13B035-4589-F94F-24A1-57B8BAFA5F39}"/>
              </a:ext>
            </a:extLst>
          </p:cNvPr>
          <p:cNvSpPr/>
          <p:nvPr/>
        </p:nvSpPr>
        <p:spPr>
          <a:xfrm>
            <a:off x="6352958" y="1530000"/>
            <a:ext cx="900000" cy="9000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9">
            <a:extLst>
              <a:ext uri="{FF2B5EF4-FFF2-40B4-BE49-F238E27FC236}">
                <a16:creationId xmlns:a16="http://schemas.microsoft.com/office/drawing/2014/main" id="{479B2A77-74AB-342E-4FA9-C5C1C66C9E65}"/>
              </a:ext>
            </a:extLst>
          </p:cNvPr>
          <p:cNvSpPr/>
          <p:nvPr/>
        </p:nvSpPr>
        <p:spPr>
          <a:xfrm>
            <a:off x="4328319" y="2713031"/>
            <a:ext cx="720000" cy="720000"/>
          </a:xfrm>
          <a:prstGeom prst="roundRect">
            <a:avLst/>
          </a:prstGeom>
          <a:noFill/>
          <a:ln w="762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12">
            <a:extLst>
              <a:ext uri="{FF2B5EF4-FFF2-40B4-BE49-F238E27FC236}">
                <a16:creationId xmlns:a16="http://schemas.microsoft.com/office/drawing/2014/main" id="{6305D32C-E448-F22E-2347-56D8B61F3403}"/>
              </a:ext>
            </a:extLst>
          </p:cNvPr>
          <p:cNvSpPr/>
          <p:nvPr/>
        </p:nvSpPr>
        <p:spPr>
          <a:xfrm>
            <a:off x="3779000" y="4860000"/>
            <a:ext cx="720000" cy="720000"/>
          </a:xfrm>
          <a:prstGeom prst="round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58F76845-80FC-89EA-DFA3-3A1D2607B642}"/>
              </a:ext>
            </a:extLst>
          </p:cNvPr>
          <p:cNvSpPr/>
          <p:nvPr/>
        </p:nvSpPr>
        <p:spPr>
          <a:xfrm>
            <a:off x="306700" y="1440000"/>
            <a:ext cx="10080000" cy="57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t"/>
          <a:lstStyle/>
          <a:p>
            <a:endParaRPr lang="en-US" altLang="ja-JP" sz="2400" dirty="0">
              <a:solidFill>
                <a:schemeClr val="tx1"/>
              </a:solidFill>
            </a:endParaRPr>
          </a:p>
        </p:txBody>
      </p:sp>
      <p:pic>
        <p:nvPicPr>
          <p:cNvPr id="9" name="Picture 2" descr="C:\Users\staff\Downloads\シンプルな書類ファイル.png">
            <a:extLst>
              <a:ext uri="{FF2B5EF4-FFF2-40B4-BE49-F238E27FC236}">
                <a16:creationId xmlns:a16="http://schemas.microsoft.com/office/drawing/2014/main" id="{95D6A960-7E7C-5D74-9847-BFB3394B1E9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0000" y="495000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taff\Downloads\人物アイコン　チーム(1).png">
            <a:extLst>
              <a:ext uri="{FF2B5EF4-FFF2-40B4-BE49-F238E27FC236}">
                <a16:creationId xmlns:a16="http://schemas.microsoft.com/office/drawing/2014/main" id="{FFDAB9BE-1355-C841-EAC0-A222DFE2C5E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5019" y="163436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taff\Downloads\人物アイコン　チーム(1).png">
            <a:extLst>
              <a:ext uri="{FF2B5EF4-FFF2-40B4-BE49-F238E27FC236}">
                <a16:creationId xmlns:a16="http://schemas.microsoft.com/office/drawing/2014/main" id="{3A2FC912-B21A-D093-0E3A-F60D90BEDCF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0945" y="4635112"/>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staff\Downloads\シンプルな書類ファイル.png">
            <a:extLst>
              <a:ext uri="{FF2B5EF4-FFF2-40B4-BE49-F238E27FC236}">
                <a16:creationId xmlns:a16="http://schemas.microsoft.com/office/drawing/2014/main" id="{8C3A7DF3-A19B-3F2F-C54A-E0919568CC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9000" y="495000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staff\Downloads\シンプルな書類ファイル.png">
            <a:extLst>
              <a:ext uri="{FF2B5EF4-FFF2-40B4-BE49-F238E27FC236}">
                <a16:creationId xmlns:a16="http://schemas.microsoft.com/office/drawing/2014/main" id="{A81CB637-7E0D-CE06-015A-8186EF7AE5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0000" y="4950000"/>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線矢印コネクタ 13">
            <a:extLst>
              <a:ext uri="{FF2B5EF4-FFF2-40B4-BE49-F238E27FC236}">
                <a16:creationId xmlns:a16="http://schemas.microsoft.com/office/drawing/2014/main" id="{E0909374-AAA6-6F11-8CE6-4867C2CA60A9}"/>
              </a:ext>
            </a:extLst>
          </p:cNvPr>
          <p:cNvCxnSpPr/>
          <p:nvPr/>
        </p:nvCxnSpPr>
        <p:spPr>
          <a:xfrm flipV="1">
            <a:off x="2070000" y="3420000"/>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5" name="Picture 5" descr="C:\Users\staff\Downloads\選択された書類ファイル.png">
            <a:extLst>
              <a:ext uri="{FF2B5EF4-FFF2-40B4-BE49-F238E27FC236}">
                <a16:creationId xmlns:a16="http://schemas.microsoft.com/office/drawing/2014/main" id="{A3A3A124-F21B-689D-5BC9-5F57A4E9742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8319" y="280303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C:\Users\staff\Downloads\選択された書類ファイル.png">
            <a:extLst>
              <a:ext uri="{FF2B5EF4-FFF2-40B4-BE49-F238E27FC236}">
                <a16:creationId xmlns:a16="http://schemas.microsoft.com/office/drawing/2014/main" id="{616621B9-F8CD-9442-D05A-D62087F1E25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30000" y="171000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 descr="C:\Users\staff\Downloads\選択された書類ファイル.png">
            <a:extLst>
              <a:ext uri="{FF2B5EF4-FFF2-40B4-BE49-F238E27FC236}">
                <a16:creationId xmlns:a16="http://schemas.microsoft.com/office/drawing/2014/main" id="{C00FDA5E-E23A-D671-815F-9EAFC4B9E2C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42958" y="1620000"/>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C:\Users\staff\Downloads\データベースアイコン1.png">
            <a:extLst>
              <a:ext uri="{FF2B5EF4-FFF2-40B4-BE49-F238E27FC236}">
                <a16:creationId xmlns:a16="http://schemas.microsoft.com/office/drawing/2014/main" id="{6ED45A95-1B4D-4175-789F-7E436086325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40590" y="5810873"/>
            <a:ext cx="900000" cy="90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staff\Downloads\シンプルな書類ファイル.png">
            <a:extLst>
              <a:ext uri="{FF2B5EF4-FFF2-40B4-BE49-F238E27FC236}">
                <a16:creationId xmlns:a16="http://schemas.microsoft.com/office/drawing/2014/main" id="{BD7D3461-57C7-2B3D-E346-E45695D323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8000" y="279000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7" descr="C:\Users\staff\Desktop\512px-Closed_Access_logo_white.svg.png">
            <a:extLst>
              <a:ext uri="{FF2B5EF4-FFF2-40B4-BE49-F238E27FC236}">
                <a16:creationId xmlns:a16="http://schemas.microsoft.com/office/drawing/2014/main" id="{CBF122A3-E828-CBF4-705F-2EA40647A9C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4000" y="2340000"/>
            <a:ext cx="460801"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C:\Users\staff\Desktop\512px-Open_Access_logo_PLoS_white.svg.png">
            <a:extLst>
              <a:ext uri="{FF2B5EF4-FFF2-40B4-BE49-F238E27FC236}">
                <a16:creationId xmlns:a16="http://schemas.microsoft.com/office/drawing/2014/main" id="{1DB75CF3-428F-917A-787D-EC4E3BA3C0D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88500" y="5291343"/>
            <a:ext cx="4608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staff\Downloads\シンプルな書類ファイル.png">
            <a:extLst>
              <a:ext uri="{FF2B5EF4-FFF2-40B4-BE49-F238E27FC236}">
                <a16:creationId xmlns:a16="http://schemas.microsoft.com/office/drawing/2014/main" id="{E8BE381F-C521-32D4-9A5D-28EDF8CD39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0000" y="3870000"/>
            <a:ext cx="540000" cy="540000"/>
          </a:xfrm>
          <a:prstGeom prst="rect">
            <a:avLst/>
          </a:prstGeom>
          <a:solidFill>
            <a:schemeClr val="bg1"/>
          </a:solidFill>
        </p:spPr>
      </p:pic>
      <p:cxnSp>
        <p:nvCxnSpPr>
          <p:cNvPr id="23" name="直線矢印コネクタ 22">
            <a:extLst>
              <a:ext uri="{FF2B5EF4-FFF2-40B4-BE49-F238E27FC236}">
                <a16:creationId xmlns:a16="http://schemas.microsoft.com/office/drawing/2014/main" id="{CCCA7C56-374C-5E57-B775-E35440DDA835}"/>
              </a:ext>
            </a:extLst>
          </p:cNvPr>
          <p:cNvCxnSpPr/>
          <p:nvPr/>
        </p:nvCxnSpPr>
        <p:spPr>
          <a:xfrm rot="10800000" flipH="1" flipV="1">
            <a:off x="2610000" y="3420000"/>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CBFDDCD9-1B48-D686-EF43-0BD4B08FB08A}"/>
              </a:ext>
            </a:extLst>
          </p:cNvPr>
          <p:cNvCxnSpPr/>
          <p:nvPr/>
        </p:nvCxnSpPr>
        <p:spPr>
          <a:xfrm flipV="1">
            <a:off x="3150000" y="3420000"/>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直線矢印コネクタ 24">
            <a:extLst>
              <a:ext uri="{FF2B5EF4-FFF2-40B4-BE49-F238E27FC236}">
                <a16:creationId xmlns:a16="http://schemas.microsoft.com/office/drawing/2014/main" id="{1622B263-42C9-E6E8-C53A-7CCF8D04BC16}"/>
              </a:ext>
            </a:extLst>
          </p:cNvPr>
          <p:cNvCxnSpPr/>
          <p:nvPr/>
        </p:nvCxnSpPr>
        <p:spPr>
          <a:xfrm rot="10800000" flipH="1" flipV="1">
            <a:off x="3690000" y="3420000"/>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5D79C679-2C25-9CE7-8D51-4159F8A4A6FA}"/>
              </a:ext>
            </a:extLst>
          </p:cNvPr>
          <p:cNvCxnSpPr/>
          <p:nvPr/>
        </p:nvCxnSpPr>
        <p:spPr>
          <a:xfrm flipV="1">
            <a:off x="4230000" y="3420000"/>
            <a:ext cx="360000" cy="1440000"/>
          </a:xfrm>
          <a:prstGeom prst="straightConnector1">
            <a:avLst/>
          </a:prstGeom>
          <a:ln>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27" name="Picture 2" descr="C:\Users\staff\Downloads\シンプルな書類ファイル.png">
            <a:extLst>
              <a:ext uri="{FF2B5EF4-FFF2-40B4-BE49-F238E27FC236}">
                <a16:creationId xmlns:a16="http://schemas.microsoft.com/office/drawing/2014/main" id="{FF6CB665-5463-DA46-563B-2409DA58B2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20000" y="3870000"/>
            <a:ext cx="540000" cy="540000"/>
          </a:xfrm>
          <a:prstGeom prst="rect">
            <a:avLst/>
          </a:prstGeom>
          <a:solidFill>
            <a:schemeClr val="bg1"/>
          </a:solidFill>
        </p:spPr>
      </p:pic>
      <p:pic>
        <p:nvPicPr>
          <p:cNvPr id="28" name="Picture 2" descr="C:\Users\staff\Downloads\シンプルな書類ファイル.png">
            <a:extLst>
              <a:ext uri="{FF2B5EF4-FFF2-40B4-BE49-F238E27FC236}">
                <a16:creationId xmlns:a16="http://schemas.microsoft.com/office/drawing/2014/main" id="{1262D3EB-F6E7-D188-6A32-5D38DB0024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0000" y="3870000"/>
            <a:ext cx="540000" cy="540000"/>
          </a:xfrm>
          <a:prstGeom prst="rect">
            <a:avLst/>
          </a:prstGeom>
          <a:solidFill>
            <a:schemeClr val="bg1"/>
          </a:solidFill>
        </p:spPr>
      </p:pic>
      <p:pic>
        <p:nvPicPr>
          <p:cNvPr id="29" name="Picture 2" descr="C:\Users\staff\Downloads\シンプルな書類ファイル.png">
            <a:extLst>
              <a:ext uri="{FF2B5EF4-FFF2-40B4-BE49-F238E27FC236}">
                <a16:creationId xmlns:a16="http://schemas.microsoft.com/office/drawing/2014/main" id="{F7D03C3C-3E00-978C-B0BC-EE51C6B3F6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0000" y="3870000"/>
            <a:ext cx="540000" cy="540000"/>
          </a:xfrm>
          <a:prstGeom prst="rect">
            <a:avLst/>
          </a:prstGeom>
          <a:solidFill>
            <a:schemeClr val="bg1"/>
          </a:solidFill>
        </p:spPr>
      </p:pic>
      <p:pic>
        <p:nvPicPr>
          <p:cNvPr id="30" name="Picture 2" descr="C:\Users\staff\Downloads\シンプルな書類ファイル.png">
            <a:extLst>
              <a:ext uri="{FF2B5EF4-FFF2-40B4-BE49-F238E27FC236}">
                <a16:creationId xmlns:a16="http://schemas.microsoft.com/office/drawing/2014/main" id="{0F5D41AF-B3A0-9403-AEB2-CD97596E63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0000" y="3870000"/>
            <a:ext cx="540000" cy="540000"/>
          </a:xfrm>
          <a:prstGeom prst="rect">
            <a:avLst/>
          </a:prstGeom>
          <a:solidFill>
            <a:schemeClr val="bg1"/>
          </a:solidFill>
        </p:spPr>
      </p:pic>
      <p:pic>
        <p:nvPicPr>
          <p:cNvPr id="31" name="Picture 2" descr="C:\Users\staff\Downloads\シンプルな書類ファイル.png">
            <a:extLst>
              <a:ext uri="{FF2B5EF4-FFF2-40B4-BE49-F238E27FC236}">
                <a16:creationId xmlns:a16="http://schemas.microsoft.com/office/drawing/2014/main" id="{123CD624-D878-29AA-8E8C-269E0FEE7D6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2040" y="280303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staff\Downloads\選択された書類ファイル.png">
            <a:extLst>
              <a:ext uri="{FF2B5EF4-FFF2-40B4-BE49-F238E27FC236}">
                <a16:creationId xmlns:a16="http://schemas.microsoft.com/office/drawing/2014/main" id="{D1F48937-6A43-3E31-ADE5-56AB34C79EE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80000" y="3870000"/>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33" name="直線矢印コネクタ 32">
            <a:extLst>
              <a:ext uri="{FF2B5EF4-FFF2-40B4-BE49-F238E27FC236}">
                <a16:creationId xmlns:a16="http://schemas.microsoft.com/office/drawing/2014/main" id="{6BD7F3A8-EECA-9FC3-4EC4-CD731DEF7463}"/>
              </a:ext>
            </a:extLst>
          </p:cNvPr>
          <p:cNvCxnSpPr/>
          <p:nvPr/>
        </p:nvCxnSpPr>
        <p:spPr>
          <a:xfrm rot="10800000" flipH="1" flipV="1">
            <a:off x="4770000" y="3420000"/>
            <a:ext cx="90000" cy="36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正方形/長方形 33">
            <a:extLst>
              <a:ext uri="{FF2B5EF4-FFF2-40B4-BE49-F238E27FC236}">
                <a16:creationId xmlns:a16="http://schemas.microsoft.com/office/drawing/2014/main" id="{FD7B4024-6102-ED6F-1D7D-2A500F7ED322}"/>
              </a:ext>
            </a:extLst>
          </p:cNvPr>
          <p:cNvSpPr/>
          <p:nvPr/>
        </p:nvSpPr>
        <p:spPr>
          <a:xfrm>
            <a:off x="306700" y="1440000"/>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Publisher</a:t>
            </a:r>
            <a:endParaRPr kumimoji="1" lang="ja-JP" altLang="en-US" sz="1800" dirty="0">
              <a:solidFill>
                <a:schemeClr val="tx1"/>
              </a:solidFill>
            </a:endParaRPr>
          </a:p>
        </p:txBody>
      </p:sp>
      <p:sp>
        <p:nvSpPr>
          <p:cNvPr id="35" name="正方形/長方形 34">
            <a:extLst>
              <a:ext uri="{FF2B5EF4-FFF2-40B4-BE49-F238E27FC236}">
                <a16:creationId xmlns:a16="http://schemas.microsoft.com/office/drawing/2014/main" id="{52DFB66A-31D4-991D-7826-DCF574598F68}"/>
              </a:ext>
            </a:extLst>
          </p:cNvPr>
          <p:cNvSpPr/>
          <p:nvPr/>
        </p:nvSpPr>
        <p:spPr>
          <a:xfrm>
            <a:off x="306700" y="2520000"/>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Reviewer</a:t>
            </a:r>
            <a:endParaRPr kumimoji="1" lang="ja-JP" altLang="en-US" sz="1800" dirty="0">
              <a:solidFill>
                <a:schemeClr val="tx1"/>
              </a:solidFill>
            </a:endParaRPr>
          </a:p>
        </p:txBody>
      </p:sp>
      <p:sp>
        <p:nvSpPr>
          <p:cNvPr id="36" name="正方形/長方形 35">
            <a:extLst>
              <a:ext uri="{FF2B5EF4-FFF2-40B4-BE49-F238E27FC236}">
                <a16:creationId xmlns:a16="http://schemas.microsoft.com/office/drawing/2014/main" id="{1251FE19-48D5-B1DF-AF71-87FDD57F02FE}"/>
              </a:ext>
            </a:extLst>
          </p:cNvPr>
          <p:cNvSpPr/>
          <p:nvPr/>
        </p:nvSpPr>
        <p:spPr>
          <a:xfrm>
            <a:off x="306700" y="3600000"/>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Editor</a:t>
            </a:r>
            <a:endParaRPr kumimoji="1" lang="ja-JP" altLang="en-US" sz="1800" dirty="0">
              <a:solidFill>
                <a:schemeClr val="tx1"/>
              </a:solidFill>
            </a:endParaRPr>
          </a:p>
        </p:txBody>
      </p:sp>
      <p:sp>
        <p:nvSpPr>
          <p:cNvPr id="37" name="正方形/長方形 36">
            <a:extLst>
              <a:ext uri="{FF2B5EF4-FFF2-40B4-BE49-F238E27FC236}">
                <a16:creationId xmlns:a16="http://schemas.microsoft.com/office/drawing/2014/main" id="{642C65A3-879E-9417-5BF8-F728F4304502}"/>
              </a:ext>
            </a:extLst>
          </p:cNvPr>
          <p:cNvSpPr/>
          <p:nvPr/>
        </p:nvSpPr>
        <p:spPr>
          <a:xfrm>
            <a:off x="306700" y="4680000"/>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Author</a:t>
            </a:r>
            <a:endParaRPr kumimoji="1" lang="ja-JP" altLang="en-US" sz="1800" dirty="0">
              <a:solidFill>
                <a:schemeClr val="tx1"/>
              </a:solidFill>
            </a:endParaRPr>
          </a:p>
        </p:txBody>
      </p:sp>
      <p:cxnSp>
        <p:nvCxnSpPr>
          <p:cNvPr id="38" name="直線矢印コネクタ 37">
            <a:extLst>
              <a:ext uri="{FF2B5EF4-FFF2-40B4-BE49-F238E27FC236}">
                <a16:creationId xmlns:a16="http://schemas.microsoft.com/office/drawing/2014/main" id="{EE963454-6EC3-CE11-7B8C-67E7752ABE09}"/>
              </a:ext>
            </a:extLst>
          </p:cNvPr>
          <p:cNvCxnSpPr/>
          <p:nvPr/>
        </p:nvCxnSpPr>
        <p:spPr>
          <a:xfrm flipV="1">
            <a:off x="4950000" y="2340000"/>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直線矢印コネクタ 38">
            <a:extLst>
              <a:ext uri="{FF2B5EF4-FFF2-40B4-BE49-F238E27FC236}">
                <a16:creationId xmlns:a16="http://schemas.microsoft.com/office/drawing/2014/main" id="{0DE07B61-24BD-2F52-F686-4C50E35B7D90}"/>
              </a:ext>
            </a:extLst>
          </p:cNvPr>
          <p:cNvCxnSpPr/>
          <p:nvPr/>
        </p:nvCxnSpPr>
        <p:spPr>
          <a:xfrm rot="10800000" flipH="1" flipV="1">
            <a:off x="5400000" y="2340000"/>
            <a:ext cx="630000" cy="252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1AE0A6C5-17F4-5DA2-5399-ACE59410B1E1}"/>
              </a:ext>
            </a:extLst>
          </p:cNvPr>
          <p:cNvCxnSpPr/>
          <p:nvPr/>
        </p:nvCxnSpPr>
        <p:spPr>
          <a:xfrm flipV="1">
            <a:off x="6120000" y="2340000"/>
            <a:ext cx="630000" cy="252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正方形/長方形 40">
            <a:extLst>
              <a:ext uri="{FF2B5EF4-FFF2-40B4-BE49-F238E27FC236}">
                <a16:creationId xmlns:a16="http://schemas.microsoft.com/office/drawing/2014/main" id="{9DD2FC80-2573-C717-4803-6E31FE37664A}"/>
              </a:ext>
            </a:extLst>
          </p:cNvPr>
          <p:cNvSpPr/>
          <p:nvPr/>
        </p:nvSpPr>
        <p:spPr>
          <a:xfrm>
            <a:off x="1746700" y="1440000"/>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42" name="正方形/長方形 41">
            <a:extLst>
              <a:ext uri="{FF2B5EF4-FFF2-40B4-BE49-F238E27FC236}">
                <a16:creationId xmlns:a16="http://schemas.microsoft.com/office/drawing/2014/main" id="{64DBE109-C4D7-C45B-96B7-FE218C2F5258}"/>
              </a:ext>
            </a:extLst>
          </p:cNvPr>
          <p:cNvSpPr/>
          <p:nvPr/>
        </p:nvSpPr>
        <p:spPr>
          <a:xfrm>
            <a:off x="1746000" y="2520000"/>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43" name="正方形/長方形 42">
            <a:extLst>
              <a:ext uri="{FF2B5EF4-FFF2-40B4-BE49-F238E27FC236}">
                <a16:creationId xmlns:a16="http://schemas.microsoft.com/office/drawing/2014/main" id="{88531E40-6AB3-B901-426B-D62F44B3AD97}"/>
              </a:ext>
            </a:extLst>
          </p:cNvPr>
          <p:cNvSpPr/>
          <p:nvPr/>
        </p:nvSpPr>
        <p:spPr>
          <a:xfrm>
            <a:off x="1746000" y="3600000"/>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44" name="正方形/長方形 43">
            <a:extLst>
              <a:ext uri="{FF2B5EF4-FFF2-40B4-BE49-F238E27FC236}">
                <a16:creationId xmlns:a16="http://schemas.microsoft.com/office/drawing/2014/main" id="{F8BEA9A6-DD9D-EED8-F7BD-FD5CDE37001C}"/>
              </a:ext>
            </a:extLst>
          </p:cNvPr>
          <p:cNvSpPr/>
          <p:nvPr/>
        </p:nvSpPr>
        <p:spPr>
          <a:xfrm>
            <a:off x="1746000" y="4680000"/>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cxnSp>
        <p:nvCxnSpPr>
          <p:cNvPr id="45" name="直線矢印コネクタ 44">
            <a:extLst>
              <a:ext uri="{FF2B5EF4-FFF2-40B4-BE49-F238E27FC236}">
                <a16:creationId xmlns:a16="http://schemas.microsoft.com/office/drawing/2014/main" id="{3C6CE15E-119D-A901-16B1-8D0954E5B0F7}"/>
              </a:ext>
            </a:extLst>
          </p:cNvPr>
          <p:cNvCxnSpPr>
            <a:stCxn id="10" idx="1"/>
            <a:endCxn id="41" idx="3"/>
          </p:cNvCxnSpPr>
          <p:nvPr/>
        </p:nvCxnSpPr>
        <p:spPr>
          <a:xfrm flipH="1" flipV="1">
            <a:off x="7326700" y="1980000"/>
            <a:ext cx="3338319" cy="14361"/>
          </a:xfrm>
          <a:prstGeom prst="straightConnector1">
            <a:avLst/>
          </a:prstGeom>
          <a:ln w="76200" cap="rnd">
            <a:solidFill>
              <a:srgbClr val="C00000"/>
            </a:solidFill>
            <a:miter lim="800000"/>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a:extLst>
              <a:ext uri="{FF2B5EF4-FFF2-40B4-BE49-F238E27FC236}">
                <a16:creationId xmlns:a16="http://schemas.microsoft.com/office/drawing/2014/main" id="{CD2476AF-9E4C-5FF2-ED63-BDCB40D40339}"/>
              </a:ext>
            </a:extLst>
          </p:cNvPr>
          <p:cNvCxnSpPr/>
          <p:nvPr/>
        </p:nvCxnSpPr>
        <p:spPr>
          <a:xfrm flipH="1" flipV="1">
            <a:off x="7947681" y="3060000"/>
            <a:ext cx="2696264" cy="1628710"/>
          </a:xfrm>
          <a:prstGeom prst="straightConnector1">
            <a:avLst/>
          </a:prstGeom>
          <a:ln w="76200" cap="rnd">
            <a:solidFill>
              <a:schemeClr val="tx1">
                <a:lumMod val="50000"/>
                <a:lumOff val="50000"/>
              </a:schemeClr>
            </a:solidFill>
            <a:miter lim="800000"/>
            <a:tailEnd type="arrow"/>
          </a:ln>
        </p:spPr>
        <p:style>
          <a:lnRef idx="1">
            <a:schemeClr val="accent1"/>
          </a:lnRef>
          <a:fillRef idx="0">
            <a:schemeClr val="accent1"/>
          </a:fillRef>
          <a:effectRef idx="0">
            <a:schemeClr val="accent1"/>
          </a:effectRef>
          <a:fontRef idx="minor">
            <a:schemeClr val="tx1"/>
          </a:fontRef>
        </p:style>
      </p:cxnSp>
      <p:cxnSp>
        <p:nvCxnSpPr>
          <p:cNvPr id="47" name="直線矢印コネクタ 46">
            <a:extLst>
              <a:ext uri="{FF2B5EF4-FFF2-40B4-BE49-F238E27FC236}">
                <a16:creationId xmlns:a16="http://schemas.microsoft.com/office/drawing/2014/main" id="{AD69E538-B890-64A6-8CEB-D8A5DF2A8D31}"/>
              </a:ext>
            </a:extLst>
          </p:cNvPr>
          <p:cNvCxnSpPr/>
          <p:nvPr/>
        </p:nvCxnSpPr>
        <p:spPr>
          <a:xfrm>
            <a:off x="4498850" y="5490000"/>
            <a:ext cx="2031767" cy="488527"/>
          </a:xfrm>
          <a:prstGeom prst="straightConnector1">
            <a:avLst/>
          </a:prstGeom>
          <a:ln w="76200" cap="rnd">
            <a:solidFill>
              <a:srgbClr val="00B050"/>
            </a:solidFill>
            <a:miter lim="800000"/>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a:extLst>
              <a:ext uri="{FF2B5EF4-FFF2-40B4-BE49-F238E27FC236}">
                <a16:creationId xmlns:a16="http://schemas.microsoft.com/office/drawing/2014/main" id="{70BB3B9C-2685-DE89-E116-DA84D0549C9F}"/>
              </a:ext>
            </a:extLst>
          </p:cNvPr>
          <p:cNvCxnSpPr>
            <a:stCxn id="10" idx="2"/>
          </p:cNvCxnSpPr>
          <p:nvPr/>
        </p:nvCxnSpPr>
        <p:spPr>
          <a:xfrm flipH="1">
            <a:off x="7756600" y="2354361"/>
            <a:ext cx="3268419" cy="3135639"/>
          </a:xfrm>
          <a:prstGeom prst="straightConnector1">
            <a:avLst/>
          </a:prstGeom>
          <a:ln w="76200" cap="rnd">
            <a:solidFill>
              <a:srgbClr val="F7901E"/>
            </a:solidFill>
            <a:prstDash val="sysDot"/>
            <a:miter lim="800000"/>
            <a:tailEnd type="arrow"/>
          </a:ln>
        </p:spPr>
        <p:style>
          <a:lnRef idx="1">
            <a:schemeClr val="accent1"/>
          </a:lnRef>
          <a:fillRef idx="0">
            <a:schemeClr val="accent1"/>
          </a:fillRef>
          <a:effectRef idx="0">
            <a:schemeClr val="accent1"/>
          </a:effectRef>
          <a:fontRef idx="minor">
            <a:schemeClr val="tx1"/>
          </a:fontRef>
        </p:style>
      </p:cxnSp>
      <p:cxnSp>
        <p:nvCxnSpPr>
          <p:cNvPr id="49" name="直線矢印コネクタ 48">
            <a:extLst>
              <a:ext uri="{FF2B5EF4-FFF2-40B4-BE49-F238E27FC236}">
                <a16:creationId xmlns:a16="http://schemas.microsoft.com/office/drawing/2014/main" id="{D8D02DB7-292D-CCD8-5A76-B47CA292CC80}"/>
              </a:ext>
            </a:extLst>
          </p:cNvPr>
          <p:cNvCxnSpPr>
            <a:stCxn id="11" idx="1"/>
          </p:cNvCxnSpPr>
          <p:nvPr/>
        </p:nvCxnSpPr>
        <p:spPr>
          <a:xfrm flipH="1">
            <a:off x="7894801" y="4995112"/>
            <a:ext cx="2696144" cy="672631"/>
          </a:xfrm>
          <a:prstGeom prst="straightConnector1">
            <a:avLst/>
          </a:prstGeom>
          <a:ln w="76200" cap="rnd">
            <a:solidFill>
              <a:srgbClr val="F7901E"/>
            </a:solidFill>
            <a:prstDash val="sysDot"/>
            <a:miter lim="800000"/>
            <a:tailEnd type="arrow"/>
          </a:ln>
        </p:spPr>
        <p:style>
          <a:lnRef idx="1">
            <a:schemeClr val="accent1"/>
          </a:lnRef>
          <a:fillRef idx="0">
            <a:schemeClr val="accent1"/>
          </a:fillRef>
          <a:effectRef idx="0">
            <a:schemeClr val="accent1"/>
          </a:effectRef>
          <a:fontRef idx="minor">
            <a:schemeClr val="tx1"/>
          </a:fontRef>
        </p:style>
      </p:cxnSp>
      <p:sp>
        <p:nvSpPr>
          <p:cNvPr id="50" name="四角形吹き出し 73">
            <a:extLst>
              <a:ext uri="{FF2B5EF4-FFF2-40B4-BE49-F238E27FC236}">
                <a16:creationId xmlns:a16="http://schemas.microsoft.com/office/drawing/2014/main" id="{B8D84FBE-3A5D-50CD-C3F3-553D227E077D}"/>
              </a:ext>
            </a:extLst>
          </p:cNvPr>
          <p:cNvSpPr/>
          <p:nvPr/>
        </p:nvSpPr>
        <p:spPr>
          <a:xfrm>
            <a:off x="3689998" y="1889999"/>
            <a:ext cx="960067" cy="450001"/>
          </a:xfrm>
          <a:prstGeom prst="wedgeRectCallout">
            <a:avLst>
              <a:gd name="adj1" fmla="val 50799"/>
              <a:gd name="adj2" fmla="val 105328"/>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dirty="0">
                <a:solidFill>
                  <a:srgbClr val="00B0F0"/>
                </a:solidFill>
              </a:rPr>
              <a:t>Accept</a:t>
            </a:r>
            <a:endParaRPr kumimoji="1" lang="ja-JP" altLang="en-US" sz="1800" dirty="0">
              <a:solidFill>
                <a:srgbClr val="00B0F0"/>
              </a:solidFill>
            </a:endParaRPr>
          </a:p>
        </p:txBody>
      </p:sp>
      <p:pic>
        <p:nvPicPr>
          <p:cNvPr id="51" name="Picture 5" descr="C:\Users\staff\Downloads\選択された書類ファイル.png">
            <a:extLst>
              <a:ext uri="{FF2B5EF4-FFF2-40B4-BE49-F238E27FC236}">
                <a16:creationId xmlns:a16="http://schemas.microsoft.com/office/drawing/2014/main" id="{F719A2CE-E42E-E8ED-5794-551A16A06E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50000" y="4950000"/>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52" name="正方形/長方形 51">
            <a:extLst>
              <a:ext uri="{FF2B5EF4-FFF2-40B4-BE49-F238E27FC236}">
                <a16:creationId xmlns:a16="http://schemas.microsoft.com/office/drawing/2014/main" id="{7A9E4070-4651-C56A-9C80-DB061ED64E08}"/>
              </a:ext>
            </a:extLst>
          </p:cNvPr>
          <p:cNvSpPr/>
          <p:nvPr/>
        </p:nvSpPr>
        <p:spPr>
          <a:xfrm>
            <a:off x="6209299" y="4448251"/>
            <a:ext cx="1738381" cy="2223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800" dirty="0">
                <a:solidFill>
                  <a:schemeClr val="tx1"/>
                </a:solidFill>
              </a:rPr>
              <a:t>proofread</a:t>
            </a:r>
            <a:endParaRPr kumimoji="1" lang="ja-JP" altLang="en-US" sz="1800" dirty="0">
              <a:solidFill>
                <a:schemeClr val="tx1"/>
              </a:solidFill>
            </a:endParaRPr>
          </a:p>
        </p:txBody>
      </p:sp>
      <p:pic>
        <p:nvPicPr>
          <p:cNvPr id="53" name="図 52">
            <a:extLst>
              <a:ext uri="{FF2B5EF4-FFF2-40B4-BE49-F238E27FC236}">
                <a16:creationId xmlns:a16="http://schemas.microsoft.com/office/drawing/2014/main" id="{1822EEC6-E1F7-5BA4-4374-39B38371E56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44362" y="5651343"/>
            <a:ext cx="540000" cy="540000"/>
          </a:xfrm>
          <a:prstGeom prst="rect">
            <a:avLst/>
          </a:prstGeom>
          <a:solidFill>
            <a:schemeClr val="bg1"/>
          </a:solidFill>
        </p:spPr>
      </p:pic>
      <p:sp>
        <p:nvSpPr>
          <p:cNvPr id="54" name="正方形/長方形 53">
            <a:extLst>
              <a:ext uri="{FF2B5EF4-FFF2-40B4-BE49-F238E27FC236}">
                <a16:creationId xmlns:a16="http://schemas.microsoft.com/office/drawing/2014/main" id="{FC810B47-BD83-2EE2-0284-2F46080B4BA1}"/>
              </a:ext>
            </a:extLst>
          </p:cNvPr>
          <p:cNvSpPr/>
          <p:nvPr/>
        </p:nvSpPr>
        <p:spPr>
          <a:xfrm>
            <a:off x="7722291" y="6021517"/>
            <a:ext cx="1890000" cy="6767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en-US" altLang="ja-JP" sz="1800" dirty="0">
                <a:solidFill>
                  <a:schemeClr val="tx1"/>
                </a:solidFill>
              </a:rPr>
              <a:t>Institutional</a:t>
            </a:r>
            <a:r>
              <a:rPr kumimoji="1" lang="ja-JP" altLang="en-US" sz="1800" dirty="0">
                <a:solidFill>
                  <a:schemeClr val="tx1"/>
                </a:solidFill>
              </a:rPr>
              <a:t> </a:t>
            </a:r>
            <a:r>
              <a:rPr kumimoji="1" lang="en-US" altLang="ja-JP" sz="1800" dirty="0">
                <a:solidFill>
                  <a:schemeClr val="tx1"/>
                </a:solidFill>
              </a:rPr>
              <a:t>Repository</a:t>
            </a:r>
            <a:br>
              <a:rPr kumimoji="1" lang="en-US" altLang="ja-JP" sz="1800" dirty="0">
                <a:solidFill>
                  <a:schemeClr val="tx1"/>
                </a:solidFill>
              </a:rPr>
            </a:br>
            <a:r>
              <a:rPr kumimoji="1" lang="en-US" altLang="ja-JP" sz="1800" dirty="0">
                <a:solidFill>
                  <a:schemeClr val="tx1"/>
                </a:solidFill>
              </a:rPr>
              <a:t>HUSCAP</a:t>
            </a:r>
            <a:endParaRPr kumimoji="1" lang="ja-JP" altLang="en-US" sz="1800" dirty="0">
              <a:solidFill>
                <a:schemeClr val="tx1"/>
              </a:solidFill>
            </a:endParaRPr>
          </a:p>
        </p:txBody>
      </p:sp>
      <p:sp>
        <p:nvSpPr>
          <p:cNvPr id="56" name="四角形吹き出し 82">
            <a:extLst>
              <a:ext uri="{FF2B5EF4-FFF2-40B4-BE49-F238E27FC236}">
                <a16:creationId xmlns:a16="http://schemas.microsoft.com/office/drawing/2014/main" id="{B003B674-EDE5-649A-BF11-6FD2A22499E6}"/>
              </a:ext>
            </a:extLst>
          </p:cNvPr>
          <p:cNvSpPr/>
          <p:nvPr/>
        </p:nvSpPr>
        <p:spPr>
          <a:xfrm>
            <a:off x="2228199" y="5471343"/>
            <a:ext cx="1496242" cy="540000"/>
          </a:xfrm>
          <a:prstGeom prst="wedgeRectCallout">
            <a:avLst>
              <a:gd name="adj1" fmla="val 50491"/>
              <a:gd name="adj2" fmla="val -86035"/>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rgbClr val="00B050"/>
                </a:solidFill>
              </a:rPr>
              <a:t>Accepted Manuscript</a:t>
            </a:r>
            <a:endParaRPr kumimoji="1" lang="ja-JP" altLang="en-US" sz="1800" dirty="0">
              <a:solidFill>
                <a:srgbClr val="00B050"/>
              </a:solidFill>
            </a:endParaRPr>
          </a:p>
        </p:txBody>
      </p:sp>
      <p:sp>
        <p:nvSpPr>
          <p:cNvPr id="57" name="正方形/長方形 56">
            <a:extLst>
              <a:ext uri="{FF2B5EF4-FFF2-40B4-BE49-F238E27FC236}">
                <a16:creationId xmlns:a16="http://schemas.microsoft.com/office/drawing/2014/main" id="{D55F1868-6E93-2783-77B5-C7CE8B99ED57}"/>
              </a:ext>
            </a:extLst>
          </p:cNvPr>
          <p:cNvSpPr/>
          <p:nvPr/>
        </p:nvSpPr>
        <p:spPr>
          <a:xfrm>
            <a:off x="9537595" y="5423422"/>
            <a:ext cx="2106700" cy="9088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altLang="ja-JP" dirty="0">
                <a:solidFill>
                  <a:srgbClr val="F7901E"/>
                </a:solidFill>
              </a:rPr>
              <a:t>Usually</a:t>
            </a:r>
            <a:r>
              <a:rPr lang="ja-JP" altLang="en-US" sz="1800" dirty="0">
                <a:solidFill>
                  <a:srgbClr val="F7901E"/>
                </a:solidFill>
              </a:rPr>
              <a:t>，</a:t>
            </a:r>
            <a:r>
              <a:rPr lang="en-US" altLang="ja-JP" dirty="0">
                <a:solidFill>
                  <a:srgbClr val="F7901E"/>
                </a:solidFill>
              </a:rPr>
              <a:t>after 1-2 years from the publication</a:t>
            </a:r>
            <a:endParaRPr kumimoji="1" lang="ja-JP" altLang="en-US" sz="1800" dirty="0">
              <a:solidFill>
                <a:srgbClr val="F7901E"/>
              </a:solidFill>
            </a:endParaRPr>
          </a:p>
        </p:txBody>
      </p:sp>
      <p:pic>
        <p:nvPicPr>
          <p:cNvPr id="58" name="図 57">
            <a:extLst>
              <a:ext uri="{FF2B5EF4-FFF2-40B4-BE49-F238E27FC236}">
                <a16:creationId xmlns:a16="http://schemas.microsoft.com/office/drawing/2014/main" id="{616CB89F-F028-BC95-1F33-5C4226F1D22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00000" y="1620000"/>
            <a:ext cx="720000" cy="720000"/>
          </a:xfrm>
          <a:prstGeom prst="rect">
            <a:avLst/>
          </a:prstGeom>
          <a:solidFill>
            <a:schemeClr val="bg1"/>
          </a:solidFill>
        </p:spPr>
      </p:pic>
      <p:sp>
        <p:nvSpPr>
          <p:cNvPr id="71" name="コンテンツ プレースホルダー 2">
            <a:extLst>
              <a:ext uri="{FF2B5EF4-FFF2-40B4-BE49-F238E27FC236}">
                <a16:creationId xmlns:a16="http://schemas.microsoft.com/office/drawing/2014/main" id="{AFAB789F-B0BA-2762-DA56-734E70368ADE}"/>
              </a:ext>
            </a:extLst>
          </p:cNvPr>
          <p:cNvSpPr txBox="1">
            <a:spLocks/>
          </p:cNvSpPr>
          <p:nvPr/>
        </p:nvSpPr>
        <p:spPr>
          <a:xfrm>
            <a:off x="143822" y="6060041"/>
            <a:ext cx="6128349"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Hokkaido University Northern Campus Library.</a:t>
            </a:r>
            <a:br>
              <a:rPr lang="en-US" altLang="ja-JP" sz="1400" dirty="0">
                <a:solidFill>
                  <a:schemeClr val="tx1">
                    <a:lumMod val="50000"/>
                    <a:lumOff val="50000"/>
                  </a:schemeClr>
                </a:solidFill>
              </a:rPr>
            </a:br>
            <a:r>
              <a:rPr lang="en-US" altLang="ja-JP" sz="1400" dirty="0">
                <a:solidFill>
                  <a:schemeClr val="tx1">
                    <a:lumMod val="50000"/>
                    <a:lumOff val="50000"/>
                  </a:schemeClr>
                </a:solidFill>
              </a:rPr>
              <a:t>Afternoon Talk on Open Access and Predatory Journals</a:t>
            </a:r>
            <a:br>
              <a:rPr lang="en-US" altLang="ja-JP" sz="1400" dirty="0">
                <a:solidFill>
                  <a:schemeClr val="tx1">
                    <a:lumMod val="50000"/>
                    <a:lumOff val="50000"/>
                  </a:schemeClr>
                </a:solidFill>
              </a:rPr>
            </a:br>
            <a:r>
              <a:rPr lang="en-US" altLang="ja-JP" sz="1400" dirty="0">
                <a:hlinkClick r:id="rId12"/>
              </a:rPr>
              <a:t>http://hdl.handle.net/2115/71762</a:t>
            </a:r>
            <a:endParaRPr lang="en-US" altLang="ja-JP" sz="1400" dirty="0">
              <a:solidFill>
                <a:schemeClr val="tx1">
                  <a:lumMod val="50000"/>
                  <a:lumOff val="50000"/>
                </a:schemeClr>
              </a:solidFill>
            </a:endParaRPr>
          </a:p>
        </p:txBody>
      </p:sp>
      <p:sp>
        <p:nvSpPr>
          <p:cNvPr id="3" name="スライド番号プレースホルダー 2">
            <a:extLst>
              <a:ext uri="{FF2B5EF4-FFF2-40B4-BE49-F238E27FC236}">
                <a16:creationId xmlns:a16="http://schemas.microsoft.com/office/drawing/2014/main" id="{A35A15F1-CE35-C1AB-E837-B87DB3D3F998}"/>
              </a:ext>
            </a:extLst>
          </p:cNvPr>
          <p:cNvSpPr>
            <a:spLocks noGrp="1"/>
          </p:cNvSpPr>
          <p:nvPr>
            <p:ph type="sldNum" sz="quarter" idx="12"/>
          </p:nvPr>
        </p:nvSpPr>
        <p:spPr/>
        <p:txBody>
          <a:bodyPr/>
          <a:lstStyle/>
          <a:p>
            <a:fld id="{DC5DBF96-2D92-4E44-81EB-F9B974D0AEEE}" type="slidenum">
              <a:rPr kumimoji="1" lang="ja-JP" altLang="en-US" smtClean="0"/>
              <a:t>6</a:t>
            </a:fld>
            <a:endParaRPr kumimoji="1" lang="ja-JP" altLang="en-US" dirty="0"/>
          </a:p>
        </p:txBody>
      </p:sp>
    </p:spTree>
    <p:extLst>
      <p:ext uri="{BB962C8B-B14F-4D97-AF65-F5344CB8AC3E}">
        <p14:creationId xmlns:p14="http://schemas.microsoft.com/office/powerpoint/2010/main" val="148504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500"/>
                                        <p:tgtEl>
                                          <p:spTgt spid="4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10" presetClass="entr" presetSubtype="0" fill="hold"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6"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C5003-5BC2-0245-96EE-05D9A8A214B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169B89C-CAA1-15EB-41FF-4DEE21146597}"/>
              </a:ext>
            </a:extLst>
          </p:cNvPr>
          <p:cNvSpPr>
            <a:spLocks noGrp="1"/>
          </p:cNvSpPr>
          <p:nvPr>
            <p:ph type="title"/>
          </p:nvPr>
        </p:nvSpPr>
        <p:spPr>
          <a:xfrm>
            <a:off x="862200" y="178171"/>
            <a:ext cx="10515600" cy="1325563"/>
          </a:xfrm>
        </p:spPr>
        <p:txBody>
          <a:bodyPr>
            <a:normAutofit/>
          </a:bodyPr>
          <a:lstStyle/>
          <a:p>
            <a:r>
              <a:rPr lang="en-US" altLang="ja-JP" dirty="0"/>
              <a:t>What is the “Predatory problem”?</a:t>
            </a:r>
            <a:br>
              <a:rPr lang="en-US" altLang="ja-JP" dirty="0"/>
            </a:br>
            <a:r>
              <a:rPr lang="en-US" altLang="ja-JP" dirty="0"/>
              <a:t>Open</a:t>
            </a:r>
            <a:r>
              <a:rPr lang="ja-JP" altLang="en-US" dirty="0"/>
              <a:t> </a:t>
            </a:r>
            <a:r>
              <a:rPr lang="en-US" altLang="ja-JP" dirty="0"/>
              <a:t>Access</a:t>
            </a:r>
            <a:r>
              <a:rPr lang="ja-JP" altLang="en-US" dirty="0"/>
              <a:t>：</a:t>
            </a:r>
            <a:r>
              <a:rPr lang="en-US" altLang="ja-JP" dirty="0"/>
              <a:t>Gold OA</a:t>
            </a:r>
            <a:endParaRPr kumimoji="1" lang="ja-JP" altLang="en-US" dirty="0"/>
          </a:p>
        </p:txBody>
      </p:sp>
      <p:pic>
        <p:nvPicPr>
          <p:cNvPr id="59" name="Picture 4" descr="C:\Users\staff\Downloads\人物アイコン　チーム(1).png">
            <a:extLst>
              <a:ext uri="{FF2B5EF4-FFF2-40B4-BE49-F238E27FC236}">
                <a16:creationId xmlns:a16="http://schemas.microsoft.com/office/drawing/2014/main" id="{65CC3BFB-13B0-11CF-8096-D76A0B1912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39075" y="5118594"/>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60" name="角丸四角形 51">
            <a:extLst>
              <a:ext uri="{FF2B5EF4-FFF2-40B4-BE49-F238E27FC236}">
                <a16:creationId xmlns:a16="http://schemas.microsoft.com/office/drawing/2014/main" id="{E1396102-9362-1E73-4A7D-193AA26FAC60}"/>
              </a:ext>
            </a:extLst>
          </p:cNvPr>
          <p:cNvSpPr/>
          <p:nvPr/>
        </p:nvSpPr>
        <p:spPr>
          <a:xfrm>
            <a:off x="6625333" y="1775563"/>
            <a:ext cx="900000" cy="9000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角丸四角形 49">
            <a:extLst>
              <a:ext uri="{FF2B5EF4-FFF2-40B4-BE49-F238E27FC236}">
                <a16:creationId xmlns:a16="http://schemas.microsoft.com/office/drawing/2014/main" id="{AAD89818-8DE7-7EDF-D7CB-EE751AD4DF4E}"/>
              </a:ext>
            </a:extLst>
          </p:cNvPr>
          <p:cNvSpPr/>
          <p:nvPr/>
        </p:nvSpPr>
        <p:spPr>
          <a:xfrm>
            <a:off x="4600694" y="2958594"/>
            <a:ext cx="720000" cy="720000"/>
          </a:xfrm>
          <a:prstGeom prst="roundRect">
            <a:avLst/>
          </a:prstGeom>
          <a:noFill/>
          <a:ln w="762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正方形/長方形 61">
            <a:extLst>
              <a:ext uri="{FF2B5EF4-FFF2-40B4-BE49-F238E27FC236}">
                <a16:creationId xmlns:a16="http://schemas.microsoft.com/office/drawing/2014/main" id="{5A00338D-E3E6-1582-6FCD-3B45B70C6AD4}"/>
              </a:ext>
            </a:extLst>
          </p:cNvPr>
          <p:cNvSpPr/>
          <p:nvPr/>
        </p:nvSpPr>
        <p:spPr>
          <a:xfrm>
            <a:off x="306700" y="1440000"/>
            <a:ext cx="10080000" cy="576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04306" tIns="52153" rIns="104306" bIns="52153" rtlCol="0" anchor="t"/>
          <a:lstStyle/>
          <a:p>
            <a:endParaRPr lang="en-US" altLang="ja-JP" sz="2400" dirty="0">
              <a:solidFill>
                <a:schemeClr val="tx1"/>
              </a:solidFill>
            </a:endParaRPr>
          </a:p>
        </p:txBody>
      </p:sp>
      <p:pic>
        <p:nvPicPr>
          <p:cNvPr id="63" name="Picture 2" descr="C:\Users\staff\Downloads\シンプルな書類ファイル.png">
            <a:extLst>
              <a:ext uri="{FF2B5EF4-FFF2-40B4-BE49-F238E27FC236}">
                <a16:creationId xmlns:a16="http://schemas.microsoft.com/office/drawing/2014/main" id="{A1DB2805-77C9-9EC3-5F15-F9B58311B2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72375" y="519556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Users\staff\Downloads\シンプルな書類ファイル.png">
            <a:extLst>
              <a:ext uri="{FF2B5EF4-FFF2-40B4-BE49-F238E27FC236}">
                <a16:creationId xmlns:a16="http://schemas.microsoft.com/office/drawing/2014/main" id="{7AFE0145-607F-E475-8A93-6A955A6FE6D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1375" y="519556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C:\Users\staff\Downloads\シンプルな書類ファイル.png">
            <a:extLst>
              <a:ext uri="{FF2B5EF4-FFF2-40B4-BE49-F238E27FC236}">
                <a16:creationId xmlns:a16="http://schemas.microsoft.com/office/drawing/2014/main" id="{E9694706-EB83-A530-619C-7379BA7CAC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2375" y="5195563"/>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66" name="直線矢印コネクタ 65">
            <a:extLst>
              <a:ext uri="{FF2B5EF4-FFF2-40B4-BE49-F238E27FC236}">
                <a16:creationId xmlns:a16="http://schemas.microsoft.com/office/drawing/2014/main" id="{FA623706-CB8A-010D-B009-FA1769B3DC3C}"/>
              </a:ext>
            </a:extLst>
          </p:cNvPr>
          <p:cNvCxnSpPr/>
          <p:nvPr/>
        </p:nvCxnSpPr>
        <p:spPr>
          <a:xfrm flipV="1">
            <a:off x="2342375" y="366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7" name="Picture 5" descr="C:\Users\staff\Downloads\選択された書類ファイル.png">
            <a:extLst>
              <a:ext uri="{FF2B5EF4-FFF2-40B4-BE49-F238E27FC236}">
                <a16:creationId xmlns:a16="http://schemas.microsoft.com/office/drawing/2014/main" id="{DA864719-5D90-AB22-7B1F-BCFCD101B81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0694" y="304859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5" descr="C:\Users\staff\Downloads\選択された書類ファイル.png">
            <a:extLst>
              <a:ext uri="{FF2B5EF4-FFF2-40B4-BE49-F238E27FC236}">
                <a16:creationId xmlns:a16="http://schemas.microsoft.com/office/drawing/2014/main" id="{BAF6974B-EC50-A125-174C-3BA9BDF37D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2375" y="195556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staff\Downloads\選択された書類ファイル.png">
            <a:extLst>
              <a:ext uri="{FF2B5EF4-FFF2-40B4-BE49-F238E27FC236}">
                <a16:creationId xmlns:a16="http://schemas.microsoft.com/office/drawing/2014/main" id="{0E9508D1-E885-6802-955B-281DC02334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15333" y="186556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C:\Users\staff\Downloads\シンプルな書類ファイル.png">
            <a:extLst>
              <a:ext uri="{FF2B5EF4-FFF2-40B4-BE49-F238E27FC236}">
                <a16:creationId xmlns:a16="http://schemas.microsoft.com/office/drawing/2014/main" id="{C6BE0B97-57DC-1D4F-E717-82870B29558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40375" y="303556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C:\Users\staff\Downloads\シンプルな書類ファイル.png">
            <a:extLst>
              <a:ext uri="{FF2B5EF4-FFF2-40B4-BE49-F238E27FC236}">
                <a16:creationId xmlns:a16="http://schemas.microsoft.com/office/drawing/2014/main" id="{26CF0545-53DB-B765-EDA4-431ACD3906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2375" y="4115563"/>
            <a:ext cx="540000" cy="540000"/>
          </a:xfrm>
          <a:prstGeom prst="rect">
            <a:avLst/>
          </a:prstGeom>
          <a:solidFill>
            <a:schemeClr val="bg1"/>
          </a:solidFill>
        </p:spPr>
      </p:pic>
      <p:cxnSp>
        <p:nvCxnSpPr>
          <p:cNvPr id="72" name="直線矢印コネクタ 71">
            <a:extLst>
              <a:ext uri="{FF2B5EF4-FFF2-40B4-BE49-F238E27FC236}">
                <a16:creationId xmlns:a16="http://schemas.microsoft.com/office/drawing/2014/main" id="{D1BE53B9-4712-AAA0-8105-B17F7B393918}"/>
              </a:ext>
            </a:extLst>
          </p:cNvPr>
          <p:cNvCxnSpPr/>
          <p:nvPr/>
        </p:nvCxnSpPr>
        <p:spPr>
          <a:xfrm rot="10800000" flipH="1" flipV="1">
            <a:off x="2882375" y="366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直線矢印コネクタ 72">
            <a:extLst>
              <a:ext uri="{FF2B5EF4-FFF2-40B4-BE49-F238E27FC236}">
                <a16:creationId xmlns:a16="http://schemas.microsoft.com/office/drawing/2014/main" id="{E215BE9F-6519-7CA2-85B2-B53946DF5F9A}"/>
              </a:ext>
            </a:extLst>
          </p:cNvPr>
          <p:cNvCxnSpPr/>
          <p:nvPr/>
        </p:nvCxnSpPr>
        <p:spPr>
          <a:xfrm flipV="1">
            <a:off x="3422375" y="366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a:extLst>
              <a:ext uri="{FF2B5EF4-FFF2-40B4-BE49-F238E27FC236}">
                <a16:creationId xmlns:a16="http://schemas.microsoft.com/office/drawing/2014/main" id="{6CE87E0B-BAA8-BE73-9464-36A3CC659F9A}"/>
              </a:ext>
            </a:extLst>
          </p:cNvPr>
          <p:cNvCxnSpPr/>
          <p:nvPr/>
        </p:nvCxnSpPr>
        <p:spPr>
          <a:xfrm rot="10800000" flipH="1" flipV="1">
            <a:off x="3962375" y="366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5" name="直線矢印コネクタ 74">
            <a:extLst>
              <a:ext uri="{FF2B5EF4-FFF2-40B4-BE49-F238E27FC236}">
                <a16:creationId xmlns:a16="http://schemas.microsoft.com/office/drawing/2014/main" id="{1B90EF62-DF5B-7DDB-9189-131AC35DE7A6}"/>
              </a:ext>
            </a:extLst>
          </p:cNvPr>
          <p:cNvCxnSpPr/>
          <p:nvPr/>
        </p:nvCxnSpPr>
        <p:spPr>
          <a:xfrm flipV="1">
            <a:off x="4502375" y="366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76" name="Picture 2" descr="C:\Users\staff\Downloads\シンプルな書類ファイル.png">
            <a:extLst>
              <a:ext uri="{FF2B5EF4-FFF2-40B4-BE49-F238E27FC236}">
                <a16:creationId xmlns:a16="http://schemas.microsoft.com/office/drawing/2014/main" id="{49F3F530-734B-60D5-CDE6-42A74EBCDC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2375" y="4115563"/>
            <a:ext cx="540000" cy="540000"/>
          </a:xfrm>
          <a:prstGeom prst="rect">
            <a:avLst/>
          </a:prstGeom>
          <a:solidFill>
            <a:schemeClr val="bg1"/>
          </a:solidFill>
        </p:spPr>
      </p:pic>
      <p:pic>
        <p:nvPicPr>
          <p:cNvPr id="77" name="Picture 2" descr="C:\Users\staff\Downloads\シンプルな書類ファイル.png">
            <a:extLst>
              <a:ext uri="{FF2B5EF4-FFF2-40B4-BE49-F238E27FC236}">
                <a16:creationId xmlns:a16="http://schemas.microsoft.com/office/drawing/2014/main" id="{45B39C12-6565-E83C-6090-A2B6BC2AD6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32375" y="4115563"/>
            <a:ext cx="540000" cy="540000"/>
          </a:xfrm>
          <a:prstGeom prst="rect">
            <a:avLst/>
          </a:prstGeom>
          <a:solidFill>
            <a:schemeClr val="bg1"/>
          </a:solidFill>
        </p:spPr>
      </p:pic>
      <p:pic>
        <p:nvPicPr>
          <p:cNvPr id="78" name="Picture 2" descr="C:\Users\staff\Downloads\シンプルな書類ファイル.png">
            <a:extLst>
              <a:ext uri="{FF2B5EF4-FFF2-40B4-BE49-F238E27FC236}">
                <a16:creationId xmlns:a16="http://schemas.microsoft.com/office/drawing/2014/main" id="{94A277BE-9BE5-FF1B-7D5B-0B9926047FD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2375" y="4115563"/>
            <a:ext cx="540000" cy="540000"/>
          </a:xfrm>
          <a:prstGeom prst="rect">
            <a:avLst/>
          </a:prstGeom>
          <a:solidFill>
            <a:schemeClr val="bg1"/>
          </a:solidFill>
        </p:spPr>
      </p:pic>
      <p:pic>
        <p:nvPicPr>
          <p:cNvPr id="79" name="Picture 2" descr="C:\Users\staff\Downloads\シンプルな書類ファイル.png">
            <a:extLst>
              <a:ext uri="{FF2B5EF4-FFF2-40B4-BE49-F238E27FC236}">
                <a16:creationId xmlns:a16="http://schemas.microsoft.com/office/drawing/2014/main" id="{BCE1B285-B260-0FF5-CC96-1CF00B78FA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2375" y="4115563"/>
            <a:ext cx="540000" cy="540000"/>
          </a:xfrm>
          <a:prstGeom prst="rect">
            <a:avLst/>
          </a:prstGeom>
          <a:solidFill>
            <a:schemeClr val="bg1"/>
          </a:solidFill>
        </p:spPr>
      </p:pic>
      <p:pic>
        <p:nvPicPr>
          <p:cNvPr id="80" name="Picture 2" descr="C:\Users\staff\Downloads\シンプルな書類ファイル.png">
            <a:extLst>
              <a:ext uri="{FF2B5EF4-FFF2-40B4-BE49-F238E27FC236}">
                <a16:creationId xmlns:a16="http://schemas.microsoft.com/office/drawing/2014/main" id="{45DE32FB-5256-F43A-6FFC-B07A113313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4415" y="3048594"/>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5" descr="C:\Users\staff\Downloads\選択された書類ファイル.png">
            <a:extLst>
              <a:ext uri="{FF2B5EF4-FFF2-40B4-BE49-F238E27FC236}">
                <a16:creationId xmlns:a16="http://schemas.microsoft.com/office/drawing/2014/main" id="{2F046BBC-144B-5A6F-9A02-281D26D1F5F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52375" y="4115563"/>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82" name="直線矢印コネクタ 81">
            <a:extLst>
              <a:ext uri="{FF2B5EF4-FFF2-40B4-BE49-F238E27FC236}">
                <a16:creationId xmlns:a16="http://schemas.microsoft.com/office/drawing/2014/main" id="{F5A07B39-42B9-2569-7865-3F7C401B17A0}"/>
              </a:ext>
            </a:extLst>
          </p:cNvPr>
          <p:cNvCxnSpPr/>
          <p:nvPr/>
        </p:nvCxnSpPr>
        <p:spPr>
          <a:xfrm rot="10800000" flipH="1" flipV="1">
            <a:off x="5042375" y="3665563"/>
            <a:ext cx="90000" cy="36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正方形/長方形 82">
            <a:extLst>
              <a:ext uri="{FF2B5EF4-FFF2-40B4-BE49-F238E27FC236}">
                <a16:creationId xmlns:a16="http://schemas.microsoft.com/office/drawing/2014/main" id="{FC5ED6C9-53F7-A6E1-E1B7-6D7FB953F0CA}"/>
              </a:ext>
            </a:extLst>
          </p:cNvPr>
          <p:cNvSpPr/>
          <p:nvPr/>
        </p:nvSpPr>
        <p:spPr>
          <a:xfrm>
            <a:off x="579075" y="1685563"/>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Publisher</a:t>
            </a:r>
            <a:endParaRPr kumimoji="1" lang="ja-JP" altLang="en-US" sz="1800" dirty="0">
              <a:solidFill>
                <a:schemeClr val="tx1"/>
              </a:solidFill>
            </a:endParaRPr>
          </a:p>
        </p:txBody>
      </p:sp>
      <p:sp>
        <p:nvSpPr>
          <p:cNvPr id="84" name="正方形/長方形 83">
            <a:extLst>
              <a:ext uri="{FF2B5EF4-FFF2-40B4-BE49-F238E27FC236}">
                <a16:creationId xmlns:a16="http://schemas.microsoft.com/office/drawing/2014/main" id="{C52CD8FF-424F-2975-9AFD-7FF9B2F0DEC0}"/>
              </a:ext>
            </a:extLst>
          </p:cNvPr>
          <p:cNvSpPr/>
          <p:nvPr/>
        </p:nvSpPr>
        <p:spPr>
          <a:xfrm>
            <a:off x="579075" y="2765563"/>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Reviewer</a:t>
            </a:r>
            <a:endParaRPr kumimoji="1" lang="ja-JP" altLang="en-US" sz="1800" dirty="0">
              <a:solidFill>
                <a:schemeClr val="tx1"/>
              </a:solidFill>
            </a:endParaRPr>
          </a:p>
        </p:txBody>
      </p:sp>
      <p:sp>
        <p:nvSpPr>
          <p:cNvPr id="85" name="正方形/長方形 84">
            <a:extLst>
              <a:ext uri="{FF2B5EF4-FFF2-40B4-BE49-F238E27FC236}">
                <a16:creationId xmlns:a16="http://schemas.microsoft.com/office/drawing/2014/main" id="{5536AA8A-F777-F3D9-02A5-BDF3558A0ED8}"/>
              </a:ext>
            </a:extLst>
          </p:cNvPr>
          <p:cNvSpPr/>
          <p:nvPr/>
        </p:nvSpPr>
        <p:spPr>
          <a:xfrm>
            <a:off x="579075" y="3845563"/>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Editor</a:t>
            </a:r>
            <a:endParaRPr kumimoji="1" lang="ja-JP" altLang="en-US" sz="1800" dirty="0">
              <a:solidFill>
                <a:schemeClr val="tx1"/>
              </a:solidFill>
            </a:endParaRPr>
          </a:p>
        </p:txBody>
      </p:sp>
      <p:sp>
        <p:nvSpPr>
          <p:cNvPr id="86" name="正方形/長方形 85">
            <a:extLst>
              <a:ext uri="{FF2B5EF4-FFF2-40B4-BE49-F238E27FC236}">
                <a16:creationId xmlns:a16="http://schemas.microsoft.com/office/drawing/2014/main" id="{80B3C944-35B4-F403-CECE-2D24761331E6}"/>
              </a:ext>
            </a:extLst>
          </p:cNvPr>
          <p:cNvSpPr/>
          <p:nvPr/>
        </p:nvSpPr>
        <p:spPr>
          <a:xfrm>
            <a:off x="579075" y="4925563"/>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Author</a:t>
            </a:r>
            <a:endParaRPr kumimoji="1" lang="ja-JP" altLang="en-US" sz="1800" dirty="0">
              <a:solidFill>
                <a:schemeClr val="tx1"/>
              </a:solidFill>
            </a:endParaRPr>
          </a:p>
        </p:txBody>
      </p:sp>
      <p:cxnSp>
        <p:nvCxnSpPr>
          <p:cNvPr id="87" name="直線矢印コネクタ 86">
            <a:extLst>
              <a:ext uri="{FF2B5EF4-FFF2-40B4-BE49-F238E27FC236}">
                <a16:creationId xmlns:a16="http://schemas.microsoft.com/office/drawing/2014/main" id="{73D27A09-C7E0-F190-EE42-A8E9FB74607D}"/>
              </a:ext>
            </a:extLst>
          </p:cNvPr>
          <p:cNvCxnSpPr/>
          <p:nvPr/>
        </p:nvCxnSpPr>
        <p:spPr>
          <a:xfrm flipV="1">
            <a:off x="5222375" y="2585563"/>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8" name="直線矢印コネクタ 87">
            <a:extLst>
              <a:ext uri="{FF2B5EF4-FFF2-40B4-BE49-F238E27FC236}">
                <a16:creationId xmlns:a16="http://schemas.microsoft.com/office/drawing/2014/main" id="{B6D97F79-112C-01DE-E1E0-C702BBEF1C89}"/>
              </a:ext>
            </a:extLst>
          </p:cNvPr>
          <p:cNvCxnSpPr/>
          <p:nvPr/>
        </p:nvCxnSpPr>
        <p:spPr>
          <a:xfrm rot="10800000" flipH="1" flipV="1">
            <a:off x="5672375" y="2585563"/>
            <a:ext cx="630000" cy="252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89" name="Picture 5" descr="C:\Users\staff\Downloads\選択された書類ファイル.png">
            <a:extLst>
              <a:ext uri="{FF2B5EF4-FFF2-40B4-BE49-F238E27FC236}">
                <a16:creationId xmlns:a16="http://schemas.microsoft.com/office/drawing/2014/main" id="{3B466CB5-85FB-3961-B818-E19E2BE025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22375" y="5195563"/>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90" name="直線矢印コネクタ 89">
            <a:extLst>
              <a:ext uri="{FF2B5EF4-FFF2-40B4-BE49-F238E27FC236}">
                <a16:creationId xmlns:a16="http://schemas.microsoft.com/office/drawing/2014/main" id="{01A12063-1E02-F9DA-82DA-FE0369FD2CC8}"/>
              </a:ext>
            </a:extLst>
          </p:cNvPr>
          <p:cNvCxnSpPr/>
          <p:nvPr/>
        </p:nvCxnSpPr>
        <p:spPr>
          <a:xfrm flipV="1">
            <a:off x="6392375" y="2585563"/>
            <a:ext cx="630000" cy="252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1" name="正方形/長方形 90">
            <a:extLst>
              <a:ext uri="{FF2B5EF4-FFF2-40B4-BE49-F238E27FC236}">
                <a16:creationId xmlns:a16="http://schemas.microsoft.com/office/drawing/2014/main" id="{640BCE60-43AB-A5F5-9021-678E19274F6F}"/>
              </a:ext>
            </a:extLst>
          </p:cNvPr>
          <p:cNvSpPr/>
          <p:nvPr/>
        </p:nvSpPr>
        <p:spPr>
          <a:xfrm>
            <a:off x="2019075" y="1685563"/>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92" name="正方形/長方形 91">
            <a:extLst>
              <a:ext uri="{FF2B5EF4-FFF2-40B4-BE49-F238E27FC236}">
                <a16:creationId xmlns:a16="http://schemas.microsoft.com/office/drawing/2014/main" id="{AA0A17CC-90C0-0BF4-E1AB-52D2E962692E}"/>
              </a:ext>
            </a:extLst>
          </p:cNvPr>
          <p:cNvSpPr/>
          <p:nvPr/>
        </p:nvSpPr>
        <p:spPr>
          <a:xfrm>
            <a:off x="2018375" y="2765563"/>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93" name="正方形/長方形 92">
            <a:extLst>
              <a:ext uri="{FF2B5EF4-FFF2-40B4-BE49-F238E27FC236}">
                <a16:creationId xmlns:a16="http://schemas.microsoft.com/office/drawing/2014/main" id="{C2644F90-08E8-003D-7D76-CE19F9FFC356}"/>
              </a:ext>
            </a:extLst>
          </p:cNvPr>
          <p:cNvSpPr/>
          <p:nvPr/>
        </p:nvSpPr>
        <p:spPr>
          <a:xfrm>
            <a:off x="2018375" y="3845563"/>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94" name="正方形/長方形 93">
            <a:extLst>
              <a:ext uri="{FF2B5EF4-FFF2-40B4-BE49-F238E27FC236}">
                <a16:creationId xmlns:a16="http://schemas.microsoft.com/office/drawing/2014/main" id="{8AA27C1A-A257-14C9-F4FE-7D69FF699203}"/>
              </a:ext>
            </a:extLst>
          </p:cNvPr>
          <p:cNvSpPr/>
          <p:nvPr/>
        </p:nvSpPr>
        <p:spPr>
          <a:xfrm>
            <a:off x="2018375" y="4925563"/>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cxnSp>
        <p:nvCxnSpPr>
          <p:cNvPr id="95" name="直線矢印コネクタ 94">
            <a:extLst>
              <a:ext uri="{FF2B5EF4-FFF2-40B4-BE49-F238E27FC236}">
                <a16:creationId xmlns:a16="http://schemas.microsoft.com/office/drawing/2014/main" id="{12D6A117-AF13-85A2-CE62-3C45385433F7}"/>
              </a:ext>
            </a:extLst>
          </p:cNvPr>
          <p:cNvCxnSpPr/>
          <p:nvPr/>
        </p:nvCxnSpPr>
        <p:spPr>
          <a:xfrm flipV="1">
            <a:off x="5754246" y="2734666"/>
            <a:ext cx="1096258" cy="2340001"/>
          </a:xfrm>
          <a:prstGeom prst="straightConnector1">
            <a:avLst/>
          </a:prstGeom>
          <a:ln w="76200" cap="rnd">
            <a:solidFill>
              <a:srgbClr val="C00000"/>
            </a:solidFill>
            <a:miter lim="800000"/>
            <a:tailEnd type="arrow"/>
          </a:ln>
        </p:spPr>
        <p:style>
          <a:lnRef idx="1">
            <a:schemeClr val="accent1"/>
          </a:lnRef>
          <a:fillRef idx="0">
            <a:schemeClr val="accent1"/>
          </a:fillRef>
          <a:effectRef idx="0">
            <a:schemeClr val="accent1"/>
          </a:effectRef>
          <a:fontRef idx="minor">
            <a:schemeClr val="tx1"/>
          </a:fontRef>
        </p:style>
      </p:cxnSp>
      <p:cxnSp>
        <p:nvCxnSpPr>
          <p:cNvPr id="96" name="直線矢印コネクタ 95">
            <a:extLst>
              <a:ext uri="{FF2B5EF4-FFF2-40B4-BE49-F238E27FC236}">
                <a16:creationId xmlns:a16="http://schemas.microsoft.com/office/drawing/2014/main" id="{583DFEDB-8BE7-C726-D826-172614C60B49}"/>
              </a:ext>
            </a:extLst>
          </p:cNvPr>
          <p:cNvCxnSpPr>
            <a:stCxn id="97" idx="1"/>
          </p:cNvCxnSpPr>
          <p:nvPr/>
        </p:nvCxnSpPr>
        <p:spPr>
          <a:xfrm flipH="1">
            <a:off x="8166134" y="2225563"/>
            <a:ext cx="1772941" cy="0"/>
          </a:xfrm>
          <a:prstGeom prst="straightConnector1">
            <a:avLst/>
          </a:prstGeom>
          <a:ln w="76200" cap="rnd">
            <a:solidFill>
              <a:srgbClr val="F7901E"/>
            </a:solidFill>
            <a:miter lim="800000"/>
            <a:tailEnd type="arrow"/>
          </a:ln>
        </p:spPr>
        <p:style>
          <a:lnRef idx="1">
            <a:schemeClr val="accent1"/>
          </a:lnRef>
          <a:fillRef idx="0">
            <a:schemeClr val="accent1"/>
          </a:fillRef>
          <a:effectRef idx="0">
            <a:schemeClr val="accent1"/>
          </a:effectRef>
          <a:fontRef idx="minor">
            <a:schemeClr val="tx1"/>
          </a:fontRef>
        </p:style>
      </p:cxnSp>
      <p:pic>
        <p:nvPicPr>
          <p:cNvPr id="97" name="Picture 4" descr="C:\Users\staff\Downloads\人物アイコン　チーム(1).png">
            <a:extLst>
              <a:ext uri="{FF2B5EF4-FFF2-40B4-BE49-F238E27FC236}">
                <a16:creationId xmlns:a16="http://schemas.microsoft.com/office/drawing/2014/main" id="{F733454A-5B58-95F7-F858-682D7FBAD98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39075" y="1865563"/>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98" name="四角形吹き出し 69">
            <a:extLst>
              <a:ext uri="{FF2B5EF4-FFF2-40B4-BE49-F238E27FC236}">
                <a16:creationId xmlns:a16="http://schemas.microsoft.com/office/drawing/2014/main" id="{E7CEBD32-657A-5BED-EEFF-02AE5FB51E33}"/>
              </a:ext>
            </a:extLst>
          </p:cNvPr>
          <p:cNvSpPr/>
          <p:nvPr/>
        </p:nvSpPr>
        <p:spPr>
          <a:xfrm>
            <a:off x="3962373" y="2135562"/>
            <a:ext cx="960067" cy="450001"/>
          </a:xfrm>
          <a:prstGeom prst="wedgeRectCallout">
            <a:avLst>
              <a:gd name="adj1" fmla="val 50799"/>
              <a:gd name="adj2" fmla="val 105328"/>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dirty="0">
                <a:solidFill>
                  <a:srgbClr val="00B0F0"/>
                </a:solidFill>
              </a:rPr>
              <a:t>Accept</a:t>
            </a:r>
            <a:endParaRPr kumimoji="1" lang="ja-JP" altLang="en-US" sz="1800" dirty="0">
              <a:solidFill>
                <a:srgbClr val="00B0F0"/>
              </a:solidFill>
            </a:endParaRPr>
          </a:p>
        </p:txBody>
      </p:sp>
      <p:pic>
        <p:nvPicPr>
          <p:cNvPr id="99" name="Picture 8" descr="C:\Users\staff\Desktop\512px-Open_Access_logo_PLoS_white.svg.png">
            <a:extLst>
              <a:ext uri="{FF2B5EF4-FFF2-40B4-BE49-F238E27FC236}">
                <a16:creationId xmlns:a16="http://schemas.microsoft.com/office/drawing/2014/main" id="{C4B74336-029A-BC34-FFD2-3E5724961CE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63359" y="1977079"/>
            <a:ext cx="460800" cy="720000"/>
          </a:xfrm>
          <a:prstGeom prst="rect">
            <a:avLst/>
          </a:prstGeom>
          <a:noFill/>
          <a:extLst>
            <a:ext uri="{909E8E84-426E-40DD-AFC4-6F175D3DCCD1}">
              <a14:hiddenFill xmlns:a14="http://schemas.microsoft.com/office/drawing/2010/main">
                <a:solidFill>
                  <a:srgbClr val="FFFFFF"/>
                </a:solidFill>
              </a14:hiddenFill>
            </a:ext>
          </a:extLst>
        </p:spPr>
      </p:pic>
      <p:cxnSp>
        <p:nvCxnSpPr>
          <p:cNvPr id="100" name="直線矢印コネクタ 99">
            <a:extLst>
              <a:ext uri="{FF2B5EF4-FFF2-40B4-BE49-F238E27FC236}">
                <a16:creationId xmlns:a16="http://schemas.microsoft.com/office/drawing/2014/main" id="{2E92290C-712C-E0DD-7FF5-AC8DD12F689B}"/>
              </a:ext>
            </a:extLst>
          </p:cNvPr>
          <p:cNvCxnSpPr/>
          <p:nvPr/>
        </p:nvCxnSpPr>
        <p:spPr>
          <a:xfrm flipH="1" flipV="1">
            <a:off x="8175375" y="2620148"/>
            <a:ext cx="1760422" cy="2858448"/>
          </a:xfrm>
          <a:prstGeom prst="straightConnector1">
            <a:avLst/>
          </a:prstGeom>
          <a:ln w="76200" cap="rnd">
            <a:solidFill>
              <a:srgbClr val="F7901E"/>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101" name="四角形吹き出し 61">
            <a:extLst>
              <a:ext uri="{FF2B5EF4-FFF2-40B4-BE49-F238E27FC236}">
                <a16:creationId xmlns:a16="http://schemas.microsoft.com/office/drawing/2014/main" id="{A4828069-DFFC-6C15-2D38-C97B761BB76C}"/>
              </a:ext>
            </a:extLst>
          </p:cNvPr>
          <p:cNvSpPr/>
          <p:nvPr/>
        </p:nvSpPr>
        <p:spPr>
          <a:xfrm>
            <a:off x="1650938" y="5685886"/>
            <a:ext cx="3652958" cy="630000"/>
          </a:xfrm>
          <a:prstGeom prst="wedgeRectCallout">
            <a:avLst>
              <a:gd name="adj1" fmla="val 50013"/>
              <a:gd name="adj2" fmla="val -84998"/>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dirty="0">
                <a:solidFill>
                  <a:srgbClr val="C00000"/>
                </a:solidFill>
              </a:rPr>
              <a:t>APC : Article Processing Charge</a:t>
            </a:r>
          </a:p>
        </p:txBody>
      </p:sp>
      <p:pic>
        <p:nvPicPr>
          <p:cNvPr id="103" name="図 102">
            <a:extLst>
              <a:ext uri="{FF2B5EF4-FFF2-40B4-BE49-F238E27FC236}">
                <a16:creationId xmlns:a16="http://schemas.microsoft.com/office/drawing/2014/main" id="{234F07BD-8AEE-C9B0-C5D3-C91C509AEB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58375" y="5105563"/>
            <a:ext cx="720000" cy="720000"/>
          </a:xfrm>
          <a:prstGeom prst="rect">
            <a:avLst/>
          </a:prstGeom>
        </p:spPr>
      </p:pic>
      <p:sp>
        <p:nvSpPr>
          <p:cNvPr id="104" name="正方形/長方形 103">
            <a:extLst>
              <a:ext uri="{FF2B5EF4-FFF2-40B4-BE49-F238E27FC236}">
                <a16:creationId xmlns:a16="http://schemas.microsoft.com/office/drawing/2014/main" id="{1F8790F8-6EDA-585B-F740-80848A78D764}"/>
              </a:ext>
            </a:extLst>
          </p:cNvPr>
          <p:cNvSpPr/>
          <p:nvPr/>
        </p:nvSpPr>
        <p:spPr>
          <a:xfrm>
            <a:off x="6384247" y="4646183"/>
            <a:ext cx="1760422" cy="3024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800" dirty="0">
                <a:solidFill>
                  <a:schemeClr val="tx1"/>
                </a:solidFill>
              </a:rPr>
              <a:t>Proofread</a:t>
            </a:r>
          </a:p>
        </p:txBody>
      </p:sp>
      <p:sp>
        <p:nvSpPr>
          <p:cNvPr id="5" name="スライド番号プレースホルダー 4">
            <a:extLst>
              <a:ext uri="{FF2B5EF4-FFF2-40B4-BE49-F238E27FC236}">
                <a16:creationId xmlns:a16="http://schemas.microsoft.com/office/drawing/2014/main" id="{C0889498-F2D9-247E-82A5-68B9689A58FE}"/>
              </a:ext>
            </a:extLst>
          </p:cNvPr>
          <p:cNvSpPr>
            <a:spLocks noGrp="1"/>
          </p:cNvSpPr>
          <p:nvPr>
            <p:ph type="sldNum" sz="quarter" idx="12"/>
          </p:nvPr>
        </p:nvSpPr>
        <p:spPr/>
        <p:txBody>
          <a:bodyPr/>
          <a:lstStyle/>
          <a:p>
            <a:fld id="{DC5DBF96-2D92-4E44-81EB-F9B974D0AEEE}" type="slidenum">
              <a:rPr kumimoji="1" lang="ja-JP" altLang="en-US" smtClean="0"/>
              <a:t>7</a:t>
            </a:fld>
            <a:endParaRPr kumimoji="1" lang="ja-JP" altLang="en-US"/>
          </a:p>
        </p:txBody>
      </p:sp>
      <p:sp>
        <p:nvSpPr>
          <p:cNvPr id="7" name="コンテンツ プレースホルダー 2">
            <a:extLst>
              <a:ext uri="{FF2B5EF4-FFF2-40B4-BE49-F238E27FC236}">
                <a16:creationId xmlns:a16="http://schemas.microsoft.com/office/drawing/2014/main" id="{4CBB2453-790C-8AF4-57A1-5FAA98BCBA31}"/>
              </a:ext>
            </a:extLst>
          </p:cNvPr>
          <p:cNvSpPr txBox="1">
            <a:spLocks/>
          </p:cNvSpPr>
          <p:nvPr/>
        </p:nvSpPr>
        <p:spPr>
          <a:xfrm>
            <a:off x="5978375" y="6097162"/>
            <a:ext cx="6128349"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Hokkaido University Northern Campus Library.</a:t>
            </a:r>
            <a:br>
              <a:rPr lang="en-US" altLang="ja-JP" sz="1400" dirty="0">
                <a:solidFill>
                  <a:schemeClr val="tx1">
                    <a:lumMod val="50000"/>
                    <a:lumOff val="50000"/>
                  </a:schemeClr>
                </a:solidFill>
              </a:rPr>
            </a:br>
            <a:r>
              <a:rPr lang="en-US" altLang="ja-JP" sz="1400" dirty="0">
                <a:solidFill>
                  <a:schemeClr val="tx1">
                    <a:lumMod val="50000"/>
                    <a:lumOff val="50000"/>
                  </a:schemeClr>
                </a:solidFill>
              </a:rPr>
              <a:t>Afternoon Talk on Open Access and Predatory Journals</a:t>
            </a:r>
            <a:br>
              <a:rPr lang="en-US" altLang="ja-JP" sz="1400" dirty="0">
                <a:solidFill>
                  <a:schemeClr val="tx1">
                    <a:lumMod val="50000"/>
                    <a:lumOff val="50000"/>
                  </a:schemeClr>
                </a:solidFill>
              </a:rPr>
            </a:br>
            <a:r>
              <a:rPr lang="en-US" altLang="ja-JP" sz="1400" dirty="0">
                <a:hlinkClick r:id="rId9"/>
              </a:rPr>
              <a:t>http://hdl.handle.net/2115/71762</a:t>
            </a:r>
            <a:endParaRPr lang="en-US" altLang="ja-JP" sz="1400" dirty="0">
              <a:solidFill>
                <a:schemeClr val="tx1">
                  <a:lumMod val="50000"/>
                  <a:lumOff val="50000"/>
                </a:schemeClr>
              </a:solidFill>
            </a:endParaRPr>
          </a:p>
        </p:txBody>
      </p:sp>
    </p:spTree>
    <p:extLst>
      <p:ext uri="{BB962C8B-B14F-4D97-AF65-F5344CB8AC3E}">
        <p14:creationId xmlns:p14="http://schemas.microsoft.com/office/powerpoint/2010/main" val="124860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fade">
                                      <p:cBhvr>
                                        <p:cTn id="10" dur="500"/>
                                        <p:tgtEl>
                                          <p:spTgt spid="103"/>
                                        </p:tgtEl>
                                      </p:cBhvr>
                                    </p:animEffect>
                                  </p:childTnLst>
                                </p:cTn>
                              </p:par>
                              <p:par>
                                <p:cTn id="11" presetID="10" presetClass="entr" presetSubtype="0" fill="hold" nodeType="with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500"/>
                                        <p:tgtEl>
                                          <p:spTgt spid="95"/>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par>
                                <p:cTn id="20" presetID="10" presetClass="entr" presetSubtype="0" fill="hold"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fade">
                                      <p:cBhvr>
                                        <p:cTn id="22"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3FC19-5F05-7317-3B56-54E8A0CC9CF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B4A3BF5-7BF7-7D35-A7EC-28FCD6CE7711}"/>
              </a:ext>
            </a:extLst>
          </p:cNvPr>
          <p:cNvSpPr>
            <a:spLocks noGrp="1"/>
          </p:cNvSpPr>
          <p:nvPr>
            <p:ph type="title"/>
          </p:nvPr>
        </p:nvSpPr>
        <p:spPr/>
        <p:txBody>
          <a:bodyPr>
            <a:normAutofit/>
          </a:bodyPr>
          <a:lstStyle/>
          <a:p>
            <a:r>
              <a:rPr lang="en-US" altLang="ja-JP" dirty="0"/>
              <a:t>What is the “Predatory problem”?</a:t>
            </a:r>
            <a:br>
              <a:rPr lang="en-US" altLang="ja-JP" dirty="0"/>
            </a:br>
            <a:r>
              <a:rPr lang="en-US" altLang="ja-JP" dirty="0"/>
              <a:t>“Predatory</a:t>
            </a:r>
            <a:r>
              <a:rPr lang="ja-JP" altLang="en-US" dirty="0"/>
              <a:t> </a:t>
            </a:r>
            <a:r>
              <a:rPr lang="en-US" altLang="ja-JP" dirty="0"/>
              <a:t>journal”</a:t>
            </a:r>
            <a:r>
              <a:rPr lang="ja-JP" altLang="en-US" dirty="0"/>
              <a:t> </a:t>
            </a:r>
            <a:r>
              <a:rPr lang="en-US" altLang="ja-JP" dirty="0"/>
              <a:t>exploit Gold OA</a:t>
            </a:r>
            <a:r>
              <a:rPr lang="ja-JP" altLang="en-US" dirty="0"/>
              <a:t> </a:t>
            </a:r>
            <a:r>
              <a:rPr lang="en-US" altLang="ja-JP" dirty="0"/>
              <a:t>model</a:t>
            </a:r>
            <a:endParaRPr kumimoji="1" lang="ja-JP" altLang="en-US" dirty="0"/>
          </a:p>
        </p:txBody>
      </p:sp>
      <p:sp>
        <p:nvSpPr>
          <p:cNvPr id="4" name="角丸四角形 51">
            <a:extLst>
              <a:ext uri="{FF2B5EF4-FFF2-40B4-BE49-F238E27FC236}">
                <a16:creationId xmlns:a16="http://schemas.microsoft.com/office/drawing/2014/main" id="{C13784EF-3F66-E2F1-30BC-CA9DC259C0B9}"/>
              </a:ext>
            </a:extLst>
          </p:cNvPr>
          <p:cNvSpPr/>
          <p:nvPr/>
        </p:nvSpPr>
        <p:spPr>
          <a:xfrm>
            <a:off x="7378194" y="1780688"/>
            <a:ext cx="900000" cy="9000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角丸四角形 49">
            <a:extLst>
              <a:ext uri="{FF2B5EF4-FFF2-40B4-BE49-F238E27FC236}">
                <a16:creationId xmlns:a16="http://schemas.microsoft.com/office/drawing/2014/main" id="{83B85342-DAAA-D4E0-C0D7-F2EA12659827}"/>
              </a:ext>
            </a:extLst>
          </p:cNvPr>
          <p:cNvSpPr/>
          <p:nvPr/>
        </p:nvSpPr>
        <p:spPr>
          <a:xfrm>
            <a:off x="5353555" y="2963719"/>
            <a:ext cx="720000" cy="720000"/>
          </a:xfrm>
          <a:prstGeom prst="roundRect">
            <a:avLst/>
          </a:prstGeom>
          <a:noFill/>
          <a:ln w="76200">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Picture 2" descr="C:\Users\staff\Downloads\シンプルな書類ファイル.png">
            <a:extLst>
              <a:ext uri="{FF2B5EF4-FFF2-40B4-BE49-F238E27FC236}">
                <a16:creationId xmlns:a16="http://schemas.microsoft.com/office/drawing/2014/main" id="{FF75FC38-4575-3F2D-0D2E-EAF788E6EFD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5236" y="520068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staff\Downloads\選択された書類ファイル.png">
            <a:extLst>
              <a:ext uri="{FF2B5EF4-FFF2-40B4-BE49-F238E27FC236}">
                <a16:creationId xmlns:a16="http://schemas.microsoft.com/office/drawing/2014/main" id="{C32A2D44-26F5-EDB6-02CF-A84DFA7C2FA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43555" y="3053719"/>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staff\Downloads\選択された書類ファイル.png">
            <a:extLst>
              <a:ext uri="{FF2B5EF4-FFF2-40B4-BE49-F238E27FC236}">
                <a16:creationId xmlns:a16="http://schemas.microsoft.com/office/drawing/2014/main" id="{8230E888-A3EB-16BF-3B61-CD04175A946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5236" y="1960688"/>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staff\Downloads\選択された書類ファイル.png">
            <a:extLst>
              <a:ext uri="{FF2B5EF4-FFF2-40B4-BE49-F238E27FC236}">
                <a16:creationId xmlns:a16="http://schemas.microsoft.com/office/drawing/2014/main" id="{6C822EE0-5BBC-30F1-0B7A-207EAFE21D8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8194" y="1870688"/>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C:\Users\staff\Desktop\512px-Open_Access_logo_PLoS_white.svg.png">
            <a:extLst>
              <a:ext uri="{FF2B5EF4-FFF2-40B4-BE49-F238E27FC236}">
                <a16:creationId xmlns:a16="http://schemas.microsoft.com/office/drawing/2014/main" id="{851C60AE-F409-5AD6-2F61-5DEABDA46AE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4453" y="1682901"/>
            <a:ext cx="4608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staff\Downloads\選択された書類ファイル.png">
            <a:extLst>
              <a:ext uri="{FF2B5EF4-FFF2-40B4-BE49-F238E27FC236}">
                <a16:creationId xmlns:a16="http://schemas.microsoft.com/office/drawing/2014/main" id="{51A8F7D0-FB38-0429-B8B8-859664D269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5236" y="4120688"/>
            <a:ext cx="540000" cy="54000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線矢印コネクタ 11">
            <a:extLst>
              <a:ext uri="{FF2B5EF4-FFF2-40B4-BE49-F238E27FC236}">
                <a16:creationId xmlns:a16="http://schemas.microsoft.com/office/drawing/2014/main" id="{68616C23-BA07-EE92-7188-28393EE8D588}"/>
              </a:ext>
            </a:extLst>
          </p:cNvPr>
          <p:cNvCxnSpPr/>
          <p:nvPr/>
        </p:nvCxnSpPr>
        <p:spPr>
          <a:xfrm rot="10800000" flipH="1" flipV="1">
            <a:off x="5795236" y="3670688"/>
            <a:ext cx="90000" cy="36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正方形/長方形 12">
            <a:extLst>
              <a:ext uri="{FF2B5EF4-FFF2-40B4-BE49-F238E27FC236}">
                <a16:creationId xmlns:a16="http://schemas.microsoft.com/office/drawing/2014/main" id="{0BC69AC0-D3C4-519D-603B-C01AAF72975A}"/>
              </a:ext>
            </a:extLst>
          </p:cNvPr>
          <p:cNvSpPr/>
          <p:nvPr/>
        </p:nvSpPr>
        <p:spPr>
          <a:xfrm>
            <a:off x="1331936" y="1690688"/>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rPr>
              <a:t>Predatory</a:t>
            </a:r>
            <a:endParaRPr lang="en-US" altLang="ja-JP" sz="1800" dirty="0">
              <a:solidFill>
                <a:schemeClr val="tx1"/>
              </a:solidFill>
            </a:endParaRPr>
          </a:p>
          <a:p>
            <a:pPr algn="ctr"/>
            <a:r>
              <a:rPr lang="en-US" altLang="ja-JP" dirty="0">
                <a:solidFill>
                  <a:schemeClr val="tx1"/>
                </a:solidFill>
              </a:rPr>
              <a:t>p</a:t>
            </a:r>
            <a:r>
              <a:rPr kumimoji="1" lang="en-US" altLang="ja-JP" dirty="0">
                <a:solidFill>
                  <a:schemeClr val="tx1"/>
                </a:solidFill>
              </a:rPr>
              <a:t>ublisher</a:t>
            </a:r>
            <a:endParaRPr kumimoji="1" lang="ja-JP" altLang="en-US" sz="1800" dirty="0">
              <a:solidFill>
                <a:schemeClr val="tx1"/>
              </a:solidFill>
            </a:endParaRPr>
          </a:p>
        </p:txBody>
      </p:sp>
      <p:sp>
        <p:nvSpPr>
          <p:cNvPr id="14" name="正方形/長方形 13">
            <a:extLst>
              <a:ext uri="{FF2B5EF4-FFF2-40B4-BE49-F238E27FC236}">
                <a16:creationId xmlns:a16="http://schemas.microsoft.com/office/drawing/2014/main" id="{41F7B80D-7670-9B9A-F4E0-B124705F2DE0}"/>
              </a:ext>
            </a:extLst>
          </p:cNvPr>
          <p:cNvSpPr/>
          <p:nvPr/>
        </p:nvSpPr>
        <p:spPr>
          <a:xfrm>
            <a:off x="1331936" y="2770688"/>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Reviewer</a:t>
            </a:r>
            <a:r>
              <a:rPr lang="ja-JP" altLang="en-US" sz="1800" dirty="0">
                <a:solidFill>
                  <a:schemeClr val="tx1"/>
                </a:solidFill>
              </a:rPr>
              <a:t>？</a:t>
            </a:r>
            <a:endParaRPr kumimoji="1" lang="ja-JP" altLang="en-US" sz="1800" dirty="0">
              <a:solidFill>
                <a:schemeClr val="tx1"/>
              </a:solidFill>
            </a:endParaRPr>
          </a:p>
        </p:txBody>
      </p:sp>
      <p:sp>
        <p:nvSpPr>
          <p:cNvPr id="15" name="正方形/長方形 14">
            <a:extLst>
              <a:ext uri="{FF2B5EF4-FFF2-40B4-BE49-F238E27FC236}">
                <a16:creationId xmlns:a16="http://schemas.microsoft.com/office/drawing/2014/main" id="{406A1131-983B-8C9F-A526-24891F51A618}"/>
              </a:ext>
            </a:extLst>
          </p:cNvPr>
          <p:cNvSpPr/>
          <p:nvPr/>
        </p:nvSpPr>
        <p:spPr>
          <a:xfrm>
            <a:off x="1331936" y="3850688"/>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Editor</a:t>
            </a:r>
            <a:r>
              <a:rPr lang="ja-JP" altLang="en-US" sz="1800" dirty="0">
                <a:solidFill>
                  <a:schemeClr val="tx1"/>
                </a:solidFill>
              </a:rPr>
              <a:t>？</a:t>
            </a:r>
            <a:endParaRPr kumimoji="1" lang="ja-JP" altLang="en-US" sz="1800" dirty="0">
              <a:solidFill>
                <a:schemeClr val="tx1"/>
              </a:solidFill>
            </a:endParaRPr>
          </a:p>
        </p:txBody>
      </p:sp>
      <p:sp>
        <p:nvSpPr>
          <p:cNvPr id="16" name="正方形/長方形 15">
            <a:extLst>
              <a:ext uri="{FF2B5EF4-FFF2-40B4-BE49-F238E27FC236}">
                <a16:creationId xmlns:a16="http://schemas.microsoft.com/office/drawing/2014/main" id="{5BFEAC00-A853-A7AA-4A07-723A4BB51129}"/>
              </a:ext>
            </a:extLst>
          </p:cNvPr>
          <p:cNvSpPr/>
          <p:nvPr/>
        </p:nvSpPr>
        <p:spPr>
          <a:xfrm>
            <a:off x="1331936" y="4930688"/>
            <a:ext cx="144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rPr>
              <a:t>Author</a:t>
            </a:r>
            <a:endParaRPr kumimoji="1" lang="ja-JP" altLang="en-US" sz="1800" dirty="0">
              <a:solidFill>
                <a:schemeClr val="tx1"/>
              </a:solidFill>
            </a:endParaRPr>
          </a:p>
        </p:txBody>
      </p:sp>
      <p:cxnSp>
        <p:nvCxnSpPr>
          <p:cNvPr id="17" name="直線矢印コネクタ 16">
            <a:extLst>
              <a:ext uri="{FF2B5EF4-FFF2-40B4-BE49-F238E27FC236}">
                <a16:creationId xmlns:a16="http://schemas.microsoft.com/office/drawing/2014/main" id="{D1818DF6-C7E4-D9D1-9B76-974478552D3A}"/>
              </a:ext>
            </a:extLst>
          </p:cNvPr>
          <p:cNvCxnSpPr/>
          <p:nvPr/>
        </p:nvCxnSpPr>
        <p:spPr>
          <a:xfrm flipV="1">
            <a:off x="5975236" y="2590688"/>
            <a:ext cx="360000" cy="144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A411E82A-F1F5-C809-E296-04A7FB492F51}"/>
              </a:ext>
            </a:extLst>
          </p:cNvPr>
          <p:cNvCxnSpPr/>
          <p:nvPr/>
        </p:nvCxnSpPr>
        <p:spPr>
          <a:xfrm rot="10800000" flipH="1" flipV="1">
            <a:off x="6425236" y="2590688"/>
            <a:ext cx="630000" cy="252000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a:extLst>
              <a:ext uri="{FF2B5EF4-FFF2-40B4-BE49-F238E27FC236}">
                <a16:creationId xmlns:a16="http://schemas.microsoft.com/office/drawing/2014/main" id="{74E2CF85-A570-6C54-3FAD-E737F17DF394}"/>
              </a:ext>
            </a:extLst>
          </p:cNvPr>
          <p:cNvCxnSpPr/>
          <p:nvPr/>
        </p:nvCxnSpPr>
        <p:spPr>
          <a:xfrm flipV="1">
            <a:off x="7145236" y="2590688"/>
            <a:ext cx="630000" cy="2520000"/>
          </a:xfrm>
          <a:prstGeom prst="straightConnector1">
            <a:avLst/>
          </a:prstGeom>
          <a:ln>
            <a:solidFill>
              <a:schemeClr val="tx1"/>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正方形/長方形 19">
            <a:extLst>
              <a:ext uri="{FF2B5EF4-FFF2-40B4-BE49-F238E27FC236}">
                <a16:creationId xmlns:a16="http://schemas.microsoft.com/office/drawing/2014/main" id="{C1DCDB9A-36AA-783B-167E-EC1353085F8B}"/>
              </a:ext>
            </a:extLst>
          </p:cNvPr>
          <p:cNvSpPr/>
          <p:nvPr/>
        </p:nvSpPr>
        <p:spPr>
          <a:xfrm>
            <a:off x="2771936" y="1690688"/>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21" name="正方形/長方形 20">
            <a:extLst>
              <a:ext uri="{FF2B5EF4-FFF2-40B4-BE49-F238E27FC236}">
                <a16:creationId xmlns:a16="http://schemas.microsoft.com/office/drawing/2014/main" id="{BFA38899-6B9A-1C34-D6AD-C2EA68FCE594}"/>
              </a:ext>
            </a:extLst>
          </p:cNvPr>
          <p:cNvSpPr/>
          <p:nvPr/>
        </p:nvSpPr>
        <p:spPr>
          <a:xfrm>
            <a:off x="2771236" y="2770688"/>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22" name="正方形/長方形 21">
            <a:extLst>
              <a:ext uri="{FF2B5EF4-FFF2-40B4-BE49-F238E27FC236}">
                <a16:creationId xmlns:a16="http://schemas.microsoft.com/office/drawing/2014/main" id="{5ADD8D71-7320-D9AA-BF4D-9EC31891312E}"/>
              </a:ext>
            </a:extLst>
          </p:cNvPr>
          <p:cNvSpPr/>
          <p:nvPr/>
        </p:nvSpPr>
        <p:spPr>
          <a:xfrm>
            <a:off x="2771236" y="3850688"/>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23" name="正方形/長方形 22">
            <a:extLst>
              <a:ext uri="{FF2B5EF4-FFF2-40B4-BE49-F238E27FC236}">
                <a16:creationId xmlns:a16="http://schemas.microsoft.com/office/drawing/2014/main" id="{70783B41-CCA5-A280-8267-8DE0A841BC7E}"/>
              </a:ext>
            </a:extLst>
          </p:cNvPr>
          <p:cNvSpPr/>
          <p:nvPr/>
        </p:nvSpPr>
        <p:spPr>
          <a:xfrm>
            <a:off x="2771236" y="4930688"/>
            <a:ext cx="5580000"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solidFill>
                <a:schemeClr val="tx1"/>
              </a:solidFill>
            </a:endParaRPr>
          </a:p>
        </p:txBody>
      </p:sp>
      <p:sp>
        <p:nvSpPr>
          <p:cNvPr id="24" name="雲 23">
            <a:extLst>
              <a:ext uri="{FF2B5EF4-FFF2-40B4-BE49-F238E27FC236}">
                <a16:creationId xmlns:a16="http://schemas.microsoft.com/office/drawing/2014/main" id="{0542977C-294B-A850-3B7C-52A479EBD000}"/>
              </a:ext>
            </a:extLst>
          </p:cNvPr>
          <p:cNvSpPr/>
          <p:nvPr/>
        </p:nvSpPr>
        <p:spPr>
          <a:xfrm rot="2700000">
            <a:off x="2888925" y="2869951"/>
            <a:ext cx="2340000" cy="2340000"/>
          </a:xfrm>
          <a:prstGeom prst="cloud">
            <a:avLst/>
          </a:prstGeom>
          <a:solidFill>
            <a:srgbClr val="848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25" name="直線矢印コネクタ 24">
            <a:extLst>
              <a:ext uri="{FF2B5EF4-FFF2-40B4-BE49-F238E27FC236}">
                <a16:creationId xmlns:a16="http://schemas.microsoft.com/office/drawing/2014/main" id="{7C6E38AD-3306-C65D-EC79-916254AF4211}"/>
              </a:ext>
            </a:extLst>
          </p:cNvPr>
          <p:cNvCxnSpPr/>
          <p:nvPr/>
        </p:nvCxnSpPr>
        <p:spPr>
          <a:xfrm flipV="1">
            <a:off x="6507107" y="2739791"/>
            <a:ext cx="1096258" cy="2340001"/>
          </a:xfrm>
          <a:prstGeom prst="straightConnector1">
            <a:avLst/>
          </a:prstGeom>
          <a:ln w="76200" cap="rnd">
            <a:solidFill>
              <a:srgbClr val="C00000"/>
            </a:solidFill>
            <a:miter lim="800000"/>
            <a:tailEnd type="arrow"/>
          </a:ln>
        </p:spPr>
        <p:style>
          <a:lnRef idx="1">
            <a:schemeClr val="accent1"/>
          </a:lnRef>
          <a:fillRef idx="0">
            <a:schemeClr val="accent1"/>
          </a:fillRef>
          <a:effectRef idx="0">
            <a:schemeClr val="accent1"/>
          </a:effectRef>
          <a:fontRef idx="minor">
            <a:schemeClr val="tx1"/>
          </a:fontRef>
        </p:style>
      </p:cxnSp>
      <p:pic>
        <p:nvPicPr>
          <p:cNvPr id="26" name="図 25">
            <a:extLst>
              <a:ext uri="{FF2B5EF4-FFF2-40B4-BE49-F238E27FC236}">
                <a16:creationId xmlns:a16="http://schemas.microsoft.com/office/drawing/2014/main" id="{4F0C25F0-32F2-A012-9A9B-94BC14A8B61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11236" y="5110688"/>
            <a:ext cx="720000" cy="720000"/>
          </a:xfrm>
          <a:prstGeom prst="rect">
            <a:avLst/>
          </a:prstGeom>
        </p:spPr>
      </p:pic>
      <p:cxnSp>
        <p:nvCxnSpPr>
          <p:cNvPr id="27" name="直線矢印コネクタ 26">
            <a:extLst>
              <a:ext uri="{FF2B5EF4-FFF2-40B4-BE49-F238E27FC236}">
                <a16:creationId xmlns:a16="http://schemas.microsoft.com/office/drawing/2014/main" id="{E85F06B8-5C91-5E9C-4CA3-63B32B7BF00B}"/>
              </a:ext>
            </a:extLst>
          </p:cNvPr>
          <p:cNvCxnSpPr/>
          <p:nvPr/>
        </p:nvCxnSpPr>
        <p:spPr>
          <a:xfrm flipH="1">
            <a:off x="8968643" y="2140687"/>
            <a:ext cx="1256012" cy="0"/>
          </a:xfrm>
          <a:prstGeom prst="straightConnector1">
            <a:avLst/>
          </a:prstGeom>
          <a:ln w="76200" cap="rnd">
            <a:solidFill>
              <a:srgbClr val="F7901E"/>
            </a:solidFill>
            <a:miter lim="800000"/>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E2D07916-7E6B-2DF7-D502-8640ED647BDC}"/>
              </a:ext>
            </a:extLst>
          </p:cNvPr>
          <p:cNvCxnSpPr/>
          <p:nvPr/>
        </p:nvCxnSpPr>
        <p:spPr>
          <a:xfrm flipV="1">
            <a:off x="3095236" y="4750688"/>
            <a:ext cx="90000" cy="360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A88A7703-C668-C432-BC31-A004F3586F34}"/>
              </a:ext>
            </a:extLst>
          </p:cNvPr>
          <p:cNvSpPr txBox="1"/>
          <p:nvPr/>
        </p:nvSpPr>
        <p:spPr>
          <a:xfrm>
            <a:off x="2960614" y="3475895"/>
            <a:ext cx="2078605" cy="1200329"/>
          </a:xfrm>
          <a:prstGeom prst="rect">
            <a:avLst/>
          </a:prstGeom>
          <a:noFill/>
        </p:spPr>
        <p:txBody>
          <a:bodyPr wrap="square" rtlCol="0">
            <a:spAutoFit/>
          </a:bodyPr>
          <a:lstStyle/>
          <a:p>
            <a:pPr algn="ctr"/>
            <a:r>
              <a:rPr lang="en-US" altLang="ja-JP" sz="2400" dirty="0">
                <a:solidFill>
                  <a:schemeClr val="bg1"/>
                </a:solidFill>
              </a:rPr>
              <a:t>poor and/or</a:t>
            </a:r>
          </a:p>
          <a:p>
            <a:pPr algn="ctr"/>
            <a:r>
              <a:rPr lang="en-US" altLang="ja-JP" sz="2400" dirty="0">
                <a:solidFill>
                  <a:schemeClr val="bg1"/>
                </a:solidFill>
              </a:rPr>
              <a:t>inappropriate peer review</a:t>
            </a:r>
          </a:p>
        </p:txBody>
      </p:sp>
      <p:sp>
        <p:nvSpPr>
          <p:cNvPr id="30" name="四角形吹き出し 60">
            <a:extLst>
              <a:ext uri="{FF2B5EF4-FFF2-40B4-BE49-F238E27FC236}">
                <a16:creationId xmlns:a16="http://schemas.microsoft.com/office/drawing/2014/main" id="{301D5A8F-ABE0-4389-A8C0-C53977E426AC}"/>
              </a:ext>
            </a:extLst>
          </p:cNvPr>
          <p:cNvSpPr/>
          <p:nvPr/>
        </p:nvSpPr>
        <p:spPr>
          <a:xfrm>
            <a:off x="4715234" y="2140687"/>
            <a:ext cx="960067" cy="450001"/>
          </a:xfrm>
          <a:prstGeom prst="wedgeRectCallout">
            <a:avLst>
              <a:gd name="adj1" fmla="val 50799"/>
              <a:gd name="adj2" fmla="val 105328"/>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dirty="0">
                <a:solidFill>
                  <a:srgbClr val="00B0F0"/>
                </a:solidFill>
              </a:rPr>
              <a:t>Accept</a:t>
            </a:r>
            <a:endParaRPr kumimoji="1" lang="ja-JP" altLang="en-US" sz="1800" dirty="0">
              <a:solidFill>
                <a:srgbClr val="00B0F0"/>
              </a:solidFill>
            </a:endParaRPr>
          </a:p>
        </p:txBody>
      </p:sp>
      <p:pic>
        <p:nvPicPr>
          <p:cNvPr id="31" name="図 30">
            <a:extLst>
              <a:ext uri="{FF2B5EF4-FFF2-40B4-BE49-F238E27FC236}">
                <a16:creationId xmlns:a16="http://schemas.microsoft.com/office/drawing/2014/main" id="{935D6ACC-32D1-0F92-37A2-BEE1B25517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25236" y="1873788"/>
            <a:ext cx="720000" cy="720000"/>
          </a:xfrm>
          <a:prstGeom prst="rect">
            <a:avLst/>
          </a:prstGeom>
        </p:spPr>
      </p:pic>
      <p:cxnSp>
        <p:nvCxnSpPr>
          <p:cNvPr id="32" name="直線矢印コネクタ 31">
            <a:extLst>
              <a:ext uri="{FF2B5EF4-FFF2-40B4-BE49-F238E27FC236}">
                <a16:creationId xmlns:a16="http://schemas.microsoft.com/office/drawing/2014/main" id="{9F916F52-1D8A-DC45-2314-24983ADA61F8}"/>
              </a:ext>
            </a:extLst>
          </p:cNvPr>
          <p:cNvCxnSpPr/>
          <p:nvPr/>
        </p:nvCxnSpPr>
        <p:spPr>
          <a:xfrm>
            <a:off x="3418536" y="2469791"/>
            <a:ext cx="2756852" cy="2715450"/>
          </a:xfrm>
          <a:prstGeom prst="straightConnector1">
            <a:avLst/>
          </a:prstGeom>
          <a:ln w="76200" cap="rnd">
            <a:solidFill>
              <a:srgbClr val="C00000"/>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33" name="円弧 32">
            <a:extLst>
              <a:ext uri="{FF2B5EF4-FFF2-40B4-BE49-F238E27FC236}">
                <a16:creationId xmlns:a16="http://schemas.microsoft.com/office/drawing/2014/main" id="{6BDEAF50-D6A6-8D5F-BE42-0B3C0F4F2EE1}"/>
              </a:ext>
            </a:extLst>
          </p:cNvPr>
          <p:cNvSpPr/>
          <p:nvPr/>
        </p:nvSpPr>
        <p:spPr>
          <a:xfrm rot="10800000">
            <a:off x="1319662" y="2305239"/>
            <a:ext cx="1373216" cy="3090898"/>
          </a:xfrm>
          <a:prstGeom prst="arc">
            <a:avLst>
              <a:gd name="adj1" fmla="val 16997125"/>
              <a:gd name="adj2" fmla="val 4622413"/>
            </a:avLst>
          </a:prstGeom>
          <a:ln w="76200" cap="rnd">
            <a:solidFill>
              <a:srgbClr val="C00000"/>
            </a:solidFill>
            <a:headEnd type="arrow"/>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34" name="Picture 5" descr="C:\Users\staff\Downloads\選択された書類ファイル.png">
            <a:extLst>
              <a:ext uri="{FF2B5EF4-FFF2-40B4-BE49-F238E27FC236}">
                <a16:creationId xmlns:a16="http://schemas.microsoft.com/office/drawing/2014/main" id="{47E2B7F4-7530-9FAE-4E30-25F50E50B12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5236" y="5200688"/>
            <a:ext cx="540000" cy="540000"/>
          </a:xfrm>
          <a:prstGeom prst="rect">
            <a:avLst/>
          </a:prstGeom>
          <a:noFill/>
          <a:extLst>
            <a:ext uri="{909E8E84-426E-40DD-AFC4-6F175D3DCCD1}">
              <a14:hiddenFill xmlns:a14="http://schemas.microsoft.com/office/drawing/2010/main">
                <a:solidFill>
                  <a:srgbClr val="FFFFFF"/>
                </a:solidFill>
              </a14:hiddenFill>
            </a:ext>
          </a:extLst>
        </p:spPr>
      </p:pic>
      <p:sp>
        <p:nvSpPr>
          <p:cNvPr id="35" name="四角形吹き出し 62">
            <a:extLst>
              <a:ext uri="{FF2B5EF4-FFF2-40B4-BE49-F238E27FC236}">
                <a16:creationId xmlns:a16="http://schemas.microsoft.com/office/drawing/2014/main" id="{16156262-F1A6-5C3B-802A-8F6D8C17D8EE}"/>
              </a:ext>
            </a:extLst>
          </p:cNvPr>
          <p:cNvSpPr/>
          <p:nvPr/>
        </p:nvSpPr>
        <p:spPr>
          <a:xfrm>
            <a:off x="1960631" y="5939215"/>
            <a:ext cx="3652958" cy="630000"/>
          </a:xfrm>
          <a:prstGeom prst="wedgeRectCallout">
            <a:avLst>
              <a:gd name="adj1" fmla="val 60127"/>
              <a:gd name="adj2" fmla="val -95261"/>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800" dirty="0">
                <a:solidFill>
                  <a:srgbClr val="C00000"/>
                </a:solidFill>
              </a:rPr>
              <a:t>APC : Article Processing Charge</a:t>
            </a:r>
          </a:p>
        </p:txBody>
      </p:sp>
      <p:cxnSp>
        <p:nvCxnSpPr>
          <p:cNvPr id="36" name="直線矢印コネクタ 35">
            <a:extLst>
              <a:ext uri="{FF2B5EF4-FFF2-40B4-BE49-F238E27FC236}">
                <a16:creationId xmlns:a16="http://schemas.microsoft.com/office/drawing/2014/main" id="{04E7A931-84C9-D32B-120D-E24A3892A7E6}"/>
              </a:ext>
            </a:extLst>
          </p:cNvPr>
          <p:cNvCxnSpPr/>
          <p:nvPr/>
        </p:nvCxnSpPr>
        <p:spPr>
          <a:xfrm flipV="1">
            <a:off x="6785236" y="2206312"/>
            <a:ext cx="360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F5E97C87-194A-7331-B0B1-E7F06575A1AD}"/>
              </a:ext>
            </a:extLst>
          </p:cNvPr>
          <p:cNvCxnSpPr/>
          <p:nvPr/>
        </p:nvCxnSpPr>
        <p:spPr>
          <a:xfrm flipH="1" flipV="1">
            <a:off x="8895828" y="2501004"/>
            <a:ext cx="1357576" cy="663534"/>
          </a:xfrm>
          <a:prstGeom prst="straightConnector1">
            <a:avLst/>
          </a:prstGeom>
          <a:ln w="76200" cap="rnd">
            <a:solidFill>
              <a:srgbClr val="F7901E"/>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BB781DA1-A89E-5326-CA0B-4B695CC14302}"/>
              </a:ext>
            </a:extLst>
          </p:cNvPr>
          <p:cNvSpPr/>
          <p:nvPr/>
        </p:nvSpPr>
        <p:spPr>
          <a:xfrm>
            <a:off x="6983242" y="4545321"/>
            <a:ext cx="1897905" cy="3506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dirty="0">
                <a:solidFill>
                  <a:schemeClr val="tx1"/>
                </a:solidFill>
              </a:rPr>
              <a:t>proofread</a:t>
            </a:r>
            <a:r>
              <a:rPr lang="ja-JP" altLang="en-US" sz="1800" dirty="0">
                <a:solidFill>
                  <a:schemeClr val="tx1"/>
                </a:solidFill>
              </a:rPr>
              <a:t>？</a:t>
            </a:r>
            <a:endParaRPr kumimoji="1" lang="ja-JP" altLang="en-US" sz="1800" dirty="0">
              <a:solidFill>
                <a:schemeClr val="tx1"/>
              </a:solidFill>
            </a:endParaRPr>
          </a:p>
        </p:txBody>
      </p:sp>
      <p:sp>
        <p:nvSpPr>
          <p:cNvPr id="40" name="正方形/長方形 39">
            <a:extLst>
              <a:ext uri="{FF2B5EF4-FFF2-40B4-BE49-F238E27FC236}">
                <a16:creationId xmlns:a16="http://schemas.microsoft.com/office/drawing/2014/main" id="{662347B3-149E-9FD8-CFC6-BB7F128A5D2B}"/>
              </a:ext>
            </a:extLst>
          </p:cNvPr>
          <p:cNvSpPr/>
          <p:nvPr/>
        </p:nvSpPr>
        <p:spPr>
          <a:xfrm>
            <a:off x="8627854" y="3552771"/>
            <a:ext cx="3193601" cy="23312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altLang="ja-JP" dirty="0">
                <a:solidFill>
                  <a:schemeClr val="tx1"/>
                </a:solidFill>
              </a:rPr>
              <a:t>“Predatory  publishers” urge authors to post papers for the purpose of their APC </a:t>
            </a:r>
            <a:br>
              <a:rPr lang="en-US" altLang="ja-JP" dirty="0">
                <a:solidFill>
                  <a:schemeClr val="tx1"/>
                </a:solidFill>
              </a:rPr>
            </a:br>
            <a:r>
              <a:rPr lang="en-US" altLang="ja-JP" dirty="0">
                <a:solidFill>
                  <a:schemeClr val="tx1"/>
                </a:solidFill>
              </a:rPr>
              <a:t>↓
Research works are published through no proper peer review</a:t>
            </a:r>
          </a:p>
        </p:txBody>
      </p:sp>
      <p:pic>
        <p:nvPicPr>
          <p:cNvPr id="3" name="Picture 4" descr="C:\Users\staff\Downloads\人物アイコン　チーム(1).png">
            <a:extLst>
              <a:ext uri="{FF2B5EF4-FFF2-40B4-BE49-F238E27FC236}">
                <a16:creationId xmlns:a16="http://schemas.microsoft.com/office/drawing/2014/main" id="{1D71DBB5-D868-5C09-46A7-581D2B08AC2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37296" y="283277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C:\Users\staff\Downloads\人物アイコン　チーム(1).png">
            <a:extLst>
              <a:ext uri="{FF2B5EF4-FFF2-40B4-BE49-F238E27FC236}">
                <a16:creationId xmlns:a16="http://schemas.microsoft.com/office/drawing/2014/main" id="{D329D724-9B61-F03F-5963-D03E1837D56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17146" y="1827407"/>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45" name="四角形吹き出し 60">
            <a:extLst>
              <a:ext uri="{FF2B5EF4-FFF2-40B4-BE49-F238E27FC236}">
                <a16:creationId xmlns:a16="http://schemas.microsoft.com/office/drawing/2014/main" id="{D219F205-6749-5919-FECA-4F792F6C4EE3}"/>
              </a:ext>
            </a:extLst>
          </p:cNvPr>
          <p:cNvSpPr/>
          <p:nvPr/>
        </p:nvSpPr>
        <p:spPr>
          <a:xfrm>
            <a:off x="56395" y="3164538"/>
            <a:ext cx="1205693" cy="450001"/>
          </a:xfrm>
          <a:prstGeom prst="wedgeRectCallout">
            <a:avLst>
              <a:gd name="adj1" fmla="val 50799"/>
              <a:gd name="adj2" fmla="val 105328"/>
            </a:avLst>
          </a:prstGeom>
          <a:solidFill>
            <a:schemeClr val="bg1"/>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accent5">
                    <a:lumMod val="40000"/>
                    <a:lumOff val="60000"/>
                  </a:schemeClr>
                </a:solidFill>
              </a:rPr>
              <a:t>Invitation</a:t>
            </a:r>
            <a:endParaRPr kumimoji="1" lang="ja-JP" altLang="en-US" sz="1800" dirty="0">
              <a:solidFill>
                <a:schemeClr val="accent5">
                  <a:lumMod val="40000"/>
                  <a:lumOff val="60000"/>
                </a:schemeClr>
              </a:solidFill>
            </a:endParaRPr>
          </a:p>
        </p:txBody>
      </p:sp>
      <p:sp>
        <p:nvSpPr>
          <p:cNvPr id="37" name="スライド番号プレースホルダー 36">
            <a:extLst>
              <a:ext uri="{FF2B5EF4-FFF2-40B4-BE49-F238E27FC236}">
                <a16:creationId xmlns:a16="http://schemas.microsoft.com/office/drawing/2014/main" id="{78889DBA-0FC4-8428-22FC-EACC96D1FB88}"/>
              </a:ext>
            </a:extLst>
          </p:cNvPr>
          <p:cNvSpPr>
            <a:spLocks noGrp="1"/>
          </p:cNvSpPr>
          <p:nvPr>
            <p:ph type="sldNum" sz="quarter" idx="12"/>
          </p:nvPr>
        </p:nvSpPr>
        <p:spPr/>
        <p:txBody>
          <a:bodyPr/>
          <a:lstStyle/>
          <a:p>
            <a:fld id="{DC5DBF96-2D92-4E44-81EB-F9B974D0AEEE}" type="slidenum">
              <a:rPr kumimoji="1" lang="ja-JP" altLang="en-US" smtClean="0"/>
              <a:t>8</a:t>
            </a:fld>
            <a:endParaRPr kumimoji="1" lang="ja-JP" altLang="en-US"/>
          </a:p>
        </p:txBody>
      </p:sp>
      <p:sp>
        <p:nvSpPr>
          <p:cNvPr id="42" name="コンテンツ プレースホルダー 2">
            <a:extLst>
              <a:ext uri="{FF2B5EF4-FFF2-40B4-BE49-F238E27FC236}">
                <a16:creationId xmlns:a16="http://schemas.microsoft.com/office/drawing/2014/main" id="{9FFADE13-4715-C51F-E8AC-6A121699CA55}"/>
              </a:ext>
            </a:extLst>
          </p:cNvPr>
          <p:cNvSpPr txBox="1">
            <a:spLocks/>
          </p:cNvSpPr>
          <p:nvPr/>
        </p:nvSpPr>
        <p:spPr>
          <a:xfrm>
            <a:off x="6242284" y="6125157"/>
            <a:ext cx="6128349" cy="7284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Hokkaido University Northern Campus Library.</a:t>
            </a:r>
            <a:br>
              <a:rPr lang="en-US" altLang="ja-JP" sz="1400" dirty="0">
                <a:solidFill>
                  <a:schemeClr val="tx1">
                    <a:lumMod val="50000"/>
                    <a:lumOff val="50000"/>
                  </a:schemeClr>
                </a:solidFill>
              </a:rPr>
            </a:br>
            <a:r>
              <a:rPr lang="en-US" altLang="ja-JP" sz="1400" dirty="0">
                <a:solidFill>
                  <a:schemeClr val="tx1">
                    <a:lumMod val="50000"/>
                    <a:lumOff val="50000"/>
                  </a:schemeClr>
                </a:solidFill>
              </a:rPr>
              <a:t>Afternoon Talk on Open Access and Predatory Journals</a:t>
            </a:r>
            <a:br>
              <a:rPr lang="en-US" altLang="ja-JP" sz="1400" dirty="0">
                <a:solidFill>
                  <a:schemeClr val="tx1">
                    <a:lumMod val="50000"/>
                    <a:lumOff val="50000"/>
                  </a:schemeClr>
                </a:solidFill>
              </a:rPr>
            </a:br>
            <a:r>
              <a:rPr lang="en-US" altLang="ja-JP" sz="1400" dirty="0">
                <a:hlinkClick r:id="rId10"/>
              </a:rPr>
              <a:t>http://hdl.handle.net/2115/71762</a:t>
            </a:r>
            <a:endParaRPr lang="en-US" altLang="ja-JP" sz="1400" dirty="0">
              <a:solidFill>
                <a:schemeClr val="tx1">
                  <a:lumMod val="50000"/>
                  <a:lumOff val="50000"/>
                </a:schemeClr>
              </a:solidFill>
            </a:endParaRPr>
          </a:p>
        </p:txBody>
      </p:sp>
    </p:spTree>
    <p:extLst>
      <p:ext uri="{BB962C8B-B14F-4D97-AF65-F5344CB8AC3E}">
        <p14:creationId xmlns:p14="http://schemas.microsoft.com/office/powerpoint/2010/main" val="267481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par>
                                <p:cTn id="59" presetID="10" presetClass="entr" presetSubtype="0"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par>
                                <p:cTn id="62" presetID="10" presetClass="entr" presetSubtype="0"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par>
                                <p:cTn id="68" presetID="10" presetClass="entr" presetSubtype="0"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childTnLst>
                                </p:cTn>
                              </p:par>
                              <p:par>
                                <p:cTn id="76" presetID="10" presetClass="entr" presetSubtype="0" fill="hold"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500"/>
                                        <p:tgtEl>
                                          <p:spTgt spid="27"/>
                                        </p:tgtEl>
                                      </p:cBhvr>
                                    </p:animEffect>
                                  </p:childTnLst>
                                </p:cTn>
                              </p:par>
                              <p:par>
                                <p:cTn id="79" presetID="10" presetClass="entr" presetSubtype="0" fill="hold" nodeType="withEffect">
                                  <p:stCondLst>
                                    <p:cond delay="0"/>
                                  </p:stCondLst>
                                  <p:childTnLst>
                                    <p:set>
                                      <p:cBhvr>
                                        <p:cTn id="80" dur="1" fill="hold">
                                          <p:stCondLst>
                                            <p:cond delay="0"/>
                                          </p:stCondLst>
                                        </p:cTn>
                                        <p:tgtEl>
                                          <p:spTgt spid="38"/>
                                        </p:tgtEl>
                                        <p:attrNameLst>
                                          <p:attrName>style.visibility</p:attrName>
                                        </p:attrNameLst>
                                      </p:cBhvr>
                                      <p:to>
                                        <p:strVal val="visible"/>
                                      </p:to>
                                    </p:set>
                                    <p:animEffect transition="in" filter="fade">
                                      <p:cBhvr>
                                        <p:cTn id="81" dur="500"/>
                                        <p:tgtEl>
                                          <p:spTgt spid="3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500"/>
                                        <p:tgtEl>
                                          <p:spTgt spid="40"/>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29" grpId="0"/>
      <p:bldP spid="30" grpId="0" animBg="1"/>
      <p:bldP spid="33" grpId="0" animBg="1"/>
      <p:bldP spid="39" grpId="0"/>
      <p:bldP spid="40" grpId="0"/>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DEE1-0DED-CE0B-ADA0-F9BD484BDB2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953591-2A52-A9A7-BB3E-175EC13BC03B}"/>
              </a:ext>
            </a:extLst>
          </p:cNvPr>
          <p:cNvSpPr>
            <a:spLocks noGrp="1"/>
          </p:cNvSpPr>
          <p:nvPr>
            <p:ph type="title"/>
          </p:nvPr>
        </p:nvSpPr>
        <p:spPr/>
        <p:txBody>
          <a:bodyPr>
            <a:normAutofit/>
          </a:bodyPr>
          <a:lstStyle/>
          <a:p>
            <a:r>
              <a:rPr lang="en-US" altLang="ja-JP" dirty="0"/>
              <a:t>What is the “Predatory problem”?</a:t>
            </a:r>
            <a:br>
              <a:rPr lang="en-US" altLang="ja-JP" dirty="0"/>
            </a:br>
            <a:r>
              <a:rPr lang="en-US" altLang="ja-JP" dirty="0"/>
              <a:t>Expensive APC payments</a:t>
            </a:r>
            <a:endParaRPr kumimoji="1" lang="ja-JP" altLang="en-US" dirty="0"/>
          </a:p>
        </p:txBody>
      </p:sp>
      <p:sp>
        <p:nvSpPr>
          <p:cNvPr id="3" name="コンテンツ プレースホルダー 2">
            <a:extLst>
              <a:ext uri="{FF2B5EF4-FFF2-40B4-BE49-F238E27FC236}">
                <a16:creationId xmlns:a16="http://schemas.microsoft.com/office/drawing/2014/main" id="{048A03C7-4E36-7F5B-7B26-7913B04E26FE}"/>
              </a:ext>
            </a:extLst>
          </p:cNvPr>
          <p:cNvSpPr>
            <a:spLocks noGrp="1"/>
          </p:cNvSpPr>
          <p:nvPr>
            <p:ph idx="1"/>
          </p:nvPr>
        </p:nvSpPr>
        <p:spPr>
          <a:xfrm>
            <a:off x="838200" y="1825625"/>
            <a:ext cx="10515600" cy="3813175"/>
          </a:xfrm>
        </p:spPr>
        <p:txBody>
          <a:bodyPr/>
          <a:lstStyle/>
          <a:p>
            <a:r>
              <a:rPr kumimoji="1" lang="en-US" altLang="ja-JP" sz="2800" dirty="0"/>
              <a:t>Article Processing Charge (APC): p</a:t>
            </a:r>
            <a:r>
              <a:rPr lang="en-US" altLang="ja-JP" dirty="0"/>
              <a:t>ublication fee paid by authors</a:t>
            </a:r>
          </a:p>
          <a:p>
            <a:r>
              <a:rPr lang="en-US" altLang="ja-JP" dirty="0"/>
              <a:t>APC average</a:t>
            </a:r>
            <a:r>
              <a:rPr lang="ja-JP" altLang="en-US" dirty="0"/>
              <a:t>：</a:t>
            </a:r>
            <a:r>
              <a:rPr lang="en-US" altLang="ja-JP" dirty="0"/>
              <a:t>Approximately $2,000 (2020)</a:t>
            </a:r>
            <a:r>
              <a:rPr lang="en-US" altLang="ja-JP" sz="2800" dirty="0">
                <a:solidFill>
                  <a:schemeClr val="tx1">
                    <a:lumMod val="50000"/>
                    <a:lumOff val="50000"/>
                  </a:schemeClr>
                </a:solidFill>
              </a:rPr>
              <a:t> </a:t>
            </a:r>
            <a:r>
              <a:rPr lang="en-US" altLang="ja-JP" dirty="0">
                <a:solidFill>
                  <a:schemeClr val="tx1">
                    <a:lumMod val="50000"/>
                    <a:lumOff val="50000"/>
                  </a:schemeClr>
                </a:solidFill>
              </a:rPr>
              <a:t>*</a:t>
            </a:r>
          </a:p>
          <a:p>
            <a:r>
              <a:rPr lang="en-US" altLang="ja-JP" dirty="0"/>
              <a:t>Papers on “Predatory journals” are available for free</a:t>
            </a:r>
            <a:br>
              <a:rPr lang="en-US" altLang="ja-JP" dirty="0"/>
            </a:br>
            <a:r>
              <a:rPr lang="ja-JP" altLang="en-US" dirty="0"/>
              <a:t>⇒</a:t>
            </a:r>
            <a:r>
              <a:rPr lang="en-US" altLang="ja-JP" dirty="0"/>
              <a:t>The quality check that comes with the subscription doesn't work</a:t>
            </a:r>
          </a:p>
          <a:p>
            <a:r>
              <a:rPr lang="en-US" altLang="ja-JP" dirty="0"/>
              <a:t>Complete with the author's APC payment,</a:t>
            </a:r>
            <a:br>
              <a:rPr lang="en-US" altLang="ja-JP" dirty="0"/>
            </a:br>
            <a:r>
              <a:rPr lang="en-US" altLang="ja-JP" dirty="0"/>
              <a:t>“Predatory journals”’ purpose achieved</a:t>
            </a:r>
          </a:p>
        </p:txBody>
      </p:sp>
      <p:sp>
        <p:nvSpPr>
          <p:cNvPr id="5" name="コンテンツ プレースホルダー 2">
            <a:extLst>
              <a:ext uri="{FF2B5EF4-FFF2-40B4-BE49-F238E27FC236}">
                <a16:creationId xmlns:a16="http://schemas.microsoft.com/office/drawing/2014/main" id="{878F4591-B644-DE95-2B15-25B55A4EF206}"/>
              </a:ext>
            </a:extLst>
          </p:cNvPr>
          <p:cNvSpPr txBox="1">
            <a:spLocks/>
          </p:cNvSpPr>
          <p:nvPr/>
        </p:nvSpPr>
        <p:spPr>
          <a:xfrm>
            <a:off x="1023257" y="5638800"/>
            <a:ext cx="10515600" cy="10624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*Yoshiro</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Hirata, About survey on Publication of Research Papers of Japan Alliance of University Library Consortia for E-Resources</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JUSTICE</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 SPARC Japan Seminar</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2022</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3"/>
              </a:rPr>
              <a:t>https://www.nii.ac.jp/sparc/event/2022/pdf/20230217_8.pdf</a:t>
            </a:r>
            <a:r>
              <a:rPr lang="en-US" altLang="ja-JP" sz="2000" dirty="0">
                <a:solidFill>
                  <a:schemeClr val="tx1">
                    <a:lumMod val="50000"/>
                    <a:lumOff val="50000"/>
                  </a:schemeClr>
                </a:solidFill>
              </a:rPr>
              <a:t> (in Japanese)</a:t>
            </a:r>
          </a:p>
          <a:p>
            <a:pPr marL="0" indent="0">
              <a:buNone/>
            </a:pPr>
            <a:endParaRPr lang="en-US" altLang="ja-JP" sz="2000" dirty="0">
              <a:solidFill>
                <a:schemeClr val="tx1">
                  <a:lumMod val="50000"/>
                  <a:lumOff val="50000"/>
                </a:schemeClr>
              </a:solidFill>
            </a:endParaRPr>
          </a:p>
        </p:txBody>
      </p:sp>
      <p:sp>
        <p:nvSpPr>
          <p:cNvPr id="6" name="スライド番号プレースホルダー 5">
            <a:extLst>
              <a:ext uri="{FF2B5EF4-FFF2-40B4-BE49-F238E27FC236}">
                <a16:creationId xmlns:a16="http://schemas.microsoft.com/office/drawing/2014/main" id="{5595A3AE-4619-2DD4-1FFB-0D88F6F43180}"/>
              </a:ext>
            </a:extLst>
          </p:cNvPr>
          <p:cNvSpPr>
            <a:spLocks noGrp="1"/>
          </p:cNvSpPr>
          <p:nvPr>
            <p:ph type="sldNum" sz="quarter" idx="12"/>
          </p:nvPr>
        </p:nvSpPr>
        <p:spPr/>
        <p:txBody>
          <a:bodyPr/>
          <a:lstStyle/>
          <a:p>
            <a:fld id="{DC5DBF96-2D92-4E44-81EB-F9B974D0AEEE}" type="slidenum">
              <a:rPr kumimoji="1" lang="ja-JP" altLang="en-US" smtClean="0"/>
              <a:t>9</a:t>
            </a:fld>
            <a:endParaRPr kumimoji="1" lang="ja-JP" altLang="en-US"/>
          </a:p>
        </p:txBody>
      </p:sp>
    </p:spTree>
    <p:extLst>
      <p:ext uri="{BB962C8B-B14F-4D97-AF65-F5344CB8AC3E}">
        <p14:creationId xmlns:p14="http://schemas.microsoft.com/office/powerpoint/2010/main" val="1744098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2DE5F-0CBF-133C-4EE3-9F41A5A04BA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61CEB65-48FC-6191-5E61-98EA088D3BEF}"/>
              </a:ext>
            </a:extLst>
          </p:cNvPr>
          <p:cNvSpPr>
            <a:spLocks noGrp="1"/>
          </p:cNvSpPr>
          <p:nvPr>
            <p:ph type="title"/>
          </p:nvPr>
        </p:nvSpPr>
        <p:spPr/>
        <p:txBody>
          <a:bodyPr>
            <a:normAutofit/>
          </a:bodyPr>
          <a:lstStyle/>
          <a:p>
            <a:pPr>
              <a:defRPr/>
            </a:pPr>
            <a:r>
              <a:rPr lang="en-US" altLang="ja-JP" dirty="0"/>
              <a:t>Encounters</a:t>
            </a:r>
            <a:br>
              <a:rPr lang="en-US" altLang="ja-JP" dirty="0"/>
            </a:br>
            <a:r>
              <a:rPr lang="en-US" altLang="ja-JP" dirty="0"/>
              <a:t>Isn't it a “Predatory”...?</a:t>
            </a:r>
            <a:endParaRPr lang="ja-JP" altLang="ja-JP" sz="4400" dirty="0">
              <a:effectLst/>
            </a:endParaRPr>
          </a:p>
        </p:txBody>
      </p:sp>
      <p:sp>
        <p:nvSpPr>
          <p:cNvPr id="3" name="コンテンツ プレースホルダー 2">
            <a:extLst>
              <a:ext uri="{FF2B5EF4-FFF2-40B4-BE49-F238E27FC236}">
                <a16:creationId xmlns:a16="http://schemas.microsoft.com/office/drawing/2014/main" id="{D1D04F73-8502-6318-6888-551923DC8002}"/>
              </a:ext>
            </a:extLst>
          </p:cNvPr>
          <p:cNvSpPr>
            <a:spLocks noGrp="1"/>
          </p:cNvSpPr>
          <p:nvPr>
            <p:ph idx="1"/>
          </p:nvPr>
        </p:nvSpPr>
        <p:spPr/>
        <p:txBody>
          <a:bodyPr>
            <a:normAutofit fontScale="92500"/>
          </a:bodyPr>
          <a:lstStyle/>
          <a:p>
            <a:r>
              <a:rPr lang="en-US" altLang="ja-JP" dirty="0"/>
              <a:t>I've never heard of a journal before?</a:t>
            </a:r>
          </a:p>
          <a:p>
            <a:r>
              <a:rPr lang="en-US" altLang="ja-JP" dirty="0"/>
              <a:t>The journal planning to submit has too short review period and seems to have been accepted for the most of submissions?</a:t>
            </a:r>
          </a:p>
          <a:p>
            <a:r>
              <a:rPr lang="en-US" altLang="ja-JP" dirty="0"/>
              <a:t>Isn't the papers on the doctoral dissertation application suspicious?</a:t>
            </a:r>
          </a:p>
          <a:p>
            <a:r>
              <a:rPr lang="en-US" altLang="ja-JP" dirty="0"/>
              <a:t>Consultee: Researcher, doctoral student's supervisor, academic affairs office, administrative office</a:t>
            </a:r>
          </a:p>
          <a:p>
            <a:r>
              <a:rPr lang="en-US" altLang="ja-JP" dirty="0"/>
              <a:t>Timing of consultation</a:t>
            </a:r>
            <a:br>
              <a:rPr lang="en-US" altLang="ja-JP" dirty="0"/>
            </a:br>
            <a:r>
              <a:rPr lang="en-US" altLang="ja-JP" dirty="0"/>
              <a:t>Possibility of problems after submission (after acceptance, before APC payment, when applying for a doctoral dissertation)</a:t>
            </a:r>
          </a:p>
        </p:txBody>
      </p:sp>
      <p:sp>
        <p:nvSpPr>
          <p:cNvPr id="4" name="スライド番号プレースホルダー 3">
            <a:extLst>
              <a:ext uri="{FF2B5EF4-FFF2-40B4-BE49-F238E27FC236}">
                <a16:creationId xmlns:a16="http://schemas.microsoft.com/office/drawing/2014/main" id="{E5595064-D015-FCD7-34AA-6F9066EE14D0}"/>
              </a:ext>
            </a:extLst>
          </p:cNvPr>
          <p:cNvSpPr>
            <a:spLocks noGrp="1"/>
          </p:cNvSpPr>
          <p:nvPr>
            <p:ph type="sldNum" sz="quarter" idx="12"/>
          </p:nvPr>
        </p:nvSpPr>
        <p:spPr/>
        <p:txBody>
          <a:bodyPr/>
          <a:lstStyle/>
          <a:p>
            <a:fld id="{DC5DBF96-2D92-4E44-81EB-F9B974D0AEEE}" type="slidenum">
              <a:rPr kumimoji="1" lang="ja-JP" altLang="en-US" smtClean="0"/>
              <a:t>10</a:t>
            </a:fld>
            <a:endParaRPr kumimoji="1" lang="ja-JP" altLang="en-US"/>
          </a:p>
        </p:txBody>
      </p:sp>
    </p:spTree>
    <p:extLst>
      <p:ext uri="{BB962C8B-B14F-4D97-AF65-F5344CB8AC3E}">
        <p14:creationId xmlns:p14="http://schemas.microsoft.com/office/powerpoint/2010/main" val="2553098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AB41-3296-DC1F-7782-667BE54B50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0ADAC16-50C7-57B1-F860-D2B6C702C020}"/>
              </a:ext>
            </a:extLst>
          </p:cNvPr>
          <p:cNvSpPr>
            <a:spLocks noGrp="1"/>
          </p:cNvSpPr>
          <p:nvPr>
            <p:ph type="title"/>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dirty="0"/>
              <a:t>Encounters</a:t>
            </a:r>
            <a:br>
              <a:rPr lang="en-US" altLang="ja-JP" dirty="0"/>
            </a:br>
            <a:r>
              <a:rPr lang="en-US" altLang="ja-JP" dirty="0"/>
              <a:t>I've fallen for “Predatory”</a:t>
            </a:r>
            <a:endParaRPr lang="ja-JP" altLang="ja-JP" sz="4400" dirty="0">
              <a:effectLst/>
            </a:endParaRPr>
          </a:p>
        </p:txBody>
      </p:sp>
      <p:sp>
        <p:nvSpPr>
          <p:cNvPr id="3" name="コンテンツ プレースホルダー 2">
            <a:extLst>
              <a:ext uri="{FF2B5EF4-FFF2-40B4-BE49-F238E27FC236}">
                <a16:creationId xmlns:a16="http://schemas.microsoft.com/office/drawing/2014/main" id="{6E6569F2-1266-0E01-2362-3BBAFBCB9C67}"/>
              </a:ext>
            </a:extLst>
          </p:cNvPr>
          <p:cNvSpPr>
            <a:spLocks noGrp="1"/>
          </p:cNvSpPr>
          <p:nvPr>
            <p:ph idx="1"/>
          </p:nvPr>
        </p:nvSpPr>
        <p:spPr>
          <a:xfrm>
            <a:off x="838200" y="1825625"/>
            <a:ext cx="10805160" cy="4351338"/>
          </a:xfrm>
        </p:spPr>
        <p:txBody>
          <a:bodyPr>
            <a:normAutofit/>
          </a:bodyPr>
          <a:lstStyle/>
          <a:p>
            <a:r>
              <a:rPr lang="en-US" altLang="ja-JP" dirty="0"/>
              <a:t>Case 1: Supervisor consults to check the paper that a PhD student has submitted before APC payment…</a:t>
            </a:r>
          </a:p>
          <a:p>
            <a:r>
              <a:rPr lang="en-US" altLang="ja-JP" dirty="0"/>
              <a:t>Case 2: A journal with an IF that supervisor recommended a PhD student to submit to, actually…</a:t>
            </a:r>
          </a:p>
          <a:p>
            <a:r>
              <a:rPr lang="en-US" altLang="ja-JP" dirty="0"/>
              <a:t>Case 3: The publisher was at an unknown address, they demanded me a fine, they made threats…</a:t>
            </a:r>
          </a:p>
          <a:p>
            <a:r>
              <a:rPr lang="en-US" altLang="ja-JP" dirty="0"/>
              <a:t>Case 4: A claim from a fake publisher was made during the payment process for the proper journal</a:t>
            </a:r>
          </a:p>
        </p:txBody>
      </p:sp>
      <p:sp>
        <p:nvSpPr>
          <p:cNvPr id="4" name="コンテンツ プレースホルダー 2">
            <a:extLst>
              <a:ext uri="{FF2B5EF4-FFF2-40B4-BE49-F238E27FC236}">
                <a16:creationId xmlns:a16="http://schemas.microsoft.com/office/drawing/2014/main" id="{B6BD4723-A0B6-D384-655E-343ED2DB4299}"/>
              </a:ext>
            </a:extLst>
          </p:cNvPr>
          <p:cNvSpPr txBox="1">
            <a:spLocks/>
          </p:cNvSpPr>
          <p:nvPr/>
        </p:nvSpPr>
        <p:spPr>
          <a:xfrm>
            <a:off x="1512570" y="5615622"/>
            <a:ext cx="9841230" cy="11226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defRPr/>
            </a:pPr>
            <a:r>
              <a:rPr lang="en-US" altLang="ja-JP" dirty="0"/>
              <a:t>I didn't notice anything suspicious at first.</a:t>
            </a:r>
            <a:br>
              <a:rPr lang="en-US" altLang="ja-JP" dirty="0"/>
            </a:br>
            <a:r>
              <a:rPr lang="en-US" altLang="ja-JP" dirty="0"/>
              <a:t>There may be other things that I didn't notice.</a:t>
            </a:r>
          </a:p>
        </p:txBody>
      </p:sp>
      <p:sp>
        <p:nvSpPr>
          <p:cNvPr id="5" name="スライド番号プレースホルダー 4">
            <a:extLst>
              <a:ext uri="{FF2B5EF4-FFF2-40B4-BE49-F238E27FC236}">
                <a16:creationId xmlns:a16="http://schemas.microsoft.com/office/drawing/2014/main" id="{A46087B5-2E6C-3E60-5820-7142618E4DE1}"/>
              </a:ext>
            </a:extLst>
          </p:cNvPr>
          <p:cNvSpPr>
            <a:spLocks noGrp="1"/>
          </p:cNvSpPr>
          <p:nvPr>
            <p:ph type="sldNum" sz="quarter" idx="12"/>
          </p:nvPr>
        </p:nvSpPr>
        <p:spPr/>
        <p:txBody>
          <a:bodyPr/>
          <a:lstStyle/>
          <a:p>
            <a:fld id="{DC5DBF96-2D92-4E44-81EB-F9B974D0AEEE}" type="slidenum">
              <a:rPr kumimoji="1" lang="ja-JP" altLang="en-US" smtClean="0"/>
              <a:t>11</a:t>
            </a:fld>
            <a:endParaRPr kumimoji="1" lang="ja-JP" altLang="en-US"/>
          </a:p>
        </p:txBody>
      </p:sp>
    </p:spTree>
    <p:extLst>
      <p:ext uri="{BB962C8B-B14F-4D97-AF65-F5344CB8AC3E}">
        <p14:creationId xmlns:p14="http://schemas.microsoft.com/office/powerpoint/2010/main" val="20601735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EDF51-5B35-0FA9-616D-95A5D107E49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93F290F-E1D5-DE1A-ADC6-66F39C12BD1E}"/>
              </a:ext>
            </a:extLst>
          </p:cNvPr>
          <p:cNvSpPr>
            <a:spLocks noGrp="1"/>
          </p:cNvSpPr>
          <p:nvPr>
            <p:ph type="title"/>
          </p:nvPr>
        </p:nvSpPr>
        <p:spPr/>
        <p:txBody>
          <a:bodyPr>
            <a:normAutofit/>
          </a:bodyPr>
          <a:lstStyle/>
          <a:p>
            <a:pPr lvl="0">
              <a:defRPr/>
            </a:pPr>
            <a:r>
              <a:rPr lang="en-US" altLang="ja-JP" dirty="0"/>
              <a:t>Encounters</a:t>
            </a:r>
            <a:br>
              <a:rPr lang="en-US" altLang="ja-JP" dirty="0"/>
            </a:br>
            <a:r>
              <a:rPr lang="en-US" altLang="ja-JP" dirty="0"/>
              <a:t>Without permission...</a:t>
            </a:r>
            <a:endParaRPr lang="ja-JP" altLang="ja-JP" sz="4400" dirty="0">
              <a:effectLst/>
            </a:endParaRPr>
          </a:p>
        </p:txBody>
      </p:sp>
      <p:sp>
        <p:nvSpPr>
          <p:cNvPr id="3" name="コンテンツ プレースホルダー 2">
            <a:extLst>
              <a:ext uri="{FF2B5EF4-FFF2-40B4-BE49-F238E27FC236}">
                <a16:creationId xmlns:a16="http://schemas.microsoft.com/office/drawing/2014/main" id="{08B40925-060C-E0CC-12C2-F16589C8E16C}"/>
              </a:ext>
            </a:extLst>
          </p:cNvPr>
          <p:cNvSpPr>
            <a:spLocks noGrp="1"/>
          </p:cNvSpPr>
          <p:nvPr>
            <p:ph idx="1"/>
          </p:nvPr>
        </p:nvSpPr>
        <p:spPr>
          <a:xfrm>
            <a:off x="574431" y="1581221"/>
            <a:ext cx="10515600" cy="4351338"/>
          </a:xfrm>
        </p:spPr>
        <p:txBody>
          <a:bodyPr>
            <a:normAutofit/>
          </a:bodyPr>
          <a:lstStyle/>
          <a:p>
            <a:pPr lvl="0">
              <a:defRPr/>
            </a:pPr>
            <a:r>
              <a:rPr lang="en-US" altLang="ja-JP" dirty="0"/>
              <a:t>One’s own paper was reprinted with a different author name and title</a:t>
            </a:r>
            <a:r>
              <a:rPr lang="ja-JP" altLang="en-US" dirty="0"/>
              <a:t> </a:t>
            </a:r>
            <a:r>
              <a:rPr lang="en-US" altLang="ja-JP" sz="2800" dirty="0">
                <a:solidFill>
                  <a:schemeClr val="tx1">
                    <a:lumMod val="50000"/>
                    <a:lumOff val="50000"/>
                  </a:schemeClr>
                </a:solidFill>
              </a:rPr>
              <a:t>*1</a:t>
            </a:r>
            <a:endParaRPr lang="en-US" altLang="ja-JP" dirty="0"/>
          </a:p>
          <a:p>
            <a:pPr lvl="0">
              <a:defRPr/>
            </a:pPr>
            <a:r>
              <a:rPr lang="en-US" altLang="ja-JP" dirty="0"/>
              <a:t>A generative AI fabrication paper was published under one’s own name</a:t>
            </a:r>
            <a:r>
              <a:rPr lang="ja-JP" altLang="en-US" dirty="0"/>
              <a:t> </a:t>
            </a:r>
            <a:r>
              <a:rPr lang="en-US" altLang="ja-JP" sz="2800" dirty="0">
                <a:solidFill>
                  <a:schemeClr val="tx1">
                    <a:lumMod val="50000"/>
                    <a:lumOff val="50000"/>
                  </a:schemeClr>
                </a:solidFill>
              </a:rPr>
              <a:t>*2</a:t>
            </a:r>
          </a:p>
          <a:p>
            <a:pPr lvl="0">
              <a:defRPr/>
            </a:pPr>
            <a:r>
              <a:rPr lang="en-US" altLang="ja-JP" dirty="0"/>
              <a:t>Hijacked Journal, Clone Journal</a:t>
            </a:r>
            <a:r>
              <a:rPr lang="ja-JP" altLang="en-US" dirty="0"/>
              <a:t> </a:t>
            </a:r>
            <a:r>
              <a:rPr lang="en-US" altLang="ja-JP" sz="2800" dirty="0">
                <a:solidFill>
                  <a:schemeClr val="tx1">
                    <a:lumMod val="50000"/>
                    <a:lumOff val="50000"/>
                  </a:schemeClr>
                </a:solidFill>
              </a:rPr>
              <a:t>*3</a:t>
            </a:r>
            <a:endParaRPr lang="en-US" altLang="ja-JP" sz="2800" dirty="0"/>
          </a:p>
          <a:p>
            <a:pPr marL="0" marR="0" lvl="0" indent="0" algn="l" defTabSz="914400" rtl="0" eaLnBrk="1" fontAlgn="auto" latinLnBrk="0" hangingPunct="1">
              <a:lnSpc>
                <a:spcPct val="90000"/>
              </a:lnSpc>
              <a:spcBef>
                <a:spcPts val="1000"/>
              </a:spcBef>
              <a:spcAft>
                <a:spcPts val="0"/>
              </a:spcAft>
              <a:buClrTx/>
              <a:buSzTx/>
              <a:buNone/>
              <a:tabLst/>
              <a:defRPr/>
            </a:pPr>
            <a:endParaRPr kumimoji="1" lang="en-US" altLang="ja-JP" sz="2800" kern="1200" dirty="0">
              <a:solidFill>
                <a:schemeClr val="tx1"/>
              </a:solidFill>
              <a:effectLst/>
              <a:latin typeface="+mn-lt"/>
              <a:ea typeface="+mn-ea"/>
              <a:cs typeface="+mn-cs"/>
            </a:endParaRPr>
          </a:p>
        </p:txBody>
      </p:sp>
      <p:sp>
        <p:nvSpPr>
          <p:cNvPr id="4" name="コンテンツ プレースホルダー 2">
            <a:extLst>
              <a:ext uri="{FF2B5EF4-FFF2-40B4-BE49-F238E27FC236}">
                <a16:creationId xmlns:a16="http://schemas.microsoft.com/office/drawing/2014/main" id="{5363BFBD-D764-2B07-7D8C-DE034D560DE5}"/>
              </a:ext>
            </a:extLst>
          </p:cNvPr>
          <p:cNvSpPr txBox="1">
            <a:spLocks/>
          </p:cNvSpPr>
          <p:nvPr/>
        </p:nvSpPr>
        <p:spPr>
          <a:xfrm>
            <a:off x="706315" y="4871102"/>
            <a:ext cx="10779369" cy="173355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700" dirty="0">
                <a:solidFill>
                  <a:schemeClr val="tx1">
                    <a:lumMod val="50000"/>
                    <a:lumOff val="50000"/>
                  </a:schemeClr>
                </a:solidFill>
              </a:rPr>
              <a:t>Newspaper articles can be viewed from the database (limited to Hokkaido University</a:t>
            </a:r>
            <a:r>
              <a:rPr lang="ja-JP" altLang="en-US" sz="1700" dirty="0">
                <a:solidFill>
                  <a:schemeClr val="tx1">
                    <a:lumMod val="50000"/>
                    <a:lumOff val="50000"/>
                  </a:schemeClr>
                </a:solidFill>
              </a:rPr>
              <a:t> </a:t>
            </a:r>
            <a:r>
              <a:rPr lang="en-US" altLang="ja-JP" sz="1700" dirty="0">
                <a:solidFill>
                  <a:schemeClr val="tx1">
                    <a:lumMod val="50000"/>
                    <a:lumOff val="50000"/>
                  </a:schemeClr>
                </a:solidFill>
              </a:rPr>
              <a:t>On‐Campus)</a:t>
            </a:r>
            <a:r>
              <a:rPr lang="ja-JP" altLang="en-US" sz="1700" dirty="0">
                <a:solidFill>
                  <a:schemeClr val="tx1">
                    <a:lumMod val="50000"/>
                    <a:lumOff val="50000"/>
                  </a:schemeClr>
                </a:solidFill>
              </a:rPr>
              <a:t>　</a:t>
            </a:r>
            <a:r>
              <a:rPr lang="en-US" altLang="ja-JP" sz="1700" dirty="0">
                <a:solidFill>
                  <a:schemeClr val="tx1">
                    <a:lumMod val="50000"/>
                    <a:lumOff val="50000"/>
                  </a:schemeClr>
                </a:solidFill>
                <a:hlinkClick r:id="rId3"/>
              </a:rPr>
              <a:t>https://www.lib.hokudai.ac.jp/databases/#shinbun</a:t>
            </a:r>
            <a:br>
              <a:rPr lang="en-US" altLang="ja-JP" sz="2000" dirty="0">
                <a:solidFill>
                  <a:schemeClr val="tx1">
                    <a:lumMod val="50000"/>
                    <a:lumOff val="50000"/>
                  </a:schemeClr>
                </a:solidFill>
              </a:rPr>
            </a:br>
            <a:r>
              <a:rPr lang="en-US" altLang="ja-JP" sz="2000" dirty="0">
                <a:solidFill>
                  <a:schemeClr val="tx1">
                    <a:lumMod val="50000"/>
                    <a:lumOff val="50000"/>
                  </a:schemeClr>
                </a:solidFill>
              </a:rPr>
              <a:t>*1</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Plagiarism of papers: US Predatory journal plagiarizes full text, author and title changed, Japan researchers also suffered</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The Mainichi Newspapers, </a:t>
            </a:r>
            <a:r>
              <a:rPr lang="en-US" altLang="zh-TW" sz="2000" dirty="0">
                <a:solidFill>
                  <a:schemeClr val="tx1">
                    <a:lumMod val="50000"/>
                    <a:lumOff val="50000"/>
                  </a:schemeClr>
                </a:solidFill>
              </a:rPr>
              <a:t>2021.12.27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*2</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Generative AI is used to fabricate papers by Japan researchers or published on overseas sites “Predatory Journal" for income purposes,</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The Yomiuri Shimbun, 2024.11.20</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4"/>
              </a:rPr>
              <a:t>https://www.yomiuri.co.jp/national/20241120-OYT1T50136/</a:t>
            </a:r>
            <a:br>
              <a:rPr lang="en-US" altLang="ja-JP" sz="2000" dirty="0">
                <a:solidFill>
                  <a:schemeClr val="tx1">
                    <a:lumMod val="50000"/>
                    <a:lumOff val="50000"/>
                  </a:schemeClr>
                </a:solidFill>
                <a:hlinkClick r:id="rId4"/>
              </a:rPr>
            </a:br>
            <a:r>
              <a:rPr lang="en-US" altLang="ja-JP" sz="2000" dirty="0">
                <a:solidFill>
                  <a:schemeClr val="tx1">
                    <a:lumMod val="50000"/>
                    <a:lumOff val="50000"/>
                  </a:schemeClr>
                </a:solidFill>
              </a:rPr>
              <a:t>*3【Alert】About fake sites claiming to be Sapporo Medical Journals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5"/>
              </a:rPr>
              <a:t>https://infonavi.sapmed.ac.jp/jpn/news/news-library/5093/</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コンテンツ プレースホルダー 2">
            <a:extLst>
              <a:ext uri="{FF2B5EF4-FFF2-40B4-BE49-F238E27FC236}">
                <a16:creationId xmlns:a16="http://schemas.microsoft.com/office/drawing/2014/main" id="{A4B13DFE-BA09-F5B5-A0DA-7B67B31FF83F}"/>
              </a:ext>
            </a:extLst>
          </p:cNvPr>
          <p:cNvSpPr txBox="1">
            <a:spLocks/>
          </p:cNvSpPr>
          <p:nvPr/>
        </p:nvSpPr>
        <p:spPr>
          <a:xfrm>
            <a:off x="1463431" y="3842252"/>
            <a:ext cx="8036169" cy="871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defRPr/>
            </a:pPr>
            <a:r>
              <a:rPr lang="en-US" altLang="ja-JP" dirty="0"/>
              <a:t>I was involved without realizing it.</a:t>
            </a:r>
            <a:br>
              <a:rPr lang="en-US" altLang="ja-JP" dirty="0"/>
            </a:br>
            <a:r>
              <a:rPr lang="en-US" altLang="ja-JP" dirty="0"/>
              <a:t>There may be others that you are not aware of.</a:t>
            </a:r>
          </a:p>
        </p:txBody>
      </p:sp>
      <p:sp>
        <p:nvSpPr>
          <p:cNvPr id="6" name="スライド番号プレースホルダー 5">
            <a:extLst>
              <a:ext uri="{FF2B5EF4-FFF2-40B4-BE49-F238E27FC236}">
                <a16:creationId xmlns:a16="http://schemas.microsoft.com/office/drawing/2014/main" id="{1D0B10BB-6ACD-1DB0-3B26-041EC08E41E9}"/>
              </a:ext>
            </a:extLst>
          </p:cNvPr>
          <p:cNvSpPr>
            <a:spLocks noGrp="1"/>
          </p:cNvSpPr>
          <p:nvPr>
            <p:ph type="sldNum" sz="quarter" idx="12"/>
          </p:nvPr>
        </p:nvSpPr>
        <p:spPr/>
        <p:txBody>
          <a:bodyPr/>
          <a:lstStyle/>
          <a:p>
            <a:fld id="{DC5DBF96-2D92-4E44-81EB-F9B974D0AEEE}" type="slidenum">
              <a:rPr kumimoji="1" lang="ja-JP" altLang="en-US" smtClean="0"/>
              <a:t>12</a:t>
            </a:fld>
            <a:endParaRPr kumimoji="1" lang="ja-JP" altLang="en-US" dirty="0"/>
          </a:p>
        </p:txBody>
      </p:sp>
    </p:spTree>
    <p:extLst>
      <p:ext uri="{BB962C8B-B14F-4D97-AF65-F5344CB8AC3E}">
        <p14:creationId xmlns:p14="http://schemas.microsoft.com/office/powerpoint/2010/main" val="3276865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7AC79-1A28-13EA-CDE8-10705B25A93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300BE69-7FFE-A589-5F14-D6589E52F302}"/>
              </a:ext>
            </a:extLst>
          </p:cNvPr>
          <p:cNvSpPr>
            <a:spLocks noGrp="1"/>
          </p:cNvSpPr>
          <p:nvPr>
            <p:ph type="title"/>
          </p:nvPr>
        </p:nvSpPr>
        <p:spPr/>
        <p:txBody>
          <a:bodyPr>
            <a:normAutofit/>
          </a:bodyPr>
          <a:lstStyle/>
          <a:p>
            <a:pPr lvl="0">
              <a:defRPr/>
            </a:pPr>
            <a:r>
              <a:rPr lang="en-US" altLang="ja-JP" dirty="0"/>
              <a:t>Encounters</a:t>
            </a:r>
            <a:br>
              <a:rPr kumimoji="1" lang="en-US" altLang="ja-JP" sz="4400" kern="1200" dirty="0">
                <a:solidFill>
                  <a:schemeClr val="tx1"/>
                </a:solidFill>
                <a:effectLst/>
                <a:latin typeface="+mj-lt"/>
                <a:ea typeface="+mj-ea"/>
                <a:cs typeface="+mj-cs"/>
              </a:rPr>
            </a:br>
            <a:r>
              <a:rPr lang="en-US" altLang="ja-JP" dirty="0"/>
              <a:t>I got involved even though I had doubts</a:t>
            </a:r>
            <a:endParaRPr lang="ja-JP" altLang="ja-JP" sz="4400" dirty="0">
              <a:effectLst/>
            </a:endParaRPr>
          </a:p>
        </p:txBody>
      </p:sp>
      <p:sp>
        <p:nvSpPr>
          <p:cNvPr id="3" name="コンテンツ プレースホルダー 2">
            <a:extLst>
              <a:ext uri="{FF2B5EF4-FFF2-40B4-BE49-F238E27FC236}">
                <a16:creationId xmlns:a16="http://schemas.microsoft.com/office/drawing/2014/main" id="{A42D1BFE-879B-C2F0-99D7-9908773CD39F}"/>
              </a:ext>
            </a:extLst>
          </p:cNvPr>
          <p:cNvSpPr>
            <a:spLocks noGrp="1"/>
          </p:cNvSpPr>
          <p:nvPr>
            <p:ph idx="1"/>
          </p:nvPr>
        </p:nvSpPr>
        <p:spPr>
          <a:xfrm>
            <a:off x="444500" y="1825625"/>
            <a:ext cx="11155484" cy="4351338"/>
          </a:xfrm>
        </p:spPr>
        <p:txBody>
          <a:bodyPr>
            <a:normAutofit/>
          </a:bodyPr>
          <a:lstStyle/>
          <a:p>
            <a:r>
              <a:rPr lang="en-US" altLang="ja-JP" dirty="0"/>
              <a:t>Submit to increase research output </a:t>
            </a:r>
            <a:r>
              <a:rPr lang="en-US" altLang="ja-JP" sz="2800" dirty="0">
                <a:solidFill>
                  <a:schemeClr val="tx1">
                    <a:lumMod val="50000"/>
                    <a:lumOff val="50000"/>
                  </a:schemeClr>
                </a:solidFill>
              </a:rPr>
              <a:t>*1</a:t>
            </a:r>
            <a:endParaRPr lang="en-US" altLang="ja-JP" dirty="0"/>
          </a:p>
          <a:p>
            <a:r>
              <a:rPr lang="en-US" altLang="ja-JP" dirty="0"/>
              <a:t>Participate in conferences to increase research achievements </a:t>
            </a:r>
            <a:r>
              <a:rPr lang="en-US" altLang="ja-JP" sz="2800" dirty="0">
                <a:solidFill>
                  <a:schemeClr val="tx1">
                    <a:lumMod val="50000"/>
                    <a:lumOff val="50000"/>
                  </a:schemeClr>
                </a:solidFill>
              </a:rPr>
              <a:t>*2</a:t>
            </a:r>
            <a:endParaRPr lang="en-US" altLang="ja-JP" dirty="0"/>
          </a:p>
          <a:p>
            <a:r>
              <a:rPr lang="en-US" altLang="ja-JP" dirty="0"/>
              <a:t>Fast publication of papers was required for doctoral degree </a:t>
            </a:r>
            <a:r>
              <a:rPr lang="en-US" altLang="ja-JP" sz="2800" dirty="0">
                <a:solidFill>
                  <a:schemeClr val="tx1">
                    <a:lumMod val="50000"/>
                    <a:lumOff val="50000"/>
                  </a:schemeClr>
                </a:solidFill>
              </a:rPr>
              <a:t>*3</a:t>
            </a:r>
            <a:endParaRPr lang="en-US" altLang="ja-JP" dirty="0"/>
          </a:p>
          <a:p>
            <a:r>
              <a:rPr lang="en-US" altLang="ja-JP" dirty="0"/>
              <a:t>Student needed papers published for employment</a:t>
            </a:r>
            <a:r>
              <a:rPr lang="ja-JP" altLang="en-US" dirty="0"/>
              <a:t> </a:t>
            </a:r>
            <a:r>
              <a:rPr lang="en-US" altLang="ja-JP" sz="2800" dirty="0">
                <a:solidFill>
                  <a:schemeClr val="tx1">
                    <a:lumMod val="50000"/>
                    <a:lumOff val="50000"/>
                  </a:schemeClr>
                </a:solidFill>
              </a:rPr>
              <a:t>*4</a:t>
            </a:r>
            <a:endParaRPr lang="en-US" altLang="ja-JP" dirty="0"/>
          </a:p>
          <a:p>
            <a:r>
              <a:rPr lang="en-US" altLang="ja-JP" dirty="0"/>
              <a:t>I couldn't refuse the co-author's request </a:t>
            </a:r>
            <a:r>
              <a:rPr lang="en-US" altLang="ja-JP" sz="2800" dirty="0">
                <a:solidFill>
                  <a:schemeClr val="tx1">
                    <a:lumMod val="50000"/>
                    <a:lumOff val="50000"/>
                  </a:schemeClr>
                </a:solidFill>
              </a:rPr>
              <a:t>*5</a:t>
            </a:r>
            <a:endParaRPr lang="en-US" altLang="ja-JP" dirty="0"/>
          </a:p>
        </p:txBody>
      </p:sp>
      <p:sp>
        <p:nvSpPr>
          <p:cNvPr id="4" name="コンテンツ プレースホルダー 2">
            <a:extLst>
              <a:ext uri="{FF2B5EF4-FFF2-40B4-BE49-F238E27FC236}">
                <a16:creationId xmlns:a16="http://schemas.microsoft.com/office/drawing/2014/main" id="{DCD7CF96-C80A-EC1F-FF63-67AD027FD1C2}"/>
              </a:ext>
            </a:extLst>
          </p:cNvPr>
          <p:cNvSpPr txBox="1">
            <a:spLocks/>
          </p:cNvSpPr>
          <p:nvPr/>
        </p:nvSpPr>
        <p:spPr>
          <a:xfrm>
            <a:off x="592016" y="5030426"/>
            <a:ext cx="11007969" cy="169721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*1</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Science Forest: Measures against Predatory journals, universities are struggling, researchers easily use it to acquire </a:t>
            </a:r>
            <a:r>
              <a:rPr lang="en-US" altLang="ja-JP" sz="2000" dirty="0" err="1">
                <a:solidFill>
                  <a:schemeClr val="tx1">
                    <a:lumMod val="50000"/>
                    <a:lumOff val="50000"/>
                  </a:schemeClr>
                </a:solidFill>
              </a:rPr>
              <a:t>achievements,The</a:t>
            </a:r>
            <a:r>
              <a:rPr lang="en-US" altLang="ja-JP" sz="2000" dirty="0">
                <a:solidFill>
                  <a:schemeClr val="tx1">
                    <a:lumMod val="50000"/>
                    <a:lumOff val="50000"/>
                  </a:schemeClr>
                </a:solidFill>
              </a:rPr>
              <a:t> Mainichi Newspapers,</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2021.7.8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*2“Predatory" International Conference: 30 people from different fields, presented in the same room at the "Conference" in Paris, participating lecturer "</a:t>
            </a:r>
            <a:r>
              <a:rPr lang="en-US" altLang="ja-JP" sz="2000" dirty="0" err="1">
                <a:solidFill>
                  <a:schemeClr val="tx1">
                    <a:lumMod val="50000"/>
                    <a:lumOff val="50000"/>
                  </a:schemeClr>
                </a:solidFill>
              </a:rPr>
              <a:t>Convenient“,The</a:t>
            </a:r>
            <a:r>
              <a:rPr lang="en-US" altLang="ja-JP" sz="2000" dirty="0">
                <a:solidFill>
                  <a:schemeClr val="tx1">
                    <a:lumMod val="50000"/>
                    <a:lumOff val="50000"/>
                  </a:schemeClr>
                </a:solidFill>
              </a:rPr>
              <a:t> Mainichi Newspapers,</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2019.1.19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*3</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Inferior journals: Submissions, professors under pressure Associate professor testimony National University, earning achievements, The Mainichi Newspapers,</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2018.9.15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*4</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Inferior academic journal: Kyushu University takes measures for the first time in Japan, calls attention to submission, The Mainichi Newspapers, 2018.9.3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*5 </a:t>
            </a:r>
            <a:r>
              <a:rPr lang="en-US" altLang="ja-JP" sz="2000" dirty="0" err="1">
                <a:solidFill>
                  <a:schemeClr val="tx1">
                    <a:lumMod val="50000"/>
                    <a:lumOff val="50000"/>
                  </a:schemeClr>
                </a:solidFill>
              </a:rPr>
              <a:t>InterAcademy</a:t>
            </a:r>
            <a:r>
              <a:rPr lang="en-US" altLang="ja-JP" sz="2000" dirty="0">
                <a:solidFill>
                  <a:schemeClr val="tx1">
                    <a:lumMod val="50000"/>
                    <a:lumOff val="50000"/>
                  </a:schemeClr>
                </a:solidFill>
              </a:rPr>
              <a:t> Partnership, Combatting Predatory Academic Journals and Conferences (Summary Report in English), </a:t>
            </a:r>
            <a:r>
              <a:rPr lang="en-US" altLang="ja-JP" sz="2000" dirty="0" err="1">
                <a:solidFill>
                  <a:schemeClr val="tx1">
                    <a:lumMod val="50000"/>
                    <a:lumOff val="50000"/>
                  </a:schemeClr>
                </a:solidFill>
              </a:rPr>
              <a:t>InterAcademy</a:t>
            </a:r>
            <a:r>
              <a:rPr lang="en-US" altLang="ja-JP" sz="2000" dirty="0">
                <a:solidFill>
                  <a:schemeClr val="tx1">
                    <a:lumMod val="50000"/>
                    <a:lumOff val="50000"/>
                  </a:schemeClr>
                </a:solidFill>
              </a:rPr>
              <a:t> Partnership, 2022</a:t>
            </a:r>
            <a:r>
              <a:rPr lang="ja-JP" altLang="en-US" sz="2000" dirty="0">
                <a:solidFill>
                  <a:schemeClr val="tx1">
                    <a:lumMod val="50000"/>
                    <a:lumOff val="50000"/>
                  </a:schemeClr>
                </a:solidFill>
              </a:rPr>
              <a:t> </a:t>
            </a:r>
            <a:r>
              <a:rPr lang="en-US" altLang="ja-JP" sz="2000" dirty="0">
                <a:solidFill>
                  <a:schemeClr val="tx1">
                    <a:lumMod val="50000"/>
                    <a:lumOff val="50000"/>
                  </a:schemeClr>
                </a:solidFill>
                <a:hlinkClick r:id="rId3"/>
              </a:rPr>
              <a:t>https://www.interacademies.org/project/predatorypublishing</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a:p>
            <a:pPr marL="0" indent="0">
              <a:buNone/>
            </a:pPr>
            <a:endParaRPr lang="ja-JP" altLang="en-US"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コンテンツ プレースホルダー 2">
            <a:extLst>
              <a:ext uri="{FF2B5EF4-FFF2-40B4-BE49-F238E27FC236}">
                <a16:creationId xmlns:a16="http://schemas.microsoft.com/office/drawing/2014/main" id="{7827C34D-B363-6F5E-FF92-BE3EDC423A99}"/>
              </a:ext>
            </a:extLst>
          </p:cNvPr>
          <p:cNvSpPr txBox="1">
            <a:spLocks/>
          </p:cNvSpPr>
          <p:nvPr/>
        </p:nvSpPr>
        <p:spPr>
          <a:xfrm>
            <a:off x="764442" y="4487522"/>
            <a:ext cx="10515600" cy="6057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defRPr/>
            </a:pPr>
            <a:r>
              <a:rPr lang="en-US" altLang="ja-JP" dirty="0"/>
              <a:t>I didn't know it at the time, I had no choice but to use it.</a:t>
            </a:r>
            <a:endParaRPr lang="ja-JP" altLang="en-US" dirty="0"/>
          </a:p>
        </p:txBody>
      </p:sp>
      <p:sp>
        <p:nvSpPr>
          <p:cNvPr id="6" name="スライド番号プレースホルダー 5">
            <a:extLst>
              <a:ext uri="{FF2B5EF4-FFF2-40B4-BE49-F238E27FC236}">
                <a16:creationId xmlns:a16="http://schemas.microsoft.com/office/drawing/2014/main" id="{755EADF1-0BDE-8E22-F12A-A9290DE5D8B2}"/>
              </a:ext>
            </a:extLst>
          </p:cNvPr>
          <p:cNvSpPr>
            <a:spLocks noGrp="1"/>
          </p:cNvSpPr>
          <p:nvPr>
            <p:ph type="sldNum" sz="quarter" idx="12"/>
          </p:nvPr>
        </p:nvSpPr>
        <p:spPr/>
        <p:txBody>
          <a:bodyPr/>
          <a:lstStyle/>
          <a:p>
            <a:fld id="{DC5DBF96-2D92-4E44-81EB-F9B974D0AEEE}" type="slidenum">
              <a:rPr kumimoji="1" lang="ja-JP" altLang="en-US" smtClean="0"/>
              <a:t>13</a:t>
            </a:fld>
            <a:endParaRPr kumimoji="1" lang="ja-JP" altLang="en-US" dirty="0"/>
          </a:p>
        </p:txBody>
      </p:sp>
    </p:spTree>
    <p:extLst>
      <p:ext uri="{BB962C8B-B14F-4D97-AF65-F5344CB8AC3E}">
        <p14:creationId xmlns:p14="http://schemas.microsoft.com/office/powerpoint/2010/main" val="574953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637F2C-0D57-27A4-ED64-07D39E85E0FA}"/>
              </a:ext>
            </a:extLst>
          </p:cNvPr>
          <p:cNvSpPr>
            <a:spLocks noGrp="1"/>
          </p:cNvSpPr>
          <p:nvPr>
            <p:ph type="title"/>
          </p:nvPr>
        </p:nvSpPr>
        <p:spPr/>
        <p:txBody>
          <a:bodyPr>
            <a:normAutofit/>
          </a:bodyPr>
          <a:lstStyle/>
          <a:p>
            <a:pPr>
              <a:defRPr/>
            </a:pPr>
            <a:r>
              <a:rPr lang="en-US" altLang="ja-JP" dirty="0"/>
              <a:t>Encounters</a:t>
            </a:r>
            <a:br>
              <a:rPr lang="en-US" altLang="ja-JP" dirty="0"/>
            </a:br>
            <a:r>
              <a:rPr lang="en-US" altLang="ja-JP" dirty="0"/>
              <a:t>Unclear…</a:t>
            </a:r>
            <a:endParaRPr lang="ja-JP" altLang="ja-JP" sz="4400" dirty="0">
              <a:effectLst/>
            </a:endParaRPr>
          </a:p>
        </p:txBody>
      </p:sp>
      <p:sp>
        <p:nvSpPr>
          <p:cNvPr id="3" name="コンテンツ プレースホルダー 2">
            <a:extLst>
              <a:ext uri="{FF2B5EF4-FFF2-40B4-BE49-F238E27FC236}">
                <a16:creationId xmlns:a16="http://schemas.microsoft.com/office/drawing/2014/main" id="{44227361-6FE8-EEE7-BB7D-1003465C70F5}"/>
              </a:ext>
            </a:extLst>
          </p:cNvPr>
          <p:cNvSpPr>
            <a:spLocks noGrp="1"/>
          </p:cNvSpPr>
          <p:nvPr>
            <p:ph idx="1"/>
          </p:nvPr>
        </p:nvSpPr>
        <p:spPr/>
        <p:txBody>
          <a:bodyPr>
            <a:normAutofit/>
          </a:bodyPr>
          <a:lstStyle/>
          <a:p>
            <a:r>
              <a:rPr lang="en-US" altLang="ja-JP" dirty="0"/>
              <a:t>Consultation: I've never heard of a journal before?</a:t>
            </a:r>
          </a:p>
          <a:p>
            <a:r>
              <a:rPr lang="en-US" altLang="ja-JP" dirty="0"/>
              <a:t>Solicitation e-mails to researchers, publication fees apply</a:t>
            </a:r>
          </a:p>
          <a:p>
            <a:r>
              <a:rPr lang="en-US" altLang="ja-JP" dirty="0"/>
              <a:t>It is not listed in lists. It does not meet the judgment criteria.</a:t>
            </a:r>
          </a:p>
          <a:p>
            <a:r>
              <a:rPr lang="en-US" altLang="ja-JP" dirty="0"/>
              <a:t>There are consultation cases at several universities</a:t>
            </a:r>
          </a:p>
          <a:p>
            <a:r>
              <a:rPr lang="en-US" altLang="ja-JP" dirty="0"/>
              <a:t>Mentioned in press releases at several universities</a:t>
            </a:r>
          </a:p>
          <a:p>
            <a:r>
              <a:rPr lang="en-US" altLang="ja-JP" dirty="0"/>
              <a:t>Some researchers have determined that it is a “Predatory"</a:t>
            </a:r>
            <a:endParaRPr lang="ja-JP" altLang="en-US" dirty="0"/>
          </a:p>
        </p:txBody>
      </p:sp>
      <p:sp>
        <p:nvSpPr>
          <p:cNvPr id="4" name="コンテンツ プレースホルダー 2">
            <a:extLst>
              <a:ext uri="{FF2B5EF4-FFF2-40B4-BE49-F238E27FC236}">
                <a16:creationId xmlns:a16="http://schemas.microsoft.com/office/drawing/2014/main" id="{D81B2546-D8C7-0A46-C44E-4EA55F0B14D7}"/>
              </a:ext>
            </a:extLst>
          </p:cNvPr>
          <p:cNvSpPr txBox="1">
            <a:spLocks/>
          </p:cNvSpPr>
          <p:nvPr/>
        </p:nvSpPr>
        <p:spPr>
          <a:xfrm>
            <a:off x="1238250" y="5130800"/>
            <a:ext cx="9544050" cy="84958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defRPr/>
            </a:pPr>
            <a:r>
              <a:rPr lang="en-US" altLang="ja-JP" dirty="0"/>
              <a:t>Researchers have made different decisions, </a:t>
            </a:r>
            <a:br>
              <a:rPr lang="en-US" altLang="ja-JP" dirty="0"/>
            </a:br>
            <a:r>
              <a:rPr lang="en-US" altLang="ja-JP" dirty="0"/>
              <a:t>and we still don't know</a:t>
            </a:r>
          </a:p>
        </p:txBody>
      </p:sp>
      <p:sp>
        <p:nvSpPr>
          <p:cNvPr id="5" name="スライド番号プレースホルダー 4">
            <a:extLst>
              <a:ext uri="{FF2B5EF4-FFF2-40B4-BE49-F238E27FC236}">
                <a16:creationId xmlns:a16="http://schemas.microsoft.com/office/drawing/2014/main" id="{B235DE5E-DD54-8910-1414-244DE777A5B3}"/>
              </a:ext>
            </a:extLst>
          </p:cNvPr>
          <p:cNvSpPr>
            <a:spLocks noGrp="1"/>
          </p:cNvSpPr>
          <p:nvPr>
            <p:ph type="sldNum" sz="quarter" idx="12"/>
          </p:nvPr>
        </p:nvSpPr>
        <p:spPr/>
        <p:txBody>
          <a:bodyPr/>
          <a:lstStyle/>
          <a:p>
            <a:fld id="{DC5DBF96-2D92-4E44-81EB-F9B974D0AEEE}" type="slidenum">
              <a:rPr kumimoji="1" lang="ja-JP" altLang="en-US" smtClean="0"/>
              <a:t>14</a:t>
            </a:fld>
            <a:endParaRPr kumimoji="1" lang="ja-JP" altLang="en-US"/>
          </a:p>
        </p:txBody>
      </p:sp>
    </p:spTree>
    <p:extLst>
      <p:ext uri="{BB962C8B-B14F-4D97-AF65-F5344CB8AC3E}">
        <p14:creationId xmlns:p14="http://schemas.microsoft.com/office/powerpoint/2010/main" val="105097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8727A-29E3-F73E-5EBA-D259C6A5FB3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4583EB9-4F6A-7111-8734-4AE1A901F8FF}"/>
              </a:ext>
            </a:extLst>
          </p:cNvPr>
          <p:cNvSpPr>
            <a:spLocks noGrp="1"/>
          </p:cNvSpPr>
          <p:nvPr>
            <p:ph type="title"/>
          </p:nvPr>
        </p:nvSpPr>
        <p:spPr/>
        <p:txBody>
          <a:bodyPr/>
          <a:lstStyle/>
          <a:p>
            <a:pPr lvl="0">
              <a:defRPr/>
            </a:pPr>
            <a:r>
              <a:rPr lang="en-US" altLang="ja-JP" dirty="0"/>
              <a:t>Encounters</a:t>
            </a:r>
            <a:br>
              <a:rPr lang="en-US" altLang="ja-JP" dirty="0"/>
            </a:br>
            <a:r>
              <a:rPr lang="en-US" altLang="ja-JP" dirty="0"/>
              <a:t>Investigation of “Predatory" publications</a:t>
            </a:r>
            <a:endParaRPr lang="ja-JP" altLang="ja-JP" sz="4400" dirty="0">
              <a:effectLst/>
            </a:endParaRPr>
          </a:p>
        </p:txBody>
      </p:sp>
      <p:sp>
        <p:nvSpPr>
          <p:cNvPr id="3" name="コンテンツ プレースホルダー 2">
            <a:extLst>
              <a:ext uri="{FF2B5EF4-FFF2-40B4-BE49-F238E27FC236}">
                <a16:creationId xmlns:a16="http://schemas.microsoft.com/office/drawing/2014/main" id="{E95D1058-5461-899D-835A-1DA82162FFC4}"/>
              </a:ext>
            </a:extLst>
          </p:cNvPr>
          <p:cNvSpPr>
            <a:spLocks noGrp="1"/>
          </p:cNvSpPr>
          <p:nvPr>
            <p:ph idx="1"/>
          </p:nvPr>
        </p:nvSpPr>
        <p:spPr/>
        <p:txBody>
          <a:bodyPr>
            <a:normAutofit/>
          </a:bodyPr>
          <a:lstStyle/>
          <a:p>
            <a:r>
              <a:rPr lang="en-US" altLang="ja-JP" dirty="0"/>
              <a:t>Survey on the use of “Predatory" in doctoral dissertations (2017 medical): 8 out of 106 (7.5%) </a:t>
            </a:r>
            <a:r>
              <a:rPr lang="en-US" altLang="ja-JP" sz="2800" dirty="0">
                <a:solidFill>
                  <a:schemeClr val="tx1">
                    <a:lumMod val="50000"/>
                    <a:lumOff val="50000"/>
                  </a:schemeClr>
                </a:solidFill>
              </a:rPr>
              <a:t>*</a:t>
            </a:r>
            <a:r>
              <a:rPr lang="en-US" altLang="ja-JP" dirty="0">
                <a:solidFill>
                  <a:schemeClr val="tx1">
                    <a:lumMod val="50000"/>
                    <a:lumOff val="50000"/>
                  </a:schemeClr>
                </a:solidFill>
              </a:rPr>
              <a:t>1</a:t>
            </a:r>
          </a:p>
          <a:p>
            <a:r>
              <a:rPr lang="en-US" altLang="ja-JP" dirty="0"/>
              <a:t>Case Study of Universities in Japan: The Mainichi Newspapers Survey (2018) </a:t>
            </a:r>
            <a:r>
              <a:rPr lang="en-US" altLang="ja-JP" sz="2800" dirty="0">
                <a:solidFill>
                  <a:schemeClr val="tx1">
                    <a:lumMod val="50000"/>
                    <a:lumOff val="50000"/>
                  </a:schemeClr>
                </a:solidFill>
              </a:rPr>
              <a:t>*</a:t>
            </a:r>
            <a:r>
              <a:rPr lang="en-US" altLang="ja-JP" dirty="0">
                <a:solidFill>
                  <a:schemeClr val="tx1">
                    <a:lumMod val="50000"/>
                    <a:lumOff val="50000"/>
                  </a:schemeClr>
                </a:solidFill>
              </a:rPr>
              <a:t>2 </a:t>
            </a:r>
            <a:br>
              <a:rPr lang="en-US" altLang="ja-JP" dirty="0">
                <a:solidFill>
                  <a:schemeClr val="tx1">
                    <a:lumMod val="50000"/>
                    <a:lumOff val="50000"/>
                  </a:schemeClr>
                </a:solidFill>
              </a:rPr>
            </a:br>
            <a:r>
              <a:rPr lang="ja-JP" altLang="en-US" dirty="0"/>
              <a:t>⇒ </a:t>
            </a:r>
            <a:r>
              <a:rPr lang="en-US" altLang="ja-JP" dirty="0"/>
              <a:t>This was an opportunity to raise awareness at each university</a:t>
            </a:r>
            <a:br>
              <a:rPr lang="en-US" altLang="ja-JP" dirty="0"/>
            </a:br>
            <a:br>
              <a:rPr lang="en-US" altLang="ja-JP" dirty="0">
                <a:solidFill>
                  <a:schemeClr val="tx1">
                    <a:lumMod val="50000"/>
                    <a:lumOff val="50000"/>
                  </a:schemeClr>
                </a:solidFill>
              </a:rPr>
            </a:br>
            <a:endParaRPr lang="en-US" altLang="ja-JP" dirty="0">
              <a:solidFill>
                <a:schemeClr val="tx1">
                  <a:lumMod val="50000"/>
                  <a:lumOff val="50000"/>
                </a:schemeClr>
              </a:solidFill>
            </a:endParaRPr>
          </a:p>
          <a:p>
            <a:endParaRPr lang="ja-JP" altLang="en-US" dirty="0"/>
          </a:p>
        </p:txBody>
      </p:sp>
      <p:sp>
        <p:nvSpPr>
          <p:cNvPr id="4" name="コンテンツ プレースホルダー 2">
            <a:extLst>
              <a:ext uri="{FF2B5EF4-FFF2-40B4-BE49-F238E27FC236}">
                <a16:creationId xmlns:a16="http://schemas.microsoft.com/office/drawing/2014/main" id="{BBA55569-1E12-A9B0-9A93-093C143997E5}"/>
              </a:ext>
            </a:extLst>
          </p:cNvPr>
          <p:cNvSpPr txBox="1">
            <a:spLocks/>
          </p:cNvSpPr>
          <p:nvPr/>
        </p:nvSpPr>
        <p:spPr>
          <a:xfrm>
            <a:off x="838200" y="4972050"/>
            <a:ext cx="10515600" cy="1441846"/>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*1 Sho Sato.</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Some Japanese </a:t>
            </a:r>
            <a:r>
              <a:rPr lang="en-US" altLang="ja-JP" sz="2000" dirty="0" err="1">
                <a:solidFill>
                  <a:schemeClr val="tx1">
                    <a:lumMod val="50000"/>
                    <a:lumOff val="50000"/>
                  </a:schemeClr>
                </a:solidFill>
              </a:rPr>
              <a:t>Ph.D</a:t>
            </a:r>
            <a:r>
              <a:rPr lang="en-US" altLang="ja-JP" sz="2000" dirty="0">
                <a:solidFill>
                  <a:schemeClr val="tx1">
                    <a:lumMod val="50000"/>
                    <a:lumOff val="50000"/>
                  </a:schemeClr>
                </a:solidFill>
              </a:rPr>
              <a:t> students use Predatory publishing</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7.5% of randomized samples in medicines, The Journal of Information Science and Technology Association,</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Vol.74 Issue</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10, p.511-512</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2018</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3"/>
              </a:rPr>
              <a:t>https://www.jstage.jst.go.jp/article/jkg/68/10/68_511/_article/-char/ja/</a:t>
            </a:r>
            <a:endParaRPr lang="en-US" altLang="ja-JP" sz="2000" dirty="0">
              <a:solidFill>
                <a:schemeClr val="tx1">
                  <a:lumMod val="50000"/>
                  <a:lumOff val="50000"/>
                </a:schemeClr>
              </a:solidFill>
            </a:endParaRPr>
          </a:p>
          <a:p>
            <a:pPr marL="0" indent="0">
              <a:buNone/>
            </a:pPr>
            <a:r>
              <a:rPr lang="en-US" altLang="ja-JP" sz="2000" dirty="0">
                <a:solidFill>
                  <a:schemeClr val="tx1">
                    <a:lumMod val="50000"/>
                    <a:lumOff val="50000"/>
                  </a:schemeClr>
                </a:solidFill>
              </a:rPr>
              <a:t>*2 Inferior journals: 5,000 papers from Japan University of Tokyo and Osaka University Paper submissions, achievements inflated,</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The Mainichi Newspapers, 2018.9.3 (in Japanese)</a:t>
            </a:r>
          </a:p>
        </p:txBody>
      </p:sp>
      <p:sp>
        <p:nvSpPr>
          <p:cNvPr id="5" name="スライド番号プレースホルダー 4">
            <a:extLst>
              <a:ext uri="{FF2B5EF4-FFF2-40B4-BE49-F238E27FC236}">
                <a16:creationId xmlns:a16="http://schemas.microsoft.com/office/drawing/2014/main" id="{1B255F45-17CB-E5B4-C3FB-327199E85C4D}"/>
              </a:ext>
            </a:extLst>
          </p:cNvPr>
          <p:cNvSpPr>
            <a:spLocks noGrp="1"/>
          </p:cNvSpPr>
          <p:nvPr>
            <p:ph type="sldNum" sz="quarter" idx="12"/>
          </p:nvPr>
        </p:nvSpPr>
        <p:spPr/>
        <p:txBody>
          <a:bodyPr/>
          <a:lstStyle/>
          <a:p>
            <a:fld id="{DC5DBF96-2D92-4E44-81EB-F9B974D0AEEE}" type="slidenum">
              <a:rPr kumimoji="1" lang="ja-JP" altLang="en-US" smtClean="0"/>
              <a:t>15</a:t>
            </a:fld>
            <a:endParaRPr kumimoji="1" lang="ja-JP" altLang="en-US"/>
          </a:p>
        </p:txBody>
      </p:sp>
    </p:spTree>
    <p:extLst>
      <p:ext uri="{BB962C8B-B14F-4D97-AF65-F5344CB8AC3E}">
        <p14:creationId xmlns:p14="http://schemas.microsoft.com/office/powerpoint/2010/main" val="3344940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5A80A-ED03-C5AB-E8CF-4AFBA2BB63D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F8F7F58-C082-3DA3-201F-13BBAFDF0B3A}"/>
              </a:ext>
            </a:extLst>
          </p:cNvPr>
          <p:cNvSpPr>
            <a:spLocks noGrp="1"/>
          </p:cNvSpPr>
          <p:nvPr>
            <p:ph type="title"/>
          </p:nvPr>
        </p:nvSpPr>
        <p:spPr>
          <a:xfrm>
            <a:off x="838200" y="365125"/>
            <a:ext cx="10515600" cy="1325563"/>
          </a:xfrm>
        </p:spPr>
        <p:txBody>
          <a:bodyPr>
            <a:normAutofit fontScale="90000"/>
          </a:bodyPr>
          <a:lstStyle/>
          <a:p>
            <a:pPr lvl="0">
              <a:defRPr/>
            </a:pPr>
            <a:r>
              <a:rPr lang="en-US" altLang="ja-JP" dirty="0"/>
              <a:t>What's the problem?</a:t>
            </a:r>
            <a:br>
              <a:rPr kumimoji="1" lang="en-US" altLang="ja-JP" sz="4400" kern="1200" dirty="0">
                <a:solidFill>
                  <a:schemeClr val="tx1"/>
                </a:solidFill>
                <a:effectLst/>
                <a:latin typeface="+mj-lt"/>
                <a:ea typeface="+mj-ea"/>
                <a:cs typeface="+mj-cs"/>
              </a:rPr>
            </a:br>
            <a:r>
              <a:rPr lang="en-US" altLang="ja-JP" dirty="0"/>
              <a:t>Problems for individual researchers as contributors</a:t>
            </a:r>
            <a:endParaRPr kumimoji="1" lang="ja-JP" altLang="en-US" dirty="0"/>
          </a:p>
        </p:txBody>
      </p:sp>
      <p:sp>
        <p:nvSpPr>
          <p:cNvPr id="3" name="コンテンツ プレースホルダー 2">
            <a:extLst>
              <a:ext uri="{FF2B5EF4-FFF2-40B4-BE49-F238E27FC236}">
                <a16:creationId xmlns:a16="http://schemas.microsoft.com/office/drawing/2014/main" id="{A957D3B0-863D-0756-A8EA-877A0FEF4026}"/>
              </a:ext>
            </a:extLst>
          </p:cNvPr>
          <p:cNvSpPr>
            <a:spLocks noGrp="1"/>
          </p:cNvSpPr>
          <p:nvPr>
            <p:ph idx="1"/>
          </p:nvPr>
        </p:nvSpPr>
        <p:spPr/>
        <p:txBody>
          <a:bodyPr/>
          <a:lstStyle/>
          <a:p>
            <a:r>
              <a:rPr lang="en-US" altLang="ja-JP" dirty="0"/>
              <a:t>The publication fee is not returned, or a cancellation fee is incurred</a:t>
            </a:r>
          </a:p>
          <a:p>
            <a:r>
              <a:rPr lang="en-US" altLang="ja-JP" dirty="0"/>
              <a:t>The publisher does not respond to the withdrawal of the submission or the publication of the article</a:t>
            </a:r>
          </a:p>
          <a:p>
            <a:r>
              <a:rPr lang="en-US" altLang="ja-JP" dirty="0"/>
              <a:t>Inability to submit to other journals due to fear of double submission</a:t>
            </a:r>
          </a:p>
          <a:p>
            <a:r>
              <a:rPr lang="en-US" altLang="ja-JP" dirty="0"/>
              <a:t>Can research related to “Predatory journal" be made into an achievement?</a:t>
            </a:r>
          </a:p>
        </p:txBody>
      </p:sp>
      <p:sp>
        <p:nvSpPr>
          <p:cNvPr id="4" name="スライド番号プレースホルダー 3">
            <a:extLst>
              <a:ext uri="{FF2B5EF4-FFF2-40B4-BE49-F238E27FC236}">
                <a16:creationId xmlns:a16="http://schemas.microsoft.com/office/drawing/2014/main" id="{61443C28-D933-7D67-384A-51F17C287E01}"/>
              </a:ext>
            </a:extLst>
          </p:cNvPr>
          <p:cNvSpPr>
            <a:spLocks noGrp="1"/>
          </p:cNvSpPr>
          <p:nvPr>
            <p:ph type="sldNum" sz="quarter" idx="12"/>
          </p:nvPr>
        </p:nvSpPr>
        <p:spPr/>
        <p:txBody>
          <a:bodyPr/>
          <a:lstStyle/>
          <a:p>
            <a:fld id="{DC5DBF96-2D92-4E44-81EB-F9B974D0AEEE}" type="slidenum">
              <a:rPr kumimoji="1" lang="ja-JP" altLang="en-US" smtClean="0"/>
              <a:t>16</a:t>
            </a:fld>
            <a:endParaRPr kumimoji="1" lang="ja-JP" altLang="en-US"/>
          </a:p>
        </p:txBody>
      </p:sp>
    </p:spTree>
    <p:extLst>
      <p:ext uri="{BB962C8B-B14F-4D97-AF65-F5344CB8AC3E}">
        <p14:creationId xmlns:p14="http://schemas.microsoft.com/office/powerpoint/2010/main" val="2096843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01DBB-FE3D-8C8F-2909-616FFB8EA831}"/>
              </a:ext>
            </a:extLst>
          </p:cNvPr>
          <p:cNvSpPr>
            <a:spLocks noGrp="1"/>
          </p:cNvSpPr>
          <p:nvPr>
            <p:ph type="title"/>
          </p:nvPr>
        </p:nvSpPr>
        <p:spPr/>
        <p:txBody>
          <a:bodyPr>
            <a:normAutofit/>
          </a:bodyPr>
          <a:lstStyle/>
          <a:p>
            <a:pPr lvl="0">
              <a:defRPr/>
            </a:pPr>
            <a:r>
              <a:rPr lang="en-US" altLang="ja-JP" dirty="0"/>
              <a:t>What's the problem?</a:t>
            </a:r>
            <a:br>
              <a:rPr lang="en-US" altLang="ja-JP" dirty="0"/>
            </a:br>
            <a:r>
              <a:rPr lang="en-US" altLang="ja-JP" dirty="0"/>
              <a:t>Issues not only individual researchers</a:t>
            </a:r>
            <a:endParaRPr kumimoji="1" lang="ja-JP" altLang="en-US" dirty="0"/>
          </a:p>
        </p:txBody>
      </p:sp>
      <p:sp>
        <p:nvSpPr>
          <p:cNvPr id="3" name="コンテンツ プレースホルダー 2">
            <a:extLst>
              <a:ext uri="{FF2B5EF4-FFF2-40B4-BE49-F238E27FC236}">
                <a16:creationId xmlns:a16="http://schemas.microsoft.com/office/drawing/2014/main" id="{BD4D6BAA-CAF7-39F0-3E8A-7080F093E65E}"/>
              </a:ext>
            </a:extLst>
          </p:cNvPr>
          <p:cNvSpPr>
            <a:spLocks noGrp="1"/>
          </p:cNvSpPr>
          <p:nvPr>
            <p:ph idx="1"/>
          </p:nvPr>
        </p:nvSpPr>
        <p:spPr/>
        <p:txBody>
          <a:bodyPr>
            <a:normAutofit/>
          </a:bodyPr>
          <a:lstStyle/>
          <a:p>
            <a:r>
              <a:rPr lang="en-US" altLang="ja-JP" dirty="0"/>
              <a:t>Citation of papers </a:t>
            </a:r>
            <a:r>
              <a:rPr lang="ja-JP" altLang="en-US" dirty="0"/>
              <a:t>⇒</a:t>
            </a:r>
            <a:r>
              <a:rPr lang="en-US" altLang="ja-JP" dirty="0"/>
              <a:t> influence of research itself </a:t>
            </a:r>
            <a:r>
              <a:rPr lang="en-US" altLang="ja-JP" sz="2800" dirty="0">
                <a:solidFill>
                  <a:schemeClr val="tx1">
                    <a:lumMod val="50000"/>
                    <a:lumOff val="50000"/>
                  </a:schemeClr>
                </a:solidFill>
              </a:rPr>
              <a:t>*</a:t>
            </a:r>
            <a:endParaRPr lang="ja-JP" altLang="en-US" dirty="0"/>
          </a:p>
          <a:p>
            <a:r>
              <a:rPr lang="en-US" altLang="ja-JP" dirty="0"/>
              <a:t>Reviews, citations in press releases</a:t>
            </a:r>
            <a:r>
              <a:rPr lang="ja-JP" altLang="en-US" dirty="0"/>
              <a:t> ⇒</a:t>
            </a:r>
            <a:r>
              <a:rPr lang="en-US" altLang="ja-JP" dirty="0"/>
              <a:t> impact on the public</a:t>
            </a:r>
          </a:p>
          <a:p>
            <a:r>
              <a:rPr lang="en-US" altLang="ja-JP" dirty="0"/>
              <a:t>Degree review, performance evaluation, personnel evaluation</a:t>
            </a:r>
          </a:p>
          <a:p>
            <a:r>
              <a:rPr lang="en-US" altLang="ja-JP" dirty="0"/>
              <a:t>Care must also be taken when using papers</a:t>
            </a:r>
          </a:p>
          <a:p>
            <a:r>
              <a:rPr lang="en-US" altLang="ja-JP" dirty="0"/>
              <a:t>Time and money spent on academic results with no guarantee of value</a:t>
            </a:r>
            <a:endParaRPr lang="ja-JP" altLang="en-US" dirty="0"/>
          </a:p>
        </p:txBody>
      </p:sp>
      <p:sp>
        <p:nvSpPr>
          <p:cNvPr id="4" name="コンテンツ プレースホルダー 2">
            <a:extLst>
              <a:ext uri="{FF2B5EF4-FFF2-40B4-BE49-F238E27FC236}">
                <a16:creationId xmlns:a16="http://schemas.microsoft.com/office/drawing/2014/main" id="{DC9395A5-5B28-86A6-9B0E-AC2367389AC2}"/>
              </a:ext>
            </a:extLst>
          </p:cNvPr>
          <p:cNvSpPr txBox="1">
            <a:spLocks/>
          </p:cNvSpPr>
          <p:nvPr/>
        </p:nvSpPr>
        <p:spPr>
          <a:xfrm>
            <a:off x="838200" y="5132944"/>
            <a:ext cx="10515600" cy="924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*Sho</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Sato. About 40% of articles published in Predatory OA journals have been cited at least one time,</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The Journal of Information Science and Technology Association, Volume 69</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Issue4</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171-172</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2019</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(in Japanese) </a:t>
            </a:r>
            <a:r>
              <a:rPr lang="en-US" altLang="ja-JP" sz="2000" dirty="0">
                <a:solidFill>
                  <a:schemeClr val="tx1">
                    <a:lumMod val="50000"/>
                    <a:lumOff val="50000"/>
                  </a:schemeClr>
                </a:solidFill>
                <a:hlinkClick r:id="rId3"/>
              </a:rPr>
              <a:t>https://doi.org/10.18919/jkg.69.4_171</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スライド番号プレースホルダー 4">
            <a:extLst>
              <a:ext uri="{FF2B5EF4-FFF2-40B4-BE49-F238E27FC236}">
                <a16:creationId xmlns:a16="http://schemas.microsoft.com/office/drawing/2014/main" id="{121FEC6B-ED4D-CD41-216D-9A85176030EE}"/>
              </a:ext>
            </a:extLst>
          </p:cNvPr>
          <p:cNvSpPr>
            <a:spLocks noGrp="1"/>
          </p:cNvSpPr>
          <p:nvPr>
            <p:ph type="sldNum" sz="quarter" idx="12"/>
          </p:nvPr>
        </p:nvSpPr>
        <p:spPr/>
        <p:txBody>
          <a:bodyPr/>
          <a:lstStyle/>
          <a:p>
            <a:fld id="{DC5DBF96-2D92-4E44-81EB-F9B974D0AEEE}" type="slidenum">
              <a:rPr kumimoji="1" lang="ja-JP" altLang="en-US" smtClean="0"/>
              <a:t>17</a:t>
            </a:fld>
            <a:endParaRPr kumimoji="1" lang="ja-JP" altLang="en-US"/>
          </a:p>
        </p:txBody>
      </p:sp>
    </p:spTree>
    <p:extLst>
      <p:ext uri="{BB962C8B-B14F-4D97-AF65-F5344CB8AC3E}">
        <p14:creationId xmlns:p14="http://schemas.microsoft.com/office/powerpoint/2010/main" val="35195282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B64F0-4387-30C3-7A9A-B514742CABD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83B0C3F-6493-AD1E-F0B4-C77E3C8A7E0F}"/>
              </a:ext>
            </a:extLst>
          </p:cNvPr>
          <p:cNvSpPr>
            <a:spLocks noGrp="1"/>
          </p:cNvSpPr>
          <p:nvPr>
            <p:ph type="title"/>
          </p:nvPr>
        </p:nvSpPr>
        <p:spPr/>
        <p:txBody>
          <a:bodyPr>
            <a:normAutofit fontScale="90000"/>
          </a:bodyPr>
          <a:lstStyle/>
          <a:p>
            <a:pPr lvl="0">
              <a:defRPr/>
            </a:pPr>
            <a:r>
              <a:rPr lang="en-US" altLang="ja-JP" dirty="0"/>
              <a:t>What's the problem?</a:t>
            </a:r>
            <a:br>
              <a:rPr lang="en-US" altLang="ja-JP" dirty="0"/>
            </a:br>
            <a:r>
              <a:rPr lang="en-US" altLang="ja-JP" dirty="0"/>
              <a:t>Evaluation of the papers published in “Predatory journal"</a:t>
            </a:r>
            <a:endParaRPr kumimoji="1" lang="ja-JP" altLang="en-US" dirty="0"/>
          </a:p>
        </p:txBody>
      </p:sp>
      <p:sp>
        <p:nvSpPr>
          <p:cNvPr id="3" name="コンテンツ プレースホルダー 2">
            <a:extLst>
              <a:ext uri="{FF2B5EF4-FFF2-40B4-BE49-F238E27FC236}">
                <a16:creationId xmlns:a16="http://schemas.microsoft.com/office/drawing/2014/main" id="{4C109543-4B4A-2801-38E3-59C571C7E26E}"/>
              </a:ext>
            </a:extLst>
          </p:cNvPr>
          <p:cNvSpPr>
            <a:spLocks noGrp="1"/>
          </p:cNvSpPr>
          <p:nvPr>
            <p:ph idx="1"/>
          </p:nvPr>
        </p:nvSpPr>
        <p:spPr>
          <a:xfrm>
            <a:off x="838200" y="2141537"/>
            <a:ext cx="10515600" cy="4351338"/>
          </a:xfrm>
        </p:spPr>
        <p:txBody>
          <a:bodyPr>
            <a:normAutofit/>
          </a:bodyPr>
          <a:lstStyle/>
          <a:p>
            <a:r>
              <a:rPr lang="en-US" altLang="ja-JP" dirty="0"/>
              <a:t>Is the quality of the paper proportional to the quality of the publication? Is it different?</a:t>
            </a:r>
          </a:p>
          <a:p>
            <a:r>
              <a:rPr lang="en-US" altLang="ja-JP" dirty="0"/>
              <a:t>Case of submissions to “Predatory journal” withdrawn and on the verge of being finished peer-reviewed by appropriate journals </a:t>
            </a:r>
            <a:r>
              <a:rPr lang="en-US" altLang="ja-JP" sz="2800" dirty="0">
                <a:solidFill>
                  <a:schemeClr val="tx1">
                    <a:lumMod val="50000"/>
                    <a:lumOff val="50000"/>
                  </a:schemeClr>
                </a:solidFill>
              </a:rPr>
              <a:t>*</a:t>
            </a:r>
          </a:p>
          <a:p>
            <a:r>
              <a:rPr lang="en-US" altLang="ja-JP" dirty="0"/>
              <a:t>It is necessary to look at the individual papers themselves and the individual situations</a:t>
            </a:r>
            <a:endParaRPr lang="en-US" altLang="ja-JP" sz="2800" dirty="0">
              <a:solidFill>
                <a:schemeClr val="tx1">
                  <a:lumMod val="50000"/>
                  <a:lumOff val="50000"/>
                </a:schemeClr>
              </a:solidFill>
            </a:endParaRPr>
          </a:p>
        </p:txBody>
      </p:sp>
      <p:sp>
        <p:nvSpPr>
          <p:cNvPr id="4" name="コンテンツ プレースホルダー 2">
            <a:extLst>
              <a:ext uri="{FF2B5EF4-FFF2-40B4-BE49-F238E27FC236}">
                <a16:creationId xmlns:a16="http://schemas.microsoft.com/office/drawing/2014/main" id="{A493D7B6-C837-9277-8C8C-65F9EDCDFE73}"/>
              </a:ext>
            </a:extLst>
          </p:cNvPr>
          <p:cNvSpPr txBox="1">
            <a:spLocks/>
          </p:cNvSpPr>
          <p:nvPr/>
        </p:nvSpPr>
        <p:spPr>
          <a:xfrm>
            <a:off x="838200" y="5132944"/>
            <a:ext cx="10515600" cy="924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endParaRPr lang="en-US" altLang="ja-JP" sz="2000" dirty="0">
              <a:solidFill>
                <a:schemeClr val="tx1">
                  <a:lumMod val="50000"/>
                  <a:lumOff val="50000"/>
                </a:schemeClr>
              </a:solidFill>
            </a:endParaRPr>
          </a:p>
        </p:txBody>
      </p:sp>
      <p:sp>
        <p:nvSpPr>
          <p:cNvPr id="5" name="コンテンツ プレースホルダー 2">
            <a:extLst>
              <a:ext uri="{FF2B5EF4-FFF2-40B4-BE49-F238E27FC236}">
                <a16:creationId xmlns:a16="http://schemas.microsoft.com/office/drawing/2014/main" id="{39BA6489-B70B-7229-6437-B051D85D5B51}"/>
              </a:ext>
            </a:extLst>
          </p:cNvPr>
          <p:cNvSpPr txBox="1">
            <a:spLocks/>
          </p:cNvSpPr>
          <p:nvPr/>
        </p:nvSpPr>
        <p:spPr>
          <a:xfrm>
            <a:off x="990600" y="5386944"/>
            <a:ext cx="10515600" cy="9249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 Inferior academic journal: Refuses to delete papers, submissions by metropolitan hospitals, even charges fees, The Mainichi Newspapers, </a:t>
            </a:r>
            <a:r>
              <a:rPr lang="en-US" altLang="zh-TW" sz="2000" dirty="0">
                <a:solidFill>
                  <a:schemeClr val="tx1">
                    <a:lumMod val="50000"/>
                    <a:lumOff val="50000"/>
                  </a:schemeClr>
                </a:solidFill>
              </a:rPr>
              <a:t>201</a:t>
            </a:r>
            <a:r>
              <a:rPr lang="en-US" altLang="ja-JP" sz="2000" dirty="0">
                <a:solidFill>
                  <a:schemeClr val="tx1">
                    <a:lumMod val="50000"/>
                    <a:lumOff val="50000"/>
                  </a:schemeClr>
                </a:solidFill>
              </a:rPr>
              <a:t>8</a:t>
            </a:r>
            <a:r>
              <a:rPr lang="en-US" altLang="zh-TW" sz="2000" dirty="0">
                <a:solidFill>
                  <a:schemeClr val="tx1">
                    <a:lumMod val="50000"/>
                    <a:lumOff val="50000"/>
                  </a:schemeClr>
                </a:solidFill>
              </a:rPr>
              <a:t>.</a:t>
            </a:r>
            <a:r>
              <a:rPr lang="en-US" altLang="ja-JP" sz="2000" dirty="0">
                <a:solidFill>
                  <a:schemeClr val="tx1">
                    <a:lumMod val="50000"/>
                    <a:lumOff val="50000"/>
                  </a:schemeClr>
                </a:solidFill>
              </a:rPr>
              <a:t>10</a:t>
            </a:r>
            <a:r>
              <a:rPr lang="en-US" altLang="zh-TW" sz="2000" dirty="0">
                <a:solidFill>
                  <a:schemeClr val="tx1">
                    <a:lumMod val="50000"/>
                    <a:lumOff val="50000"/>
                  </a:schemeClr>
                </a:solidFill>
              </a:rPr>
              <a:t>.</a:t>
            </a:r>
            <a:r>
              <a:rPr lang="en-US" altLang="ja-JP" sz="2000" dirty="0">
                <a:solidFill>
                  <a:schemeClr val="tx1">
                    <a:lumMod val="50000"/>
                    <a:lumOff val="50000"/>
                  </a:schemeClr>
                </a:solidFill>
              </a:rPr>
              <a:t>15 (in Japanese)</a:t>
            </a:r>
          </a:p>
        </p:txBody>
      </p:sp>
      <p:sp>
        <p:nvSpPr>
          <p:cNvPr id="6" name="スライド番号プレースホルダー 5">
            <a:extLst>
              <a:ext uri="{FF2B5EF4-FFF2-40B4-BE49-F238E27FC236}">
                <a16:creationId xmlns:a16="http://schemas.microsoft.com/office/drawing/2014/main" id="{DB131216-984F-E34D-91E5-6FA8B460FB29}"/>
              </a:ext>
            </a:extLst>
          </p:cNvPr>
          <p:cNvSpPr>
            <a:spLocks noGrp="1"/>
          </p:cNvSpPr>
          <p:nvPr>
            <p:ph type="sldNum" sz="quarter" idx="12"/>
          </p:nvPr>
        </p:nvSpPr>
        <p:spPr/>
        <p:txBody>
          <a:bodyPr/>
          <a:lstStyle/>
          <a:p>
            <a:fld id="{DC5DBF96-2D92-4E44-81EB-F9B974D0AEEE}" type="slidenum">
              <a:rPr kumimoji="1" lang="ja-JP" altLang="en-US" smtClean="0"/>
              <a:t>18</a:t>
            </a:fld>
            <a:endParaRPr kumimoji="1" lang="ja-JP" altLang="en-US"/>
          </a:p>
        </p:txBody>
      </p:sp>
    </p:spTree>
    <p:extLst>
      <p:ext uri="{BB962C8B-B14F-4D97-AF65-F5344CB8AC3E}">
        <p14:creationId xmlns:p14="http://schemas.microsoft.com/office/powerpoint/2010/main" val="599029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109000-FD9E-0836-36C4-93DA964E9B13}"/>
              </a:ext>
            </a:extLst>
          </p:cNvPr>
          <p:cNvSpPr>
            <a:spLocks noGrp="1"/>
          </p:cNvSpPr>
          <p:nvPr>
            <p:ph type="title"/>
          </p:nvPr>
        </p:nvSpPr>
        <p:spPr>
          <a:xfrm>
            <a:off x="838200" y="136525"/>
            <a:ext cx="10515600" cy="1325563"/>
          </a:xfrm>
        </p:spPr>
        <p:txBody>
          <a:bodyPr/>
          <a:lstStyle/>
          <a:p>
            <a:pPr lvl="0">
              <a:defRPr/>
            </a:pPr>
            <a:r>
              <a:rPr lang="en-US" altLang="ja-JP" dirty="0"/>
              <a:t>Solution: Response? Prevention?</a:t>
            </a:r>
            <a:r>
              <a:rPr lang="ja-JP" altLang="en-US" dirty="0"/>
              <a:t>　</a:t>
            </a:r>
            <a:br>
              <a:rPr lang="en-US" altLang="ja-JP" dirty="0"/>
            </a:br>
            <a:r>
              <a:rPr lang="en-US" altLang="ja-JP" dirty="0"/>
              <a:t>What to do after you get involved</a:t>
            </a:r>
            <a:endParaRPr kumimoji="1" lang="ja-JP" altLang="en-US" dirty="0"/>
          </a:p>
        </p:txBody>
      </p:sp>
      <p:sp>
        <p:nvSpPr>
          <p:cNvPr id="3" name="コンテンツ プレースホルダー 2">
            <a:extLst>
              <a:ext uri="{FF2B5EF4-FFF2-40B4-BE49-F238E27FC236}">
                <a16:creationId xmlns:a16="http://schemas.microsoft.com/office/drawing/2014/main" id="{80DFAFD0-508B-9D09-E9D0-DAE041CE3E1C}"/>
              </a:ext>
            </a:extLst>
          </p:cNvPr>
          <p:cNvSpPr>
            <a:spLocks noGrp="1"/>
          </p:cNvSpPr>
          <p:nvPr>
            <p:ph idx="1"/>
          </p:nvPr>
        </p:nvSpPr>
        <p:spPr>
          <a:xfrm>
            <a:off x="838200" y="1411029"/>
            <a:ext cx="10515600" cy="4486275"/>
          </a:xfrm>
        </p:spPr>
        <p:txBody>
          <a:bodyPr>
            <a:normAutofit lnSpcReduction="10000"/>
          </a:bodyPr>
          <a:lstStyle/>
          <a:p>
            <a:r>
              <a:rPr lang="en-US" altLang="ja-JP" dirty="0"/>
              <a:t>Can you get back the publication fee and the paper, and cut off the relationship?</a:t>
            </a:r>
          </a:p>
          <a:p>
            <a:r>
              <a:rPr lang="en-US" altLang="ja-JP" dirty="0"/>
              <a:t>Withdrawal of submission and withdrawal of publication</a:t>
            </a:r>
            <a:br>
              <a:rPr lang="en-US" altLang="ja-JP" dirty="0"/>
            </a:br>
            <a:r>
              <a:rPr lang="ja-JP" altLang="en-US" dirty="0"/>
              <a:t>⇒</a:t>
            </a:r>
            <a:r>
              <a:rPr lang="en-US" altLang="ja-JP" dirty="0"/>
              <a:t>In most cases, maybe, you don't get a reply, you don't get a response, you are charged a cancellation fee, your paper continues to be published</a:t>
            </a:r>
          </a:p>
          <a:p>
            <a:r>
              <a:rPr lang="en-US" altLang="ja-JP" dirty="0"/>
              <a:t>Case study (copyright transfer agreement is the key point)</a:t>
            </a:r>
            <a:r>
              <a:rPr lang="ja-JP" altLang="en-US" dirty="0"/>
              <a:t> </a:t>
            </a:r>
            <a:r>
              <a:rPr lang="en-US" altLang="ja-JP" sz="2800" dirty="0">
                <a:solidFill>
                  <a:schemeClr val="tx1">
                    <a:lumMod val="50000"/>
                    <a:lumOff val="50000"/>
                  </a:schemeClr>
                </a:solidFill>
              </a:rPr>
              <a:t>*</a:t>
            </a:r>
            <a:endParaRPr lang="en-US" altLang="ja-JP" dirty="0"/>
          </a:p>
          <a:p>
            <a:r>
              <a:rPr lang="en-US" altLang="ja-JP" dirty="0"/>
              <a:t>Consultation at Hokkaido University: Administrative work of the department to which you belong</a:t>
            </a:r>
          </a:p>
          <a:p>
            <a:r>
              <a:rPr lang="en-US" altLang="ja-JP" dirty="0"/>
              <a:t>Legal advice...? There are no court cases in Japan</a:t>
            </a:r>
            <a:br>
              <a:rPr lang="en-US" altLang="ja-JP" dirty="0"/>
            </a:br>
            <a:endParaRPr lang="ja-JP" altLang="en-US" dirty="0"/>
          </a:p>
        </p:txBody>
      </p:sp>
      <p:sp>
        <p:nvSpPr>
          <p:cNvPr id="4" name="コンテンツ プレースホルダー 2">
            <a:extLst>
              <a:ext uri="{FF2B5EF4-FFF2-40B4-BE49-F238E27FC236}">
                <a16:creationId xmlns:a16="http://schemas.microsoft.com/office/drawing/2014/main" id="{72999016-201F-6C30-6BB7-E2E35D38C222}"/>
              </a:ext>
            </a:extLst>
          </p:cNvPr>
          <p:cNvSpPr txBox="1">
            <a:spLocks/>
          </p:cNvSpPr>
          <p:nvPr/>
        </p:nvSpPr>
        <p:spPr>
          <a:xfrm>
            <a:off x="2406015" y="5494569"/>
            <a:ext cx="7928610" cy="605791"/>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defRPr/>
            </a:pPr>
            <a:r>
              <a:rPr lang="en-US" altLang="ja-JP" dirty="0"/>
              <a:t>It's important not to get involved in bad journals</a:t>
            </a:r>
          </a:p>
        </p:txBody>
      </p:sp>
      <p:sp>
        <p:nvSpPr>
          <p:cNvPr id="5" name="コンテンツ プレースホルダー 2">
            <a:extLst>
              <a:ext uri="{FF2B5EF4-FFF2-40B4-BE49-F238E27FC236}">
                <a16:creationId xmlns:a16="http://schemas.microsoft.com/office/drawing/2014/main" id="{B214E08E-357E-6D45-A0D8-1E53A4FC674B}"/>
              </a:ext>
            </a:extLst>
          </p:cNvPr>
          <p:cNvSpPr txBox="1">
            <a:spLocks/>
          </p:cNvSpPr>
          <p:nvPr/>
        </p:nvSpPr>
        <p:spPr>
          <a:xfrm>
            <a:off x="838200" y="6020823"/>
            <a:ext cx="10515600" cy="718264"/>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Withdrawal of accepted manuscript from a predatory journal</a:t>
            </a:r>
            <a:r>
              <a:rPr lang="ja-JP" altLang="en-US" sz="2000" dirty="0">
                <a:solidFill>
                  <a:schemeClr val="tx1">
                    <a:lumMod val="50000"/>
                    <a:lumOff val="50000"/>
                  </a:schemeClr>
                </a:solidFill>
              </a:rPr>
              <a:t>」</a:t>
            </a:r>
            <a:r>
              <a:rPr lang="en-US" altLang="ja-JP" sz="2000" dirty="0">
                <a:solidFill>
                  <a:schemeClr val="tx1">
                    <a:lumMod val="50000"/>
                    <a:lumOff val="50000"/>
                  </a:schemeClr>
                </a:solidFill>
              </a:rPr>
              <a:t>Advice from COPE Members (</a:t>
            </a:r>
            <a:r>
              <a:rPr lang="en-US" altLang="zh-TW" sz="2000" dirty="0">
                <a:solidFill>
                  <a:schemeClr val="tx1">
                    <a:lumMod val="50000"/>
                    <a:lumOff val="50000"/>
                  </a:schemeClr>
                </a:solidFill>
              </a:rPr>
              <a:t>2016)</a:t>
            </a:r>
            <a:br>
              <a:rPr lang="en-US" altLang="zh-TW" sz="2000" dirty="0">
                <a:solidFill>
                  <a:schemeClr val="tx1">
                    <a:lumMod val="50000"/>
                    <a:lumOff val="50000"/>
                  </a:schemeClr>
                </a:solidFill>
              </a:rPr>
            </a:br>
            <a:r>
              <a:rPr lang="en-US" altLang="zh-TW" sz="2000" dirty="0">
                <a:solidFill>
                  <a:schemeClr val="tx1">
                    <a:lumMod val="50000"/>
                    <a:lumOff val="50000"/>
                  </a:schemeClr>
                </a:solidFill>
                <a:hlinkClick r:id="rId3"/>
              </a:rPr>
              <a:t>https://publicationethics.org/case/withdrawal-accepted-manuscript-predatory-journal</a:t>
            </a:r>
            <a:endParaRPr lang="en-US" altLang="zh-TW" sz="2000" dirty="0">
              <a:solidFill>
                <a:schemeClr val="tx1">
                  <a:lumMod val="50000"/>
                  <a:lumOff val="50000"/>
                </a:schemeClr>
              </a:solidFill>
            </a:endParaRPr>
          </a:p>
          <a:p>
            <a:pPr marL="0" indent="0">
              <a:buNone/>
            </a:pPr>
            <a:endParaRPr lang="en-US" altLang="zh-TW"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6" name="スライド番号プレースホルダー 5">
            <a:extLst>
              <a:ext uri="{FF2B5EF4-FFF2-40B4-BE49-F238E27FC236}">
                <a16:creationId xmlns:a16="http://schemas.microsoft.com/office/drawing/2014/main" id="{1CE7B3C8-B21B-12EF-227F-0DB3D988CECC}"/>
              </a:ext>
            </a:extLst>
          </p:cNvPr>
          <p:cNvSpPr>
            <a:spLocks noGrp="1"/>
          </p:cNvSpPr>
          <p:nvPr>
            <p:ph type="sldNum" sz="quarter" idx="12"/>
          </p:nvPr>
        </p:nvSpPr>
        <p:spPr/>
        <p:txBody>
          <a:bodyPr/>
          <a:lstStyle/>
          <a:p>
            <a:fld id="{DC5DBF96-2D92-4E44-81EB-F9B974D0AEEE}" type="slidenum">
              <a:rPr kumimoji="1" lang="ja-JP" altLang="en-US" smtClean="0"/>
              <a:t>19</a:t>
            </a:fld>
            <a:endParaRPr kumimoji="1" lang="ja-JP" altLang="en-US" dirty="0"/>
          </a:p>
        </p:txBody>
      </p:sp>
    </p:spTree>
    <p:extLst>
      <p:ext uri="{BB962C8B-B14F-4D97-AF65-F5344CB8AC3E}">
        <p14:creationId xmlns:p14="http://schemas.microsoft.com/office/powerpoint/2010/main" val="19780880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E884E-11BE-3326-44DA-5067BAA99AF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BF0045F-F09E-5F37-86FA-3B89C8064343}"/>
              </a:ext>
            </a:extLst>
          </p:cNvPr>
          <p:cNvSpPr>
            <a:spLocks noGrp="1"/>
          </p:cNvSpPr>
          <p:nvPr>
            <p:ph type="title"/>
          </p:nvPr>
        </p:nvSpPr>
        <p:spPr/>
        <p:txBody>
          <a:bodyPr/>
          <a:lstStyle/>
          <a:p>
            <a:pPr lvl="0">
              <a:defRPr/>
            </a:pPr>
            <a:r>
              <a:rPr lang="en-US" altLang="ja-JP" dirty="0"/>
              <a:t>Solution: Response? Prevention?</a:t>
            </a:r>
            <a:br>
              <a:rPr lang="en-US" altLang="ja-JP" dirty="0"/>
            </a:br>
            <a:r>
              <a:rPr lang="en-US" altLang="ja-JP" dirty="0"/>
              <a:t>Provision of prevention information</a:t>
            </a:r>
            <a:endParaRPr kumimoji="1" lang="ja-JP" altLang="en-US" dirty="0"/>
          </a:p>
        </p:txBody>
      </p:sp>
      <p:sp>
        <p:nvSpPr>
          <p:cNvPr id="3" name="コンテンツ プレースホルダー 2">
            <a:extLst>
              <a:ext uri="{FF2B5EF4-FFF2-40B4-BE49-F238E27FC236}">
                <a16:creationId xmlns:a16="http://schemas.microsoft.com/office/drawing/2014/main" id="{EA3671F9-9CF6-F522-8799-809E005FC142}"/>
              </a:ext>
            </a:extLst>
          </p:cNvPr>
          <p:cNvSpPr>
            <a:spLocks noGrp="1"/>
          </p:cNvSpPr>
          <p:nvPr>
            <p:ph idx="1"/>
          </p:nvPr>
        </p:nvSpPr>
        <p:spPr/>
        <p:txBody>
          <a:bodyPr>
            <a:normAutofit fontScale="92500" lnSpcReduction="10000"/>
          </a:bodyPr>
          <a:lstStyle/>
          <a:p>
            <a:r>
              <a:rPr lang="en-US" altLang="ja-JP" dirty="0"/>
              <a:t>Universities: Provision of prevention information</a:t>
            </a:r>
            <a:br>
              <a:rPr lang="en-US" altLang="ja-JP" dirty="0"/>
            </a:br>
            <a:r>
              <a:rPr lang="en-US" altLang="ja-JP" dirty="0"/>
              <a:t>CAUTION: Be aware of </a:t>
            </a:r>
            <a:r>
              <a:rPr lang="en-US" altLang="ja-JP" dirty="0">
                <a:latin typeface="Arial" panose="020B0604020202020204" pitchFamily="34" charset="0"/>
              </a:rPr>
              <a:t>“ </a:t>
            </a:r>
            <a:r>
              <a:rPr lang="en-US" altLang="ja-JP" dirty="0"/>
              <a:t>Predatory Journals</a:t>
            </a:r>
            <a:r>
              <a:rPr lang="en-US" altLang="ja-JP" dirty="0">
                <a:latin typeface="+mn-ea"/>
              </a:rPr>
              <a:t>” </a:t>
            </a:r>
            <a:r>
              <a:rPr lang="ja-JP" altLang="en-US" dirty="0"/>
              <a:t>（</a:t>
            </a:r>
            <a:r>
              <a:rPr lang="en-US" altLang="ja-JP" dirty="0"/>
              <a:t>Hokkaido Univ.</a:t>
            </a:r>
            <a:r>
              <a:rPr lang="ja-JP" altLang="en-US" dirty="0"/>
              <a:t>）</a:t>
            </a:r>
            <a:br>
              <a:rPr lang="en-US" altLang="ja-JP" dirty="0"/>
            </a:br>
            <a:r>
              <a:rPr lang="en-US" altLang="ja-JP" sz="2200" dirty="0">
                <a:hlinkClick r:id="rId3"/>
              </a:rPr>
              <a:t>https://www.lib.hokudai.ac.jp/en/support/predatory_journals/</a:t>
            </a:r>
            <a:endParaRPr lang="en-US" altLang="ja-JP" sz="2200" dirty="0"/>
          </a:p>
          <a:p>
            <a:r>
              <a:rPr lang="en-US" altLang="ja-JP" dirty="0"/>
              <a:t>Japan: Concerns, recommendations</a:t>
            </a:r>
            <a:br>
              <a:rPr lang="en-US" altLang="ja-JP" dirty="0"/>
            </a:br>
            <a:r>
              <a:rPr lang="en-US" altLang="ja-JP" dirty="0"/>
              <a:t>Ministry of Education, Culture, Sports, Science and Technology </a:t>
            </a:r>
            <a:r>
              <a:rPr lang="en-US" altLang="ja-JP" dirty="0">
                <a:latin typeface="Arial" panose="020B0604020202020204" pitchFamily="34" charset="0"/>
              </a:rPr>
              <a:t>“</a:t>
            </a:r>
            <a:r>
              <a:rPr lang="en-US" altLang="ja-JP" dirty="0"/>
              <a:t>Questionnaire on Response to Cases of Concern in the Distribution of Academic Information</a:t>
            </a:r>
            <a:r>
              <a:rPr lang="en-US" altLang="ja-JP" dirty="0">
                <a:latin typeface="+mn-ea"/>
              </a:rPr>
              <a:t>”</a:t>
            </a:r>
            <a:r>
              <a:rPr lang="en-US" altLang="ja-JP" dirty="0"/>
              <a:t> (2021.10.26) </a:t>
            </a:r>
            <a:r>
              <a:rPr lang="en-US" altLang="ja-JP" sz="2200" dirty="0"/>
              <a:t>(in Japanese)</a:t>
            </a:r>
            <a:br>
              <a:rPr lang="en-US" altLang="ja-JP" sz="2200" dirty="0"/>
            </a:br>
            <a:r>
              <a:rPr lang="en-US" altLang="ja-JP" sz="2000" dirty="0">
                <a:hlinkClick r:id="rId4"/>
              </a:rPr>
              <a:t>https://www.mext.go.jp/content/20211028-mxt_jyohoka01-000018641_07.pdf</a:t>
            </a:r>
            <a:br>
              <a:rPr lang="en-US" altLang="ja-JP" sz="2000" dirty="0"/>
            </a:br>
            <a:endParaRPr lang="en-US" altLang="ja-JP" sz="2000" dirty="0"/>
          </a:p>
          <a:p>
            <a:r>
              <a:rPr lang="ja-JP" altLang="en-US" sz="2800" b="0" i="0" u="none" strike="noStrike" dirty="0">
                <a:solidFill>
                  <a:srgbClr val="000000"/>
                </a:solidFill>
                <a:effectLst/>
                <a:latin typeface="Arial" panose="020B0604020202020204" pitchFamily="34" charset="0"/>
              </a:rPr>
              <a:t> </a:t>
            </a:r>
            <a:r>
              <a:rPr lang="en-US" altLang="ja-JP" sz="2800" i="0" u="none" strike="noStrike" dirty="0">
                <a:solidFill>
                  <a:srgbClr val="000000"/>
                </a:solidFill>
                <a:effectLst/>
                <a:latin typeface="+mn-ea"/>
              </a:rPr>
              <a:t>The Science Council of Japan:</a:t>
            </a:r>
            <a:r>
              <a:rPr lang="ja-JP" altLang="en-US" dirty="0">
                <a:solidFill>
                  <a:srgbClr val="000000"/>
                </a:solidFill>
                <a:latin typeface="Arial" panose="020B0604020202020204" pitchFamily="34" charset="0"/>
              </a:rPr>
              <a:t> </a:t>
            </a:r>
            <a:r>
              <a:rPr lang="en-US" altLang="ja-JP" dirty="0">
                <a:solidFill>
                  <a:srgbClr val="000000"/>
                </a:solidFill>
                <a:latin typeface="+mn-ea"/>
              </a:rPr>
              <a:t>Reconsidering Research Misconduct</a:t>
            </a:r>
            <a:br>
              <a:rPr lang="en-US" altLang="ja-JP" dirty="0">
                <a:latin typeface="Arial" panose="020B0604020202020204" pitchFamily="34" charset="0"/>
              </a:rPr>
            </a:br>
            <a:r>
              <a:rPr lang="en-US" altLang="ja-JP" dirty="0">
                <a:latin typeface="Arial" panose="020B0604020202020204" pitchFamily="34" charset="0"/>
              </a:rPr>
              <a:t>“</a:t>
            </a:r>
            <a:r>
              <a:rPr lang="en-US" altLang="ja-JP" dirty="0">
                <a:latin typeface="+mn-ea"/>
              </a:rPr>
              <a:t>Deliberations on Peer Review of Papers” (</a:t>
            </a:r>
            <a:r>
              <a:rPr lang="en-US" altLang="ja-JP" sz="2800" b="0" i="0" u="none" strike="noStrike" dirty="0">
                <a:effectLst/>
              </a:rPr>
              <a:t>2023.9.25</a:t>
            </a:r>
            <a:r>
              <a:rPr lang="en-US" altLang="ja-JP" sz="2200" dirty="0"/>
              <a:t>) (in Japanese)</a:t>
            </a:r>
            <a:br>
              <a:rPr lang="en-US" altLang="ja-JP" sz="2800" b="0" i="0" u="none" strike="noStrike" dirty="0">
                <a:effectLst/>
              </a:rPr>
            </a:br>
            <a:r>
              <a:rPr lang="en-US" altLang="ja-JP" sz="2000" b="0" i="0" u="none" strike="noStrike" dirty="0">
                <a:solidFill>
                  <a:srgbClr val="000000"/>
                </a:solidFill>
                <a:effectLst/>
                <a:hlinkClick r:id="rId5"/>
              </a:rPr>
              <a:t>https://www.scj.go.jp/ja/info/kohyo/pdf/kohyo-25-k353.pdf</a:t>
            </a:r>
            <a:endParaRPr lang="en-US" altLang="ja-JP" sz="2000" b="0" i="0" u="none" strike="noStrike" dirty="0">
              <a:solidFill>
                <a:srgbClr val="000000"/>
              </a:solidFill>
              <a:effectLst/>
            </a:endParaRPr>
          </a:p>
          <a:p>
            <a:endParaRPr lang="en-US" altLang="ja-JP" dirty="0"/>
          </a:p>
        </p:txBody>
      </p:sp>
      <p:sp>
        <p:nvSpPr>
          <p:cNvPr id="4" name="スライド番号プレースホルダー 3">
            <a:extLst>
              <a:ext uri="{FF2B5EF4-FFF2-40B4-BE49-F238E27FC236}">
                <a16:creationId xmlns:a16="http://schemas.microsoft.com/office/drawing/2014/main" id="{B2D93F6F-C3B8-980B-E364-488ED7D387BD}"/>
              </a:ext>
            </a:extLst>
          </p:cNvPr>
          <p:cNvSpPr>
            <a:spLocks noGrp="1"/>
          </p:cNvSpPr>
          <p:nvPr>
            <p:ph type="sldNum" sz="quarter" idx="12"/>
          </p:nvPr>
        </p:nvSpPr>
        <p:spPr/>
        <p:txBody>
          <a:bodyPr/>
          <a:lstStyle/>
          <a:p>
            <a:fld id="{DC5DBF96-2D92-4E44-81EB-F9B974D0AEEE}" type="slidenum">
              <a:rPr kumimoji="1" lang="ja-JP" altLang="en-US" smtClean="0"/>
              <a:t>20</a:t>
            </a:fld>
            <a:endParaRPr kumimoji="1" lang="ja-JP" altLang="en-US" dirty="0"/>
          </a:p>
        </p:txBody>
      </p:sp>
    </p:spTree>
    <p:extLst>
      <p:ext uri="{BB962C8B-B14F-4D97-AF65-F5344CB8AC3E}">
        <p14:creationId xmlns:p14="http://schemas.microsoft.com/office/powerpoint/2010/main" val="2200406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37AD-6853-CD9B-D750-D9FBA362873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C15B1F8-A799-7881-EB5C-6CCC11F122D9}"/>
              </a:ext>
            </a:extLst>
          </p:cNvPr>
          <p:cNvSpPr>
            <a:spLocks noGrp="1"/>
          </p:cNvSpPr>
          <p:nvPr>
            <p:ph type="title"/>
          </p:nvPr>
        </p:nvSpPr>
        <p:spPr/>
        <p:txBody>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lang="en-US" altLang="ja-JP" dirty="0"/>
              <a:t>On prevention: list method</a:t>
            </a:r>
            <a:endParaRPr kumimoji="1" lang="ja-JP" altLang="en-US" dirty="0"/>
          </a:p>
        </p:txBody>
      </p:sp>
      <p:sp>
        <p:nvSpPr>
          <p:cNvPr id="3" name="コンテンツ プレースホルダー 2">
            <a:extLst>
              <a:ext uri="{FF2B5EF4-FFF2-40B4-BE49-F238E27FC236}">
                <a16:creationId xmlns:a16="http://schemas.microsoft.com/office/drawing/2014/main" id="{CFFB5779-1825-24B3-D3CF-6D8A356122E3}"/>
              </a:ext>
            </a:extLst>
          </p:cNvPr>
          <p:cNvSpPr>
            <a:spLocks noGrp="1"/>
          </p:cNvSpPr>
          <p:nvPr>
            <p:ph idx="1"/>
          </p:nvPr>
        </p:nvSpPr>
        <p:spPr/>
        <p:txBody>
          <a:bodyPr>
            <a:normAutofit/>
          </a:bodyPr>
          <a:lstStyle/>
          <a:p>
            <a:r>
              <a:rPr lang="en-US" altLang="ja-JP" dirty="0"/>
              <a:t>Watchlist: </a:t>
            </a:r>
            <a:br>
              <a:rPr lang="en-US" altLang="ja-JP" dirty="0"/>
            </a:br>
            <a:r>
              <a:rPr lang="en-US" altLang="ja-JP" dirty="0"/>
              <a:t>list of questionable journals</a:t>
            </a:r>
            <a:br>
              <a:rPr lang="en-US" altLang="ja-JP" dirty="0"/>
            </a:br>
            <a:r>
              <a:rPr lang="en-US" altLang="ja-JP" dirty="0"/>
              <a:t>Beall’s List </a:t>
            </a:r>
            <a:br>
              <a:rPr lang="en-US" altLang="ja-JP" dirty="0"/>
            </a:br>
            <a:r>
              <a:rPr lang="en-US" altLang="ja-JP" dirty="0"/>
              <a:t>Predatory Reports (Cabell’s) :</a:t>
            </a:r>
            <a:r>
              <a:rPr lang="ja-JP" altLang="en-US" dirty="0"/>
              <a:t> </a:t>
            </a:r>
            <a:r>
              <a:rPr lang="en-US" altLang="ja-JP" dirty="0"/>
              <a:t>for</a:t>
            </a:r>
            <a:r>
              <a:rPr lang="ja-JP" altLang="en-US" dirty="0"/>
              <a:t> </a:t>
            </a:r>
            <a:r>
              <a:rPr lang="en-US" altLang="ja-JP" dirty="0"/>
              <a:t>profit</a:t>
            </a:r>
          </a:p>
          <a:p>
            <a:r>
              <a:rPr lang="en-US" altLang="ja-JP" dirty="0"/>
              <a:t>Safelist: </a:t>
            </a:r>
            <a:br>
              <a:rPr lang="en-US" altLang="ja-JP" dirty="0"/>
            </a:br>
            <a:r>
              <a:rPr lang="en-US" altLang="ja-JP" dirty="0"/>
              <a:t>databases that are considered to be highly reliable</a:t>
            </a:r>
            <a:br>
              <a:rPr lang="en-US" altLang="ja-JP" dirty="0"/>
            </a:br>
            <a:r>
              <a:rPr lang="en-US" altLang="ja-JP" dirty="0"/>
              <a:t>DOAJ</a:t>
            </a:r>
            <a:r>
              <a:rPr lang="ja-JP" altLang="en-US" dirty="0"/>
              <a:t>（</a:t>
            </a:r>
            <a:r>
              <a:rPr lang="en-US" altLang="ja-JP" dirty="0"/>
              <a:t>Directory of Open Access Journals</a:t>
            </a:r>
            <a:r>
              <a:rPr lang="ja-JP" altLang="en-US" dirty="0"/>
              <a:t>）</a:t>
            </a:r>
            <a:br>
              <a:rPr lang="en-US" altLang="ja-JP" dirty="0"/>
            </a:br>
            <a:r>
              <a:rPr lang="en-US" altLang="ja-JP" dirty="0"/>
              <a:t>COPE</a:t>
            </a:r>
            <a:r>
              <a:rPr lang="ja-JP" altLang="en-US" dirty="0"/>
              <a:t>（</a:t>
            </a:r>
            <a:r>
              <a:rPr lang="en-US" altLang="ja-JP" dirty="0"/>
              <a:t>Committee on Publication Ethics</a:t>
            </a:r>
            <a:r>
              <a:rPr lang="ja-JP" altLang="en-US" dirty="0"/>
              <a:t>）</a:t>
            </a:r>
            <a:br>
              <a:rPr lang="en-US" altLang="ja-JP" dirty="0"/>
            </a:br>
            <a:r>
              <a:rPr lang="en-US" altLang="ja-JP" dirty="0"/>
              <a:t>OASPA</a:t>
            </a:r>
            <a:r>
              <a:rPr lang="ja-JP" altLang="en-US" dirty="0"/>
              <a:t>（</a:t>
            </a:r>
            <a:r>
              <a:rPr lang="en-US" altLang="ja-JP" dirty="0"/>
              <a:t>Open Access Scholarly Publisher's Association</a:t>
            </a:r>
            <a:r>
              <a:rPr lang="ja-JP" altLang="en-US" dirty="0"/>
              <a:t>）</a:t>
            </a:r>
            <a:br>
              <a:rPr lang="en-US" altLang="ja-JP" dirty="0"/>
            </a:br>
            <a:r>
              <a:rPr lang="en-US" altLang="ja-JP" dirty="0"/>
              <a:t>Web of Science</a:t>
            </a:r>
            <a:r>
              <a:rPr lang="ja-JP" altLang="en-US" dirty="0"/>
              <a:t>：</a:t>
            </a:r>
            <a:r>
              <a:rPr lang="en-US" altLang="ja-JP" dirty="0"/>
              <a:t>Master Journal List</a:t>
            </a:r>
          </a:p>
        </p:txBody>
      </p:sp>
      <p:sp>
        <p:nvSpPr>
          <p:cNvPr id="7" name="スライド番号プレースホルダー 6">
            <a:extLst>
              <a:ext uri="{FF2B5EF4-FFF2-40B4-BE49-F238E27FC236}">
                <a16:creationId xmlns:a16="http://schemas.microsoft.com/office/drawing/2014/main" id="{4CC6C086-EBFD-1DF0-05CB-33918DE8771B}"/>
              </a:ext>
            </a:extLst>
          </p:cNvPr>
          <p:cNvSpPr>
            <a:spLocks noGrp="1"/>
          </p:cNvSpPr>
          <p:nvPr>
            <p:ph type="sldNum" sz="quarter" idx="12"/>
          </p:nvPr>
        </p:nvSpPr>
        <p:spPr/>
        <p:txBody>
          <a:bodyPr/>
          <a:lstStyle/>
          <a:p>
            <a:fld id="{DC5DBF96-2D92-4E44-81EB-F9B974D0AEEE}" type="slidenum">
              <a:rPr kumimoji="1" lang="ja-JP" altLang="en-US" smtClean="0"/>
              <a:t>21</a:t>
            </a:fld>
            <a:endParaRPr kumimoji="1" lang="ja-JP" altLang="en-US"/>
          </a:p>
        </p:txBody>
      </p:sp>
    </p:spTree>
    <p:extLst>
      <p:ext uri="{BB962C8B-B14F-4D97-AF65-F5344CB8AC3E}">
        <p14:creationId xmlns:p14="http://schemas.microsoft.com/office/powerpoint/2010/main" val="21259666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EA38B-4B9E-54EC-43BF-1A936F652F7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DCE5F5E-A016-CA97-D9BB-8C6753CA9FC5}"/>
              </a:ext>
            </a:extLst>
          </p:cNvPr>
          <p:cNvSpPr>
            <a:spLocks noGrp="1"/>
          </p:cNvSpPr>
          <p:nvPr>
            <p:ph type="title"/>
          </p:nvPr>
        </p:nvSpPr>
        <p:spPr/>
        <p:txBody>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kumimoji="1" lang="en-US" altLang="ja-JP" sz="4400" kern="1200" dirty="0">
                <a:solidFill>
                  <a:schemeClr val="tx1"/>
                </a:solidFill>
                <a:effectLst/>
                <a:latin typeface="+mj-lt"/>
                <a:ea typeface="+mj-ea"/>
                <a:cs typeface="+mj-cs"/>
              </a:rPr>
              <a:t>On</a:t>
            </a:r>
            <a:r>
              <a:rPr lang="en-US" altLang="ja-JP" dirty="0"/>
              <a:t> prevention: checklist</a:t>
            </a:r>
            <a:endParaRPr kumimoji="1" lang="ja-JP" altLang="en-US" dirty="0"/>
          </a:p>
        </p:txBody>
      </p:sp>
      <p:sp>
        <p:nvSpPr>
          <p:cNvPr id="16" name="コンテンツ プレースホルダー 2">
            <a:extLst>
              <a:ext uri="{FF2B5EF4-FFF2-40B4-BE49-F238E27FC236}">
                <a16:creationId xmlns:a16="http://schemas.microsoft.com/office/drawing/2014/main" id="{EB22D008-70D7-8103-DB56-9F93849C8D4A}"/>
              </a:ext>
            </a:extLst>
          </p:cNvPr>
          <p:cNvSpPr txBox="1">
            <a:spLocks/>
          </p:cNvSpPr>
          <p:nvPr/>
        </p:nvSpPr>
        <p:spPr>
          <a:xfrm>
            <a:off x="6358393" y="2060205"/>
            <a:ext cx="5836920" cy="1194564"/>
          </a:xfrm>
          <a:prstGeom prst="rect">
            <a:avLst/>
          </a:prstGeom>
          <a:solidFill>
            <a:schemeClr val="bg1"/>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kumimoji="1" lang="en-US" altLang="ja-JP" sz="2400" kern="1200" dirty="0" err="1">
                <a:solidFill>
                  <a:schemeClr val="tx1"/>
                </a:solidFill>
                <a:effectLst/>
                <a:latin typeface="+mn-lt"/>
                <a:ea typeface="+mn-ea"/>
                <a:cs typeface="+mn-cs"/>
              </a:rPr>
              <a:t>Think,check,submit</a:t>
            </a:r>
            <a:br>
              <a:rPr lang="en-US" altLang="ja-JP" sz="2400" dirty="0"/>
            </a:br>
            <a:r>
              <a:rPr lang="en-US" altLang="ja-JP" sz="2400" dirty="0">
                <a:hlinkClick r:id="rId3"/>
              </a:rPr>
              <a:t>https://thinkchecksubmit.org/</a:t>
            </a:r>
            <a:endParaRPr lang="en-US" altLang="ja-JP" sz="2400" dirty="0"/>
          </a:p>
          <a:p>
            <a:pPr marL="0" indent="0">
              <a:buNone/>
            </a:pPr>
            <a:r>
              <a:rPr lang="ja-JP" altLang="en-US" sz="2400" dirty="0"/>
              <a:t>（</a:t>
            </a:r>
            <a:r>
              <a:rPr lang="en-US" altLang="ja-JP" sz="2400" dirty="0"/>
              <a:t>Multilingual support</a:t>
            </a:r>
            <a:r>
              <a:rPr lang="ja-JP" altLang="en-US" sz="2400" dirty="0"/>
              <a:t>）</a:t>
            </a:r>
            <a:endParaRPr lang="en-US" altLang="ja-JP" sz="2400" dirty="0"/>
          </a:p>
          <a:p>
            <a:pPr marL="0" indent="0">
              <a:buNone/>
            </a:pPr>
            <a:r>
              <a:rPr kumimoji="1" lang="en-US" altLang="ja-JP" sz="2400" kern="1200" dirty="0">
                <a:solidFill>
                  <a:schemeClr val="tx1"/>
                </a:solidFill>
                <a:effectLst/>
                <a:latin typeface="+mn-lt"/>
                <a:ea typeface="+mn-ea"/>
                <a:cs typeface="+mn-cs"/>
              </a:rPr>
              <a:t>PDF </a:t>
            </a:r>
            <a:r>
              <a:rPr lang="en-US" altLang="ja-JP" sz="2400" dirty="0"/>
              <a:t>(in Japanese)</a:t>
            </a:r>
            <a:r>
              <a:rPr kumimoji="1" lang="ja-JP" altLang="en-US" sz="2400" kern="1200" dirty="0">
                <a:solidFill>
                  <a:schemeClr val="tx1"/>
                </a:solidFill>
                <a:effectLst/>
                <a:latin typeface="+mn-lt"/>
                <a:ea typeface="+mn-ea"/>
                <a:cs typeface="+mn-cs"/>
              </a:rPr>
              <a:t> </a:t>
            </a:r>
            <a:r>
              <a:rPr lang="en-US" altLang="ja-JP" sz="2400" dirty="0">
                <a:hlinkClick r:id="rId4"/>
              </a:rPr>
              <a:t>https://doi.org/10.18910/93181</a:t>
            </a:r>
            <a:endParaRPr lang="en-US" altLang="ja-JP" sz="2400" dirty="0">
              <a:solidFill>
                <a:schemeClr val="tx1">
                  <a:lumMod val="50000"/>
                  <a:lumOff val="50000"/>
                </a:schemeClr>
              </a:solidFill>
            </a:endParaRPr>
          </a:p>
        </p:txBody>
      </p:sp>
      <p:sp>
        <p:nvSpPr>
          <p:cNvPr id="4" name="スライド番号プレースホルダー 3">
            <a:extLst>
              <a:ext uri="{FF2B5EF4-FFF2-40B4-BE49-F238E27FC236}">
                <a16:creationId xmlns:a16="http://schemas.microsoft.com/office/drawing/2014/main" id="{2C5C342F-9C43-35AB-2741-F2A10772952B}"/>
              </a:ext>
            </a:extLst>
          </p:cNvPr>
          <p:cNvSpPr>
            <a:spLocks noGrp="1"/>
          </p:cNvSpPr>
          <p:nvPr>
            <p:ph type="sldNum" sz="quarter" idx="12"/>
          </p:nvPr>
        </p:nvSpPr>
        <p:spPr/>
        <p:txBody>
          <a:bodyPr/>
          <a:lstStyle/>
          <a:p>
            <a:fld id="{DC5DBF96-2D92-4E44-81EB-F9B974D0AEEE}" type="slidenum">
              <a:rPr kumimoji="1" lang="ja-JP" altLang="en-US" smtClean="0"/>
              <a:t>22</a:t>
            </a:fld>
            <a:endParaRPr kumimoji="1" lang="ja-JP" altLang="en-US"/>
          </a:p>
        </p:txBody>
      </p:sp>
      <p:pic>
        <p:nvPicPr>
          <p:cNvPr id="6" name="図 5">
            <a:extLst>
              <a:ext uri="{FF2B5EF4-FFF2-40B4-BE49-F238E27FC236}">
                <a16:creationId xmlns:a16="http://schemas.microsoft.com/office/drawing/2014/main" id="{8FEE89F9-CE50-17C4-EE10-2BF19D5D02A4}"/>
              </a:ext>
            </a:extLst>
          </p:cNvPr>
          <p:cNvPicPr>
            <a:picLocks noChangeAspect="1"/>
          </p:cNvPicPr>
          <p:nvPr/>
        </p:nvPicPr>
        <p:blipFill>
          <a:blip r:embed="rId5"/>
          <a:stretch>
            <a:fillRect/>
          </a:stretch>
        </p:blipFill>
        <p:spPr>
          <a:xfrm>
            <a:off x="519837" y="1939900"/>
            <a:ext cx="5576163" cy="3452295"/>
          </a:xfrm>
          <a:prstGeom prst="rect">
            <a:avLst/>
          </a:prstGeom>
        </p:spPr>
      </p:pic>
    </p:spTree>
    <p:extLst>
      <p:ext uri="{BB962C8B-B14F-4D97-AF65-F5344CB8AC3E}">
        <p14:creationId xmlns:p14="http://schemas.microsoft.com/office/powerpoint/2010/main" val="1310202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12060-CC1D-9DAF-C39B-A8153493DAE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7000076-9BBF-49AE-9C83-5B6D0F1F428D}"/>
              </a:ext>
            </a:extLst>
          </p:cNvPr>
          <p:cNvSpPr>
            <a:spLocks noGrp="1"/>
          </p:cNvSpPr>
          <p:nvPr>
            <p:ph type="title"/>
          </p:nvPr>
        </p:nvSpPr>
        <p:spPr/>
        <p:txBody>
          <a:bodyPr>
            <a:normAutofit/>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kumimoji="1" lang="en-US" altLang="ja-JP" sz="4400" kern="1200" dirty="0">
                <a:solidFill>
                  <a:schemeClr val="tx1"/>
                </a:solidFill>
                <a:effectLst/>
                <a:latin typeface="+mj-lt"/>
                <a:ea typeface="+mj-ea"/>
                <a:cs typeface="+mj-cs"/>
              </a:rPr>
              <a:t>On</a:t>
            </a:r>
            <a:r>
              <a:rPr lang="en-US" altLang="ja-JP" dirty="0"/>
              <a:t> prevention </a:t>
            </a:r>
            <a:r>
              <a:rPr kumimoji="1" lang="ja-JP" altLang="en-US" sz="4400" kern="1200" dirty="0">
                <a:solidFill>
                  <a:schemeClr val="tx1"/>
                </a:solidFill>
                <a:effectLst/>
                <a:latin typeface="+mj-lt"/>
                <a:ea typeface="+mj-ea"/>
                <a:cs typeface="+mj-cs"/>
              </a:rPr>
              <a:t>：</a:t>
            </a:r>
            <a:r>
              <a:rPr lang="en-US" altLang="ja-JP" dirty="0"/>
              <a:t>Checklist Perspectives</a:t>
            </a:r>
            <a:endParaRPr kumimoji="1" lang="ja-JP" altLang="en-US" dirty="0"/>
          </a:p>
        </p:txBody>
      </p:sp>
      <p:sp>
        <p:nvSpPr>
          <p:cNvPr id="7" name="コンテンツ プレースホルダー 2">
            <a:extLst>
              <a:ext uri="{FF2B5EF4-FFF2-40B4-BE49-F238E27FC236}">
                <a16:creationId xmlns:a16="http://schemas.microsoft.com/office/drawing/2014/main" id="{F73EB65C-6ED3-6740-52C6-A0B8189862E2}"/>
              </a:ext>
            </a:extLst>
          </p:cNvPr>
          <p:cNvSpPr>
            <a:spLocks noGrp="1"/>
          </p:cNvSpPr>
          <p:nvPr>
            <p:ph idx="1"/>
          </p:nvPr>
        </p:nvSpPr>
        <p:spPr>
          <a:xfrm>
            <a:off x="6480313" y="1817274"/>
            <a:ext cx="5189844" cy="4802187"/>
          </a:xfrm>
        </p:spPr>
        <p:txBody>
          <a:bodyPr>
            <a:normAutofit fontScale="85000" lnSpcReduction="20000"/>
          </a:bodyPr>
          <a:lstStyle/>
          <a:p>
            <a:r>
              <a:rPr lang="en-US" altLang="ja-JP" dirty="0"/>
              <a:t>Do you or your colleagues know the journal?</a:t>
            </a:r>
          </a:p>
          <a:p>
            <a:r>
              <a:rPr lang="en-US" altLang="ja-JP" dirty="0"/>
              <a:t>Can you easily identify and contact the publisher?</a:t>
            </a:r>
          </a:p>
          <a:p>
            <a:r>
              <a:rPr lang="en-US" altLang="ja-JP" dirty="0"/>
              <a:t>Is the journal clear about the type of peer review it uses?</a:t>
            </a:r>
          </a:p>
          <a:p>
            <a:r>
              <a:rPr lang="en-US" altLang="ja-JP" dirty="0"/>
              <a:t>Are articles indexed and/or archived in dedicated services?</a:t>
            </a:r>
          </a:p>
          <a:p>
            <a:r>
              <a:rPr lang="en-US" altLang="ja-JP" dirty="0"/>
              <a:t>Is it clear what fees will be charged?</a:t>
            </a:r>
          </a:p>
          <a:p>
            <a:r>
              <a:rPr lang="en-US" altLang="ja-JP" dirty="0"/>
              <a:t>Are guidelines provided for authors on the publisher website?</a:t>
            </a:r>
          </a:p>
          <a:p>
            <a:r>
              <a:rPr lang="en-US" altLang="ja-JP" dirty="0"/>
              <a:t>Is the publisher a current member of a recognized industry initiative?</a:t>
            </a:r>
          </a:p>
        </p:txBody>
      </p:sp>
      <p:sp>
        <p:nvSpPr>
          <p:cNvPr id="3" name="スライド番号プレースホルダー 2">
            <a:extLst>
              <a:ext uri="{FF2B5EF4-FFF2-40B4-BE49-F238E27FC236}">
                <a16:creationId xmlns:a16="http://schemas.microsoft.com/office/drawing/2014/main" id="{6F1AA995-0EFE-370C-27DD-3652A869AE15}"/>
              </a:ext>
            </a:extLst>
          </p:cNvPr>
          <p:cNvSpPr>
            <a:spLocks noGrp="1"/>
          </p:cNvSpPr>
          <p:nvPr>
            <p:ph type="sldNum" sz="quarter" idx="12"/>
          </p:nvPr>
        </p:nvSpPr>
        <p:spPr/>
        <p:txBody>
          <a:bodyPr/>
          <a:lstStyle/>
          <a:p>
            <a:fld id="{DC5DBF96-2D92-4E44-81EB-F9B974D0AEEE}" type="slidenum">
              <a:rPr kumimoji="1" lang="ja-JP" altLang="en-US" smtClean="0"/>
              <a:t>23</a:t>
            </a:fld>
            <a:endParaRPr kumimoji="1" lang="ja-JP" altLang="en-US"/>
          </a:p>
        </p:txBody>
      </p:sp>
      <p:pic>
        <p:nvPicPr>
          <p:cNvPr id="5" name="図 4">
            <a:extLst>
              <a:ext uri="{FF2B5EF4-FFF2-40B4-BE49-F238E27FC236}">
                <a16:creationId xmlns:a16="http://schemas.microsoft.com/office/drawing/2014/main" id="{D49B9759-6FE0-6B71-5D1F-3E1CC665CBC4}"/>
              </a:ext>
            </a:extLst>
          </p:cNvPr>
          <p:cNvPicPr>
            <a:picLocks noChangeAspect="1"/>
          </p:cNvPicPr>
          <p:nvPr/>
        </p:nvPicPr>
        <p:blipFill>
          <a:blip r:embed="rId3"/>
          <a:srcRect t="4770" b="-3395"/>
          <a:stretch/>
        </p:blipFill>
        <p:spPr>
          <a:xfrm>
            <a:off x="264668" y="1690688"/>
            <a:ext cx="5831332" cy="5537586"/>
          </a:xfrm>
          <a:prstGeom prst="rect">
            <a:avLst/>
          </a:prstGeom>
        </p:spPr>
      </p:pic>
    </p:spTree>
    <p:extLst>
      <p:ext uri="{BB962C8B-B14F-4D97-AF65-F5344CB8AC3E}">
        <p14:creationId xmlns:p14="http://schemas.microsoft.com/office/powerpoint/2010/main" val="298253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C35C-E0E1-6F39-735C-7C18CDEB3C6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6CCAE5F-FF6B-03DC-903C-BE0787FE1C70}"/>
              </a:ext>
            </a:extLst>
          </p:cNvPr>
          <p:cNvSpPr>
            <a:spLocks noGrp="1"/>
          </p:cNvSpPr>
          <p:nvPr>
            <p:ph type="title"/>
          </p:nvPr>
        </p:nvSpPr>
        <p:spPr/>
        <p:txBody>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kumimoji="1" lang="en-US" altLang="ja-JP" sz="4400" kern="1200" dirty="0">
                <a:solidFill>
                  <a:schemeClr val="tx1"/>
                </a:solidFill>
                <a:effectLst/>
                <a:latin typeface="+mj-lt"/>
                <a:ea typeface="+mj-ea"/>
                <a:cs typeface="+mj-cs"/>
              </a:rPr>
              <a:t>On p</a:t>
            </a:r>
            <a:r>
              <a:rPr lang="en-US" altLang="ja-JP" dirty="0"/>
              <a:t>revention: Safelist Perspective</a:t>
            </a:r>
            <a:endParaRPr kumimoji="1" lang="ja-JP" altLang="en-US" dirty="0"/>
          </a:p>
        </p:txBody>
      </p:sp>
      <p:sp>
        <p:nvSpPr>
          <p:cNvPr id="3" name="コンテンツ プレースホルダー 2">
            <a:extLst>
              <a:ext uri="{FF2B5EF4-FFF2-40B4-BE49-F238E27FC236}">
                <a16:creationId xmlns:a16="http://schemas.microsoft.com/office/drawing/2014/main" id="{8711C68F-92F4-4AC2-7A40-61E48276679F}"/>
              </a:ext>
            </a:extLst>
          </p:cNvPr>
          <p:cNvSpPr>
            <a:spLocks noGrp="1"/>
          </p:cNvSpPr>
          <p:nvPr>
            <p:ph idx="1"/>
          </p:nvPr>
        </p:nvSpPr>
        <p:spPr>
          <a:xfrm>
            <a:off x="838200" y="1690688"/>
            <a:ext cx="10515600" cy="4351338"/>
          </a:xfrm>
        </p:spPr>
        <p:txBody>
          <a:bodyPr>
            <a:normAutofit/>
          </a:bodyPr>
          <a:lstStyle/>
          <a:p>
            <a:r>
              <a:rPr lang="en-US" altLang="ja-JP" dirty="0"/>
              <a:t>DOAJ</a:t>
            </a:r>
            <a:r>
              <a:rPr lang="ja-JP" altLang="en-US" dirty="0"/>
              <a:t>：</a:t>
            </a:r>
            <a:r>
              <a:rPr lang="en-US" altLang="ja-JP" dirty="0"/>
              <a:t>list of Open Access Journals</a:t>
            </a:r>
            <a:br>
              <a:rPr lang="en-US" altLang="ja-JP" dirty="0"/>
            </a:br>
            <a:r>
              <a:rPr lang="en-US" altLang="ja-JP" sz="2400" dirty="0">
                <a:hlinkClick r:id="rId3"/>
              </a:rPr>
              <a:t>https://doaj.org/</a:t>
            </a:r>
            <a:endParaRPr lang="en-US" altLang="ja-JP" sz="2400" dirty="0"/>
          </a:p>
          <a:p>
            <a:r>
              <a:rPr lang="en-US" altLang="ja-JP" dirty="0"/>
              <a:t>The characteristics of the journal can be listed</a:t>
            </a:r>
          </a:p>
          <a:p>
            <a:r>
              <a:rPr lang="en-US" altLang="ja-JP" dirty="0"/>
              <a:t>Strict screening criteria for inclusion</a:t>
            </a:r>
            <a:r>
              <a:rPr lang="ja-JP" altLang="en-US" dirty="0"/>
              <a:t> ⇒ </a:t>
            </a:r>
            <a:r>
              <a:rPr lang="en-US" altLang="ja-JP" dirty="0"/>
              <a:t>to be referenced</a:t>
            </a:r>
          </a:p>
        </p:txBody>
      </p:sp>
      <p:pic>
        <p:nvPicPr>
          <p:cNvPr id="7" name="図 6">
            <a:extLst>
              <a:ext uri="{FF2B5EF4-FFF2-40B4-BE49-F238E27FC236}">
                <a16:creationId xmlns:a16="http://schemas.microsoft.com/office/drawing/2014/main" id="{72F96199-FAA5-6E5C-66F1-016426966621}"/>
              </a:ext>
            </a:extLst>
          </p:cNvPr>
          <p:cNvPicPr>
            <a:picLocks noChangeAspect="1"/>
          </p:cNvPicPr>
          <p:nvPr/>
        </p:nvPicPr>
        <p:blipFill>
          <a:blip r:embed="rId4"/>
          <a:stretch>
            <a:fillRect/>
          </a:stretch>
        </p:blipFill>
        <p:spPr>
          <a:xfrm>
            <a:off x="6241774" y="3709248"/>
            <a:ext cx="4266035" cy="2960783"/>
          </a:xfrm>
          <a:prstGeom prst="rect">
            <a:avLst/>
          </a:prstGeom>
        </p:spPr>
      </p:pic>
      <p:pic>
        <p:nvPicPr>
          <p:cNvPr id="9" name="図 8">
            <a:extLst>
              <a:ext uri="{FF2B5EF4-FFF2-40B4-BE49-F238E27FC236}">
                <a16:creationId xmlns:a16="http://schemas.microsoft.com/office/drawing/2014/main" id="{8087C1DB-94A3-F18D-DBAB-ADCF336599B0}"/>
              </a:ext>
            </a:extLst>
          </p:cNvPr>
          <p:cNvPicPr>
            <a:picLocks noChangeAspect="1"/>
          </p:cNvPicPr>
          <p:nvPr/>
        </p:nvPicPr>
        <p:blipFill>
          <a:blip r:embed="rId5"/>
          <a:srcRect l="1588" t="6554" r="-1588" b="-1362"/>
          <a:stretch/>
        </p:blipFill>
        <p:spPr>
          <a:xfrm>
            <a:off x="1092540" y="3709248"/>
            <a:ext cx="4502425" cy="4075295"/>
          </a:xfrm>
          <a:prstGeom prst="rect">
            <a:avLst/>
          </a:prstGeom>
        </p:spPr>
      </p:pic>
      <p:sp>
        <p:nvSpPr>
          <p:cNvPr id="4" name="スライド番号プレースホルダー 3">
            <a:extLst>
              <a:ext uri="{FF2B5EF4-FFF2-40B4-BE49-F238E27FC236}">
                <a16:creationId xmlns:a16="http://schemas.microsoft.com/office/drawing/2014/main" id="{BF578472-E798-D81F-715E-DDE903920EAC}"/>
              </a:ext>
            </a:extLst>
          </p:cNvPr>
          <p:cNvSpPr>
            <a:spLocks noGrp="1"/>
          </p:cNvSpPr>
          <p:nvPr>
            <p:ph type="sldNum" sz="quarter" idx="12"/>
          </p:nvPr>
        </p:nvSpPr>
        <p:spPr/>
        <p:txBody>
          <a:bodyPr/>
          <a:lstStyle/>
          <a:p>
            <a:fld id="{DC5DBF96-2D92-4E44-81EB-F9B974D0AEEE}" type="slidenum">
              <a:rPr kumimoji="1" lang="ja-JP" altLang="en-US" smtClean="0"/>
              <a:t>24</a:t>
            </a:fld>
            <a:endParaRPr kumimoji="1" lang="ja-JP" altLang="en-US"/>
          </a:p>
        </p:txBody>
      </p:sp>
    </p:spTree>
    <p:extLst>
      <p:ext uri="{BB962C8B-B14F-4D97-AF65-F5344CB8AC3E}">
        <p14:creationId xmlns:p14="http://schemas.microsoft.com/office/powerpoint/2010/main" val="2942840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8A02C-6BF9-D66F-F57A-24CA43D5907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028C474-20F4-5689-7183-AEA18E953F20}"/>
              </a:ext>
            </a:extLst>
          </p:cNvPr>
          <p:cNvSpPr>
            <a:spLocks noGrp="1"/>
          </p:cNvSpPr>
          <p:nvPr>
            <p:ph type="title"/>
          </p:nvPr>
        </p:nvSpPr>
        <p:spPr/>
        <p:txBody>
          <a:bodyPr>
            <a:normAutofit/>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lang="en-US" altLang="ja-JP" dirty="0"/>
              <a:t>On prevention: fluctuations in the list</a:t>
            </a:r>
            <a:endParaRPr kumimoji="1" lang="ja-JP" altLang="en-US" dirty="0"/>
          </a:p>
        </p:txBody>
      </p:sp>
      <p:sp>
        <p:nvSpPr>
          <p:cNvPr id="3" name="コンテンツ プレースホルダー 2">
            <a:extLst>
              <a:ext uri="{FF2B5EF4-FFF2-40B4-BE49-F238E27FC236}">
                <a16:creationId xmlns:a16="http://schemas.microsoft.com/office/drawing/2014/main" id="{E5DD4362-74FF-E4AB-54F4-5E535C1C3FA3}"/>
              </a:ext>
            </a:extLst>
          </p:cNvPr>
          <p:cNvSpPr>
            <a:spLocks noGrp="1"/>
          </p:cNvSpPr>
          <p:nvPr>
            <p:ph idx="1"/>
          </p:nvPr>
        </p:nvSpPr>
        <p:spPr/>
        <p:txBody>
          <a:bodyPr>
            <a:normAutofit lnSpcReduction="10000"/>
          </a:bodyPr>
          <a:lstStyle/>
          <a:p>
            <a:r>
              <a:rPr lang="en-US" altLang="ja-JP" dirty="0"/>
              <a:t>Watchlists may be arbitrary in their criteria</a:t>
            </a:r>
          </a:p>
          <a:p>
            <a:r>
              <a:rPr lang="en-US" altLang="ja-JP" dirty="0"/>
              <a:t>Journals may disappear from the safelist</a:t>
            </a:r>
          </a:p>
          <a:p>
            <a:r>
              <a:rPr lang="en-US" altLang="ja-JP" dirty="0"/>
              <a:t>On both watchlists and safelists</a:t>
            </a:r>
          </a:p>
          <a:p>
            <a:r>
              <a:rPr lang="en-US" altLang="ja-JP" dirty="0"/>
              <a:t>List has no information on journals that have just been published</a:t>
            </a:r>
          </a:p>
          <a:p>
            <a:r>
              <a:rPr lang="en-US" altLang="ja-JP" dirty="0"/>
              <a:t>Fact-finding Survey of Predatory Journal Judgment List </a:t>
            </a:r>
            <a:r>
              <a:rPr lang="en-US" altLang="ja-JP" sz="2800" dirty="0">
                <a:solidFill>
                  <a:schemeClr val="tx1">
                    <a:lumMod val="50000"/>
                    <a:lumOff val="50000"/>
                  </a:schemeClr>
                </a:solidFill>
              </a:rPr>
              <a:t>*</a:t>
            </a:r>
            <a:br>
              <a:rPr lang="en-US" altLang="ja-JP" sz="2800" dirty="0">
                <a:solidFill>
                  <a:schemeClr val="tx1">
                    <a:lumMod val="50000"/>
                    <a:lumOff val="50000"/>
                  </a:schemeClr>
                </a:solidFill>
              </a:rPr>
            </a:br>
            <a:r>
              <a:rPr lang="en-US" altLang="ja-JP" dirty="0"/>
              <a:t>Reasons for judging “Predatory" and difficulties in evaluating and judging</a:t>
            </a:r>
            <a:br>
              <a:rPr lang="en-US" altLang="ja-JP" sz="2800" dirty="0"/>
            </a:br>
            <a:r>
              <a:rPr lang="en-US" altLang="ja-JP" dirty="0"/>
              <a:t>Lack of commercial watchlist, difficulty in quality confirmation</a:t>
            </a:r>
          </a:p>
        </p:txBody>
      </p:sp>
      <p:sp>
        <p:nvSpPr>
          <p:cNvPr id="4" name="スライド番号プレースホルダー 3">
            <a:extLst>
              <a:ext uri="{FF2B5EF4-FFF2-40B4-BE49-F238E27FC236}">
                <a16:creationId xmlns:a16="http://schemas.microsoft.com/office/drawing/2014/main" id="{3FE9E561-ECB9-FAEF-1211-E46ABF74F0CA}"/>
              </a:ext>
            </a:extLst>
          </p:cNvPr>
          <p:cNvSpPr>
            <a:spLocks noGrp="1"/>
          </p:cNvSpPr>
          <p:nvPr>
            <p:ph type="sldNum" sz="quarter" idx="12"/>
          </p:nvPr>
        </p:nvSpPr>
        <p:spPr/>
        <p:txBody>
          <a:bodyPr/>
          <a:lstStyle/>
          <a:p>
            <a:fld id="{DC5DBF96-2D92-4E44-81EB-F9B974D0AEEE}" type="slidenum">
              <a:rPr kumimoji="1" lang="ja-JP" altLang="en-US" smtClean="0"/>
              <a:t>25</a:t>
            </a:fld>
            <a:endParaRPr kumimoji="1" lang="ja-JP" altLang="en-US"/>
          </a:p>
        </p:txBody>
      </p:sp>
      <p:sp>
        <p:nvSpPr>
          <p:cNvPr id="5" name="コンテンツ プレースホルダー 2">
            <a:extLst>
              <a:ext uri="{FF2B5EF4-FFF2-40B4-BE49-F238E27FC236}">
                <a16:creationId xmlns:a16="http://schemas.microsoft.com/office/drawing/2014/main" id="{293E2E2C-3112-1CDF-964A-FD52665A4E06}"/>
              </a:ext>
            </a:extLst>
          </p:cNvPr>
          <p:cNvSpPr txBox="1">
            <a:spLocks/>
          </p:cNvSpPr>
          <p:nvPr/>
        </p:nvSpPr>
        <p:spPr>
          <a:xfrm>
            <a:off x="1266091" y="5844626"/>
            <a:ext cx="9659817" cy="84406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*Kazuki</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Ide, Kazuhiro</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Hayashi, Hitoshi </a:t>
            </a:r>
            <a:r>
              <a:rPr lang="en-US" altLang="ja-JP" sz="2000" dirty="0" err="1">
                <a:solidFill>
                  <a:schemeClr val="tx1">
                    <a:lumMod val="50000"/>
                    <a:lumOff val="50000"/>
                  </a:schemeClr>
                </a:solidFill>
              </a:rPr>
              <a:t>Koshiba</a:t>
            </a:r>
            <a:r>
              <a:rPr lang="en-US" altLang="ja-JP" sz="2000" dirty="0">
                <a:solidFill>
                  <a:schemeClr val="tx1">
                    <a:lumMod val="50000"/>
                    <a:lumOff val="50000"/>
                  </a:schemeClr>
                </a:solidFill>
              </a:rPr>
              <a:t>.</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Fact-finding Survey of Predatory Journal Judgment List,</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NISTEP RESEARCH MATERIAL. 2023: No.326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 </a:t>
            </a:r>
            <a:r>
              <a:rPr lang="en-US" altLang="ja-JP" sz="2000" dirty="0">
                <a:solidFill>
                  <a:schemeClr val="tx1">
                    <a:lumMod val="50000"/>
                    <a:lumOff val="50000"/>
                  </a:schemeClr>
                </a:solidFill>
                <a:hlinkClick r:id="rId3"/>
              </a:rPr>
              <a:t>https://doi.org/10.15108/rm326</a:t>
            </a:r>
            <a:r>
              <a:rPr lang="en-US" altLang="ja-JP" sz="2000" dirty="0">
                <a:solidFill>
                  <a:schemeClr val="tx1">
                    <a:lumMod val="50000"/>
                    <a:lumOff val="50000"/>
                  </a:schemeClr>
                </a:solidFill>
              </a:rPr>
              <a:t> </a:t>
            </a:r>
          </a:p>
          <a:p>
            <a:pPr marL="0" indent="0">
              <a:buNone/>
            </a:pPr>
            <a:endParaRPr lang="en-US" altLang="ja-JP" sz="2000" dirty="0">
              <a:solidFill>
                <a:schemeClr val="tx1">
                  <a:lumMod val="50000"/>
                  <a:lumOff val="50000"/>
                </a:schemeClr>
              </a:solidFill>
            </a:endParaRPr>
          </a:p>
        </p:txBody>
      </p:sp>
    </p:spTree>
    <p:extLst>
      <p:ext uri="{BB962C8B-B14F-4D97-AF65-F5344CB8AC3E}">
        <p14:creationId xmlns:p14="http://schemas.microsoft.com/office/powerpoint/2010/main" val="2221952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2D76A-2B1B-0AA7-4055-B028594CB27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BEA3AAA-0A00-9CA9-5348-B99EB53187B4}"/>
              </a:ext>
            </a:extLst>
          </p:cNvPr>
          <p:cNvSpPr>
            <a:spLocks noGrp="1"/>
          </p:cNvSpPr>
          <p:nvPr>
            <p:ph type="title"/>
          </p:nvPr>
        </p:nvSpPr>
        <p:spPr/>
        <p:txBody>
          <a:bodyPr>
            <a:normAutofit fontScale="90000"/>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lang="en-US" altLang="ja-JP" dirty="0"/>
              <a:t>What is “Predatory" again? The quality of journals is dynamic</a:t>
            </a:r>
            <a:endParaRPr kumimoji="1" lang="ja-JP" altLang="en-US" dirty="0"/>
          </a:p>
        </p:txBody>
      </p:sp>
      <p:sp>
        <p:nvSpPr>
          <p:cNvPr id="3" name="コンテンツ プレースホルダー 2">
            <a:extLst>
              <a:ext uri="{FF2B5EF4-FFF2-40B4-BE49-F238E27FC236}">
                <a16:creationId xmlns:a16="http://schemas.microsoft.com/office/drawing/2014/main" id="{C6A05A98-365F-E48A-7E41-75221DDD93C8}"/>
              </a:ext>
            </a:extLst>
          </p:cNvPr>
          <p:cNvSpPr>
            <a:spLocks noGrp="1"/>
          </p:cNvSpPr>
          <p:nvPr>
            <p:ph idx="1"/>
          </p:nvPr>
        </p:nvSpPr>
        <p:spPr>
          <a:xfrm>
            <a:off x="838200" y="2187574"/>
            <a:ext cx="10515600" cy="4351338"/>
          </a:xfrm>
        </p:spPr>
        <p:txBody>
          <a:bodyPr>
            <a:normAutofit/>
          </a:bodyPr>
          <a:lstStyle/>
          <a:p>
            <a:r>
              <a:rPr lang="en-US" altLang="ja-JP" dirty="0"/>
              <a:t>Peer-reviewed “Predatory journal” </a:t>
            </a:r>
            <a:r>
              <a:rPr lang="ja-JP" altLang="en-US" dirty="0"/>
              <a:t>？</a:t>
            </a:r>
            <a:endParaRPr lang="en-US" altLang="ja-JP" dirty="0"/>
          </a:p>
          <a:p>
            <a:r>
              <a:rPr lang="en-US" altLang="ja-JP" dirty="0"/>
              <a:t>A journal that has changed its reputation as a “Predatory”</a:t>
            </a:r>
          </a:p>
          <a:p>
            <a:r>
              <a:rPr lang="en-US" altLang="ja-JP" dirty="0"/>
              <a:t>Training low-quality journals/societies/publishers</a:t>
            </a:r>
          </a:p>
          <a:p>
            <a:r>
              <a:rPr lang="en-US" altLang="ja-JP" dirty="0"/>
              <a:t>What “Predatory” word refers to differs from person to person</a:t>
            </a:r>
          </a:p>
          <a:p>
            <a:r>
              <a:rPr lang="en-US" altLang="ja-JP" dirty="0"/>
              <a:t>The problem with the word “Predatory” : containing the judgment of “bad”</a:t>
            </a:r>
          </a:p>
        </p:txBody>
      </p:sp>
      <p:sp>
        <p:nvSpPr>
          <p:cNvPr id="4" name="コンテンツ プレースホルダー 2">
            <a:extLst>
              <a:ext uri="{FF2B5EF4-FFF2-40B4-BE49-F238E27FC236}">
                <a16:creationId xmlns:a16="http://schemas.microsoft.com/office/drawing/2014/main" id="{4F409C7C-196D-8FD0-00F7-3B732204A386}"/>
              </a:ext>
            </a:extLst>
          </p:cNvPr>
          <p:cNvSpPr txBox="1">
            <a:spLocks/>
          </p:cNvSpPr>
          <p:nvPr/>
        </p:nvSpPr>
        <p:spPr>
          <a:xfrm>
            <a:off x="838200" y="5648813"/>
            <a:ext cx="9659817" cy="84406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Sho</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Sato, Trends in Publication in the Open Science Era, Vol.2 : Definition and gradation of “Predatory journal"</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Turnitin blog </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2022.6.1 (in Japanese) </a:t>
            </a:r>
            <a:r>
              <a:rPr lang="en-US" altLang="ja-JP" sz="2000" dirty="0">
                <a:solidFill>
                  <a:schemeClr val="tx1">
                    <a:lumMod val="50000"/>
                    <a:lumOff val="50000"/>
                  </a:schemeClr>
                </a:solidFill>
                <a:hlinkClick r:id="rId3"/>
              </a:rPr>
              <a:t>https://www.turnitin.jp/blog/the-definition-and-spectrum-of-predatory-journals</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スライド番号プレースホルダー 4">
            <a:extLst>
              <a:ext uri="{FF2B5EF4-FFF2-40B4-BE49-F238E27FC236}">
                <a16:creationId xmlns:a16="http://schemas.microsoft.com/office/drawing/2014/main" id="{8CE02997-932D-B3C5-4952-3C657AA87899}"/>
              </a:ext>
            </a:extLst>
          </p:cNvPr>
          <p:cNvSpPr>
            <a:spLocks noGrp="1"/>
          </p:cNvSpPr>
          <p:nvPr>
            <p:ph type="sldNum" sz="quarter" idx="12"/>
          </p:nvPr>
        </p:nvSpPr>
        <p:spPr/>
        <p:txBody>
          <a:bodyPr/>
          <a:lstStyle/>
          <a:p>
            <a:fld id="{DC5DBF96-2D92-4E44-81EB-F9B974D0AEEE}" type="slidenum">
              <a:rPr kumimoji="1" lang="ja-JP" altLang="en-US" smtClean="0"/>
              <a:t>26</a:t>
            </a:fld>
            <a:endParaRPr kumimoji="1" lang="ja-JP" altLang="en-US"/>
          </a:p>
        </p:txBody>
      </p:sp>
    </p:spTree>
    <p:extLst>
      <p:ext uri="{BB962C8B-B14F-4D97-AF65-F5344CB8AC3E}">
        <p14:creationId xmlns:p14="http://schemas.microsoft.com/office/powerpoint/2010/main" val="320412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445D8-ED30-8226-B980-3D6611B845D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7F13D3B-50B8-A07C-17DE-94B339866C47}"/>
              </a:ext>
            </a:extLst>
          </p:cNvPr>
          <p:cNvSpPr>
            <a:spLocks noGrp="1"/>
          </p:cNvSpPr>
          <p:nvPr>
            <p:ph type="title"/>
          </p:nvPr>
        </p:nvSpPr>
        <p:spPr/>
        <p:txBody>
          <a:bodyPr>
            <a:normAutofit/>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lang="en-US" altLang="ja-JP" dirty="0"/>
              <a:t>Definition of “</a:t>
            </a:r>
            <a:r>
              <a:rPr lang="en-US" altLang="ja-JP" dirty="0" err="1"/>
              <a:t>Predadory</a:t>
            </a:r>
            <a:r>
              <a:rPr lang="en-US" altLang="ja-JP" dirty="0"/>
              <a:t>"</a:t>
            </a:r>
            <a:r>
              <a:rPr kumimoji="1" lang="ja-JP" altLang="en-US" sz="4400" kern="1200" dirty="0">
                <a:solidFill>
                  <a:schemeClr val="tx1"/>
                </a:solidFill>
                <a:effectLst/>
                <a:latin typeface="+mj-lt"/>
                <a:ea typeface="+mj-ea"/>
                <a:cs typeface="+mj-cs"/>
              </a:rPr>
              <a:t>：</a:t>
            </a:r>
            <a:r>
              <a:rPr kumimoji="1" lang="en-US" altLang="ja-JP" sz="4400" kern="1200" dirty="0">
                <a:solidFill>
                  <a:schemeClr val="tx1"/>
                </a:solidFill>
                <a:effectLst/>
                <a:latin typeface="+mj-lt"/>
                <a:ea typeface="+mj-ea"/>
                <a:cs typeface="+mj-cs"/>
              </a:rPr>
              <a:t>in Nature</a:t>
            </a:r>
            <a:endParaRPr kumimoji="1" lang="ja-JP" altLang="en-US" dirty="0"/>
          </a:p>
        </p:txBody>
      </p:sp>
      <p:sp>
        <p:nvSpPr>
          <p:cNvPr id="3" name="コンテンツ プレースホルダー 2">
            <a:extLst>
              <a:ext uri="{FF2B5EF4-FFF2-40B4-BE49-F238E27FC236}">
                <a16:creationId xmlns:a16="http://schemas.microsoft.com/office/drawing/2014/main" id="{0407F12C-6356-3F7D-9BEB-DEE30BA5716D}"/>
              </a:ext>
            </a:extLst>
          </p:cNvPr>
          <p:cNvSpPr>
            <a:spLocks noGrp="1"/>
          </p:cNvSpPr>
          <p:nvPr>
            <p:ph idx="1"/>
          </p:nvPr>
        </p:nvSpPr>
        <p:spPr>
          <a:xfrm>
            <a:off x="838200" y="1847850"/>
            <a:ext cx="10515600" cy="4351338"/>
          </a:xfrm>
        </p:spPr>
        <p:txBody>
          <a:bodyPr>
            <a:normAutofit/>
          </a:bodyPr>
          <a:lstStyle/>
          <a:p>
            <a:r>
              <a:rPr lang="en-US" altLang="ja-JP" dirty="0"/>
              <a:t>Predatory journals are driven by self-interest, usually financial, at the expense of scholarship</a:t>
            </a:r>
          </a:p>
          <a:p>
            <a:r>
              <a:rPr lang="en-US" altLang="ja-JP" dirty="0"/>
              <a:t>Characteristics</a:t>
            </a:r>
            <a:br>
              <a:rPr lang="en-US" altLang="ja-JP" dirty="0"/>
            </a:br>
            <a:r>
              <a:rPr lang="en-US" altLang="ja-JP" dirty="0"/>
              <a:t>False or misleading information</a:t>
            </a:r>
            <a:br>
              <a:rPr lang="en-US" altLang="ja-JP" dirty="0"/>
            </a:br>
            <a:r>
              <a:rPr lang="en-US" altLang="ja-JP" dirty="0"/>
              <a:t>Deviation from best editorial and publication practices</a:t>
            </a:r>
            <a:br>
              <a:rPr lang="en-US" altLang="ja-JP" dirty="0"/>
            </a:br>
            <a:r>
              <a:rPr lang="en-US" altLang="ja-JP" dirty="0"/>
              <a:t>Lack of transparency</a:t>
            </a:r>
            <a:br>
              <a:rPr lang="en-US" altLang="ja-JP" dirty="0"/>
            </a:br>
            <a:r>
              <a:rPr lang="en-US" altLang="ja-JP" dirty="0"/>
              <a:t>Aggressive, indiscriminate solicitation</a:t>
            </a:r>
          </a:p>
          <a:p>
            <a:r>
              <a:rPr lang="en-US" altLang="ja-JP" dirty="0"/>
              <a:t>The </a:t>
            </a:r>
            <a:r>
              <a:rPr lang="en-US" altLang="ja-JP" dirty="0" err="1"/>
              <a:t>difinition</a:t>
            </a:r>
            <a:r>
              <a:rPr lang="en-US" altLang="ja-JP" dirty="0"/>
              <a:t> Keeps the word “Predatory” while noting its limitations</a:t>
            </a:r>
            <a:br>
              <a:rPr lang="en-US" altLang="ja-JP" dirty="0"/>
            </a:br>
            <a:endParaRPr lang="en-US" altLang="ja-JP" dirty="0"/>
          </a:p>
        </p:txBody>
      </p:sp>
      <p:sp>
        <p:nvSpPr>
          <p:cNvPr id="4" name="コンテンツ プレースホルダー 2">
            <a:extLst>
              <a:ext uri="{FF2B5EF4-FFF2-40B4-BE49-F238E27FC236}">
                <a16:creationId xmlns:a16="http://schemas.microsoft.com/office/drawing/2014/main" id="{C221DF06-52F4-2336-55CF-01111BF5C3B9}"/>
              </a:ext>
            </a:extLst>
          </p:cNvPr>
          <p:cNvSpPr txBox="1">
            <a:spLocks/>
          </p:cNvSpPr>
          <p:nvPr/>
        </p:nvSpPr>
        <p:spPr>
          <a:xfrm>
            <a:off x="838200" y="5859464"/>
            <a:ext cx="9659817" cy="777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 Agnes </a:t>
            </a:r>
            <a:r>
              <a:rPr lang="en-US" altLang="ja-JP" sz="2000" dirty="0" err="1">
                <a:solidFill>
                  <a:schemeClr val="tx1">
                    <a:lumMod val="50000"/>
                    <a:lumOff val="50000"/>
                  </a:schemeClr>
                </a:solidFill>
              </a:rPr>
              <a:t>Grudniewicz</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et</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al. Predatory journals: no definition, no </a:t>
            </a:r>
            <a:r>
              <a:rPr lang="en-US" altLang="ja-JP" sz="2000" dirty="0" err="1">
                <a:solidFill>
                  <a:schemeClr val="tx1">
                    <a:lumMod val="50000"/>
                    <a:lumOff val="50000"/>
                  </a:schemeClr>
                </a:solidFill>
              </a:rPr>
              <a:t>defence</a:t>
            </a:r>
            <a:r>
              <a:rPr lang="en-US" altLang="ja-JP" sz="2000" dirty="0">
                <a:solidFill>
                  <a:schemeClr val="tx1">
                    <a:lumMod val="50000"/>
                    <a:lumOff val="50000"/>
                  </a:schemeClr>
                </a:solidFill>
              </a:rPr>
              <a:t>, Nature 576, 210-212 (2019)</a:t>
            </a:r>
            <a:r>
              <a:rPr lang="ja-JP" altLang="en-US" sz="2000" dirty="0">
                <a:solidFill>
                  <a:schemeClr val="tx1">
                    <a:lumMod val="50000"/>
                    <a:lumOff val="50000"/>
                  </a:schemeClr>
                </a:solidFill>
              </a:rPr>
              <a:t> </a:t>
            </a:r>
            <a:r>
              <a:rPr lang="en-US" altLang="ja-JP" sz="2000" dirty="0">
                <a:solidFill>
                  <a:schemeClr val="tx1">
                    <a:lumMod val="50000"/>
                    <a:lumOff val="50000"/>
                  </a:schemeClr>
                </a:solidFill>
                <a:hlinkClick r:id="rId3"/>
              </a:rPr>
              <a:t>https://doi.org/10.1038/d41586-019-03759-y</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スライド番号プレースホルダー 4">
            <a:extLst>
              <a:ext uri="{FF2B5EF4-FFF2-40B4-BE49-F238E27FC236}">
                <a16:creationId xmlns:a16="http://schemas.microsoft.com/office/drawing/2014/main" id="{D6D23948-6314-1B6A-85DD-E592A92E5F0E}"/>
              </a:ext>
            </a:extLst>
          </p:cNvPr>
          <p:cNvSpPr>
            <a:spLocks noGrp="1"/>
          </p:cNvSpPr>
          <p:nvPr>
            <p:ph type="sldNum" sz="quarter" idx="12"/>
          </p:nvPr>
        </p:nvSpPr>
        <p:spPr/>
        <p:txBody>
          <a:bodyPr/>
          <a:lstStyle/>
          <a:p>
            <a:fld id="{DC5DBF96-2D92-4E44-81EB-F9B974D0AEEE}" type="slidenum">
              <a:rPr kumimoji="1" lang="ja-JP" altLang="en-US" smtClean="0"/>
              <a:t>27</a:t>
            </a:fld>
            <a:endParaRPr kumimoji="1" lang="ja-JP" altLang="en-US" dirty="0"/>
          </a:p>
        </p:txBody>
      </p:sp>
    </p:spTree>
    <p:extLst>
      <p:ext uri="{BB962C8B-B14F-4D97-AF65-F5344CB8AC3E}">
        <p14:creationId xmlns:p14="http://schemas.microsoft.com/office/powerpoint/2010/main" val="1751439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26E3-C0A4-30D5-69C7-5DBBE760CF9D}"/>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FC4B5193-2C57-5A31-4FE5-EEF101AD47EC}"/>
              </a:ext>
            </a:extLst>
          </p:cNvPr>
          <p:cNvPicPr>
            <a:picLocks noChangeAspect="1"/>
          </p:cNvPicPr>
          <p:nvPr/>
        </p:nvPicPr>
        <p:blipFill>
          <a:blip r:embed="rId3"/>
          <a:stretch>
            <a:fillRect/>
          </a:stretch>
        </p:blipFill>
        <p:spPr>
          <a:xfrm>
            <a:off x="752060" y="1792706"/>
            <a:ext cx="9349409" cy="4923216"/>
          </a:xfrm>
          <a:prstGeom prst="rect">
            <a:avLst/>
          </a:prstGeom>
        </p:spPr>
      </p:pic>
      <p:sp>
        <p:nvSpPr>
          <p:cNvPr id="2" name="タイトル 1">
            <a:extLst>
              <a:ext uri="{FF2B5EF4-FFF2-40B4-BE49-F238E27FC236}">
                <a16:creationId xmlns:a16="http://schemas.microsoft.com/office/drawing/2014/main" id="{1808A2D1-A43D-E514-D5CB-EDF45FF25911}"/>
              </a:ext>
            </a:extLst>
          </p:cNvPr>
          <p:cNvSpPr>
            <a:spLocks noGrp="1"/>
          </p:cNvSpPr>
          <p:nvPr>
            <p:ph type="title"/>
          </p:nvPr>
        </p:nvSpPr>
        <p:spPr>
          <a:xfrm>
            <a:off x="590030" y="745958"/>
            <a:ext cx="9985728" cy="1046748"/>
          </a:xfrm>
        </p:spPr>
        <p:txBody>
          <a:bodyPr>
            <a:noAutofit/>
          </a:bodyPr>
          <a:lstStyle/>
          <a:p>
            <a:pPr>
              <a:defRPr/>
            </a:pPr>
            <a:r>
              <a:rPr lang="en-US" altLang="ja-JP" sz="3600" dirty="0"/>
              <a:t>Solution: Response? Prevention?</a:t>
            </a:r>
            <a:br>
              <a:rPr kumimoji="1" lang="en-US" altLang="ja-JP" sz="3600" kern="1200" dirty="0">
                <a:solidFill>
                  <a:schemeClr val="tx1"/>
                </a:solidFill>
                <a:effectLst/>
                <a:latin typeface="+mj-lt"/>
                <a:ea typeface="+mj-ea"/>
                <a:cs typeface="+mj-cs"/>
              </a:rPr>
            </a:br>
            <a:r>
              <a:rPr lang="en-US" altLang="ja-JP" sz="3600" dirty="0"/>
              <a:t>Definition of “</a:t>
            </a:r>
            <a:r>
              <a:rPr lang="en-US" altLang="ja-JP" sz="3600" dirty="0" err="1"/>
              <a:t>Predadory</a:t>
            </a:r>
            <a:r>
              <a:rPr lang="en-US" altLang="ja-JP" sz="3600" dirty="0"/>
              <a:t>"</a:t>
            </a:r>
            <a:r>
              <a:rPr kumimoji="1" lang="ja-JP" altLang="en-US" sz="3600" kern="1200" dirty="0">
                <a:solidFill>
                  <a:schemeClr val="tx1"/>
                </a:solidFill>
                <a:effectLst/>
                <a:latin typeface="+mj-lt"/>
                <a:ea typeface="+mj-ea"/>
                <a:cs typeface="+mj-cs"/>
              </a:rPr>
              <a:t>：</a:t>
            </a:r>
            <a:r>
              <a:rPr kumimoji="1" lang="en-US" altLang="ja-JP" sz="3600" kern="1200" dirty="0">
                <a:solidFill>
                  <a:schemeClr val="tx1"/>
                </a:solidFill>
                <a:effectLst/>
                <a:latin typeface="+mj-lt"/>
                <a:ea typeface="+mj-ea"/>
                <a:cs typeface="+mj-cs"/>
              </a:rPr>
              <a:t>in IAP</a:t>
            </a:r>
            <a:br>
              <a:rPr kumimoji="1" lang="en-US" altLang="ja-JP" sz="3600" kern="1200" dirty="0">
                <a:solidFill>
                  <a:schemeClr val="tx1"/>
                </a:solidFill>
                <a:effectLst/>
                <a:latin typeface="+mj-lt"/>
                <a:ea typeface="+mj-ea"/>
                <a:cs typeface="+mj-cs"/>
              </a:rPr>
            </a:br>
            <a:r>
              <a:rPr kumimoji="1" lang="en-US" altLang="ja-JP" sz="3600" kern="1200" dirty="0">
                <a:solidFill>
                  <a:schemeClr val="tx1"/>
                </a:solidFill>
                <a:effectLst/>
                <a:latin typeface="+mj-lt"/>
                <a:ea typeface="+mj-ea"/>
                <a:cs typeface="+mj-cs"/>
              </a:rPr>
              <a:t>A spectrum of predatory </a:t>
            </a:r>
            <a:r>
              <a:rPr kumimoji="1" lang="en-US" altLang="ja-JP" sz="3600" kern="1200" dirty="0" err="1">
                <a:solidFill>
                  <a:schemeClr val="tx1"/>
                </a:solidFill>
                <a:effectLst/>
                <a:latin typeface="+mj-lt"/>
                <a:ea typeface="+mj-ea"/>
                <a:cs typeface="+mj-cs"/>
              </a:rPr>
              <a:t>behaviours</a:t>
            </a:r>
            <a:r>
              <a:rPr kumimoji="1" lang="en-US" altLang="ja-JP" sz="3600" kern="1200" dirty="0">
                <a:solidFill>
                  <a:schemeClr val="tx1"/>
                </a:solidFill>
                <a:effectLst/>
                <a:latin typeface="+mj-lt"/>
                <a:ea typeface="+mj-ea"/>
                <a:cs typeface="+mj-cs"/>
              </a:rPr>
              <a:t> for journals</a:t>
            </a:r>
            <a:br>
              <a:rPr lang="ja-JP" altLang="en-US" sz="3600" dirty="0"/>
            </a:br>
            <a:endParaRPr kumimoji="1" lang="ja-JP" altLang="en-US" sz="3600" dirty="0"/>
          </a:p>
        </p:txBody>
      </p:sp>
      <p:sp>
        <p:nvSpPr>
          <p:cNvPr id="8" name="コンテンツ プレースホルダー 2">
            <a:extLst>
              <a:ext uri="{FF2B5EF4-FFF2-40B4-BE49-F238E27FC236}">
                <a16:creationId xmlns:a16="http://schemas.microsoft.com/office/drawing/2014/main" id="{71558439-81D9-8B2D-2752-9E6E0F567C9A}"/>
              </a:ext>
            </a:extLst>
          </p:cNvPr>
          <p:cNvSpPr txBox="1">
            <a:spLocks/>
          </p:cNvSpPr>
          <p:nvPr/>
        </p:nvSpPr>
        <p:spPr>
          <a:xfrm>
            <a:off x="7354957" y="4828523"/>
            <a:ext cx="4558748" cy="1887399"/>
          </a:xfrm>
          <a:prstGeom prst="rect">
            <a:avLst/>
          </a:prstGeom>
          <a:solidFill>
            <a:schemeClr val="bg1"/>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IAP. Summary report (in English). Combatting Predatory Academic Journals and Conferences </a:t>
            </a:r>
            <a:r>
              <a:rPr lang="en-US" altLang="ja-JP" sz="1400" dirty="0">
                <a:solidFill>
                  <a:schemeClr val="tx1">
                    <a:lumMod val="50000"/>
                    <a:lumOff val="50000"/>
                  </a:schemeClr>
                </a:solidFill>
                <a:hlinkClick r:id="rId4"/>
              </a:rPr>
              <a:t>https://www.interacademies.org/publication/predatory-practices-summary-English</a:t>
            </a:r>
            <a:br>
              <a:rPr lang="en-US" altLang="ja-JP" sz="1400" dirty="0">
                <a:solidFill>
                  <a:schemeClr val="tx1">
                    <a:lumMod val="50000"/>
                    <a:lumOff val="50000"/>
                  </a:schemeClr>
                </a:solidFill>
              </a:rPr>
            </a:br>
            <a:r>
              <a:rPr lang="en-US" altLang="ja-JP" sz="1400" dirty="0">
                <a:solidFill>
                  <a:schemeClr val="tx1">
                    <a:lumMod val="50000"/>
                    <a:lumOff val="50000"/>
                  </a:schemeClr>
                </a:solidFill>
              </a:rPr>
              <a:t>This work is copyright of the </a:t>
            </a:r>
            <a:r>
              <a:rPr lang="en-US" altLang="ja-JP" sz="1400" dirty="0" err="1">
                <a:solidFill>
                  <a:schemeClr val="tx1">
                    <a:lumMod val="50000"/>
                    <a:lumOff val="50000"/>
                  </a:schemeClr>
                </a:solidFill>
              </a:rPr>
              <a:t>InterAcademy</a:t>
            </a:r>
            <a:r>
              <a:rPr lang="en-US" altLang="ja-JP" sz="1400" dirty="0">
                <a:solidFill>
                  <a:schemeClr val="tx1">
                    <a:lumMod val="50000"/>
                    <a:lumOff val="50000"/>
                  </a:schemeClr>
                </a:solidFill>
              </a:rPr>
              <a:t> Partnership (IAP) and is licensed under Creative Commons Attribution 4.0 International. The full report (in English) can be found at </a:t>
            </a:r>
            <a:r>
              <a:rPr lang="en-US" altLang="ja-JP" sz="1400" dirty="0">
                <a:hlinkClick r:id="rId5"/>
              </a:rPr>
              <a:t>https://www.interacademies.org/publication/predatory-practices-report-English</a:t>
            </a:r>
            <a:r>
              <a:rPr lang="en-US" altLang="ja-JP" sz="1400" dirty="0"/>
              <a:t>.</a:t>
            </a:r>
            <a:endParaRPr lang="en-US" altLang="ja-JP" sz="2000" dirty="0">
              <a:solidFill>
                <a:schemeClr val="tx1">
                  <a:lumMod val="50000"/>
                  <a:lumOff val="50000"/>
                </a:schemeClr>
              </a:solidFill>
            </a:endParaRPr>
          </a:p>
        </p:txBody>
      </p:sp>
      <p:sp>
        <p:nvSpPr>
          <p:cNvPr id="3" name="スライド番号プレースホルダー 2">
            <a:extLst>
              <a:ext uri="{FF2B5EF4-FFF2-40B4-BE49-F238E27FC236}">
                <a16:creationId xmlns:a16="http://schemas.microsoft.com/office/drawing/2014/main" id="{2B0D6B80-A748-236D-D446-515AC579E1C8}"/>
              </a:ext>
            </a:extLst>
          </p:cNvPr>
          <p:cNvSpPr>
            <a:spLocks noGrp="1"/>
          </p:cNvSpPr>
          <p:nvPr>
            <p:ph type="sldNum" sz="quarter" idx="12"/>
          </p:nvPr>
        </p:nvSpPr>
        <p:spPr/>
        <p:txBody>
          <a:bodyPr/>
          <a:lstStyle/>
          <a:p>
            <a:fld id="{DC5DBF96-2D92-4E44-81EB-F9B974D0AEEE}" type="slidenum">
              <a:rPr kumimoji="1" lang="ja-JP" altLang="en-US" smtClean="0"/>
              <a:t>28</a:t>
            </a:fld>
            <a:endParaRPr kumimoji="1" lang="ja-JP" altLang="en-US"/>
          </a:p>
        </p:txBody>
      </p:sp>
    </p:spTree>
    <p:extLst>
      <p:ext uri="{BB962C8B-B14F-4D97-AF65-F5344CB8AC3E}">
        <p14:creationId xmlns:p14="http://schemas.microsoft.com/office/powerpoint/2010/main" val="2421178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B3029-324A-761F-6A3A-8048F52B2769}"/>
            </a:ext>
          </a:extLst>
        </p:cNvPr>
        <p:cNvGrpSpPr/>
        <p:nvPr/>
      </p:nvGrpSpPr>
      <p:grpSpPr>
        <a:xfrm>
          <a:off x="0" y="0"/>
          <a:ext cx="0" cy="0"/>
          <a:chOff x="0" y="0"/>
          <a:chExt cx="0" cy="0"/>
        </a:xfrm>
      </p:grpSpPr>
      <p:pic>
        <p:nvPicPr>
          <p:cNvPr id="10" name="図 9">
            <a:extLst>
              <a:ext uri="{FF2B5EF4-FFF2-40B4-BE49-F238E27FC236}">
                <a16:creationId xmlns:a16="http://schemas.microsoft.com/office/drawing/2014/main" id="{F6BC9C39-5F81-247E-CD42-CBA3C71BD29A}"/>
              </a:ext>
            </a:extLst>
          </p:cNvPr>
          <p:cNvPicPr>
            <a:picLocks noChangeAspect="1"/>
          </p:cNvPicPr>
          <p:nvPr/>
        </p:nvPicPr>
        <p:blipFill>
          <a:blip r:embed="rId3"/>
          <a:stretch>
            <a:fillRect/>
          </a:stretch>
        </p:blipFill>
        <p:spPr>
          <a:xfrm>
            <a:off x="168442" y="1792706"/>
            <a:ext cx="9817082" cy="4928769"/>
          </a:xfrm>
          <a:prstGeom prst="rect">
            <a:avLst/>
          </a:prstGeom>
        </p:spPr>
      </p:pic>
      <p:sp>
        <p:nvSpPr>
          <p:cNvPr id="7" name="コンテンツ プレースホルダー 2">
            <a:extLst>
              <a:ext uri="{FF2B5EF4-FFF2-40B4-BE49-F238E27FC236}">
                <a16:creationId xmlns:a16="http://schemas.microsoft.com/office/drawing/2014/main" id="{3787202A-1BDB-43F5-EAEC-52090FBC1873}"/>
              </a:ext>
            </a:extLst>
          </p:cNvPr>
          <p:cNvSpPr txBox="1">
            <a:spLocks/>
          </p:cNvSpPr>
          <p:nvPr/>
        </p:nvSpPr>
        <p:spPr>
          <a:xfrm>
            <a:off x="9982200" y="2238927"/>
            <a:ext cx="2041358" cy="4117423"/>
          </a:xfrm>
          <a:prstGeom prst="rect">
            <a:avLst/>
          </a:prstGeom>
          <a:solidFill>
            <a:schemeClr val="bg1"/>
          </a:solid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400" dirty="0">
                <a:solidFill>
                  <a:schemeClr val="tx1">
                    <a:lumMod val="50000"/>
                    <a:lumOff val="50000"/>
                  </a:schemeClr>
                </a:solidFill>
              </a:rPr>
              <a:t>IAP. Summary report (in English). Combatting Predatory Academic Journals and Conferences </a:t>
            </a:r>
            <a:r>
              <a:rPr lang="en-US" altLang="ja-JP" sz="1400" dirty="0">
                <a:solidFill>
                  <a:schemeClr val="tx1">
                    <a:lumMod val="50000"/>
                    <a:lumOff val="50000"/>
                  </a:schemeClr>
                </a:solidFill>
                <a:hlinkClick r:id="rId4"/>
              </a:rPr>
              <a:t>https://www.interacademies.org/publication/predatory-practices-summary-English</a:t>
            </a:r>
            <a:br>
              <a:rPr lang="en-US" altLang="ja-JP" sz="1400" dirty="0">
                <a:solidFill>
                  <a:schemeClr val="tx1">
                    <a:lumMod val="50000"/>
                    <a:lumOff val="50000"/>
                  </a:schemeClr>
                </a:solidFill>
              </a:rPr>
            </a:br>
            <a:r>
              <a:rPr lang="en-US" altLang="ja-JP" sz="1400" dirty="0">
                <a:solidFill>
                  <a:schemeClr val="tx1">
                    <a:lumMod val="50000"/>
                    <a:lumOff val="50000"/>
                  </a:schemeClr>
                </a:solidFill>
              </a:rPr>
              <a:t>This work is copyright of the </a:t>
            </a:r>
            <a:r>
              <a:rPr lang="en-US" altLang="ja-JP" sz="1400" dirty="0" err="1">
                <a:solidFill>
                  <a:schemeClr val="tx1">
                    <a:lumMod val="50000"/>
                    <a:lumOff val="50000"/>
                  </a:schemeClr>
                </a:solidFill>
              </a:rPr>
              <a:t>InterAcademy</a:t>
            </a:r>
            <a:r>
              <a:rPr lang="en-US" altLang="ja-JP" sz="1400" dirty="0">
                <a:solidFill>
                  <a:schemeClr val="tx1">
                    <a:lumMod val="50000"/>
                    <a:lumOff val="50000"/>
                  </a:schemeClr>
                </a:solidFill>
              </a:rPr>
              <a:t> Partnership (IAP) and is licensed under Creative Commons Attribution 4.0 International. The full report (in English) can be found at </a:t>
            </a:r>
            <a:r>
              <a:rPr lang="en-US" altLang="ja-JP" sz="1400" dirty="0">
                <a:hlinkClick r:id="rId5"/>
              </a:rPr>
              <a:t>https://www.interacademies.org/publication/predatory-practices-report-English</a:t>
            </a:r>
            <a:r>
              <a:rPr lang="en-US" altLang="ja-JP" sz="1400" dirty="0"/>
              <a:t>.</a:t>
            </a:r>
            <a:endParaRPr lang="en-US" altLang="ja-JP" sz="2000" dirty="0">
              <a:solidFill>
                <a:schemeClr val="tx1">
                  <a:lumMod val="50000"/>
                  <a:lumOff val="50000"/>
                </a:schemeClr>
              </a:solidFill>
            </a:endParaRPr>
          </a:p>
        </p:txBody>
      </p:sp>
      <p:sp>
        <p:nvSpPr>
          <p:cNvPr id="2" name="タイトル 1">
            <a:extLst>
              <a:ext uri="{FF2B5EF4-FFF2-40B4-BE49-F238E27FC236}">
                <a16:creationId xmlns:a16="http://schemas.microsoft.com/office/drawing/2014/main" id="{273A2118-832E-DFBA-99F4-D8E284872E78}"/>
              </a:ext>
            </a:extLst>
          </p:cNvPr>
          <p:cNvSpPr>
            <a:spLocks noGrp="1"/>
          </p:cNvSpPr>
          <p:nvPr>
            <p:ph type="title"/>
          </p:nvPr>
        </p:nvSpPr>
        <p:spPr>
          <a:xfrm>
            <a:off x="590030" y="745958"/>
            <a:ext cx="10763770" cy="1046748"/>
          </a:xfrm>
        </p:spPr>
        <p:txBody>
          <a:bodyPr>
            <a:noAutofit/>
          </a:bodyPr>
          <a:lstStyle/>
          <a:p>
            <a:pPr>
              <a:defRPr/>
            </a:pPr>
            <a:r>
              <a:rPr lang="en-US" altLang="ja-JP" sz="3600" dirty="0"/>
              <a:t>Solution: Response? Prevention?</a:t>
            </a:r>
            <a:br>
              <a:rPr kumimoji="1" lang="en-US" altLang="ja-JP" sz="3600" kern="1200" dirty="0">
                <a:solidFill>
                  <a:schemeClr val="tx1"/>
                </a:solidFill>
                <a:effectLst/>
                <a:latin typeface="+mj-lt"/>
                <a:ea typeface="+mj-ea"/>
                <a:cs typeface="+mj-cs"/>
              </a:rPr>
            </a:br>
            <a:r>
              <a:rPr kumimoji="1" lang="en-US" altLang="ja-JP" sz="3600" kern="1200" dirty="0">
                <a:solidFill>
                  <a:schemeClr val="tx1"/>
                </a:solidFill>
                <a:effectLst/>
                <a:latin typeface="+mj-lt"/>
                <a:ea typeface="+mj-ea"/>
                <a:cs typeface="+mj-cs"/>
              </a:rPr>
              <a:t>Definition of “</a:t>
            </a:r>
            <a:r>
              <a:rPr kumimoji="1" lang="en-US" altLang="ja-JP" sz="3600" kern="1200" dirty="0" err="1">
                <a:solidFill>
                  <a:schemeClr val="tx1"/>
                </a:solidFill>
                <a:effectLst/>
                <a:latin typeface="+mj-lt"/>
                <a:ea typeface="+mj-ea"/>
                <a:cs typeface="+mj-cs"/>
              </a:rPr>
              <a:t>Predadory</a:t>
            </a:r>
            <a:r>
              <a:rPr kumimoji="1" lang="en-US" altLang="ja-JP" sz="3600" kern="1200" dirty="0">
                <a:solidFill>
                  <a:schemeClr val="tx1"/>
                </a:solidFill>
                <a:effectLst/>
                <a:latin typeface="+mj-lt"/>
                <a:ea typeface="+mj-ea"/>
                <a:cs typeface="+mj-cs"/>
              </a:rPr>
              <a:t>"</a:t>
            </a:r>
            <a:r>
              <a:rPr kumimoji="1" lang="ja-JP" altLang="en-US" sz="3600" kern="1200" dirty="0">
                <a:solidFill>
                  <a:schemeClr val="tx1"/>
                </a:solidFill>
                <a:effectLst/>
                <a:latin typeface="+mj-lt"/>
                <a:ea typeface="+mj-ea"/>
                <a:cs typeface="+mj-cs"/>
              </a:rPr>
              <a:t>：</a:t>
            </a:r>
            <a:r>
              <a:rPr kumimoji="1" lang="en-US" altLang="ja-JP" sz="3600" kern="1200" dirty="0">
                <a:solidFill>
                  <a:schemeClr val="tx1"/>
                </a:solidFill>
                <a:effectLst/>
                <a:latin typeface="+mj-lt"/>
                <a:ea typeface="+mj-ea"/>
                <a:cs typeface="+mj-cs"/>
              </a:rPr>
              <a:t>in IAP</a:t>
            </a:r>
            <a:br>
              <a:rPr kumimoji="1" lang="en-US" altLang="ja-JP" sz="3600" kern="1200" dirty="0">
                <a:solidFill>
                  <a:schemeClr val="tx1"/>
                </a:solidFill>
                <a:effectLst/>
                <a:latin typeface="+mj-lt"/>
                <a:ea typeface="+mj-ea"/>
                <a:cs typeface="+mj-cs"/>
              </a:rPr>
            </a:br>
            <a:r>
              <a:rPr kumimoji="1" lang="en-US" altLang="ja-JP" sz="3600" kern="1200" dirty="0">
                <a:solidFill>
                  <a:schemeClr val="tx1"/>
                </a:solidFill>
                <a:effectLst/>
                <a:latin typeface="+mj-lt"/>
                <a:ea typeface="+mj-ea"/>
                <a:cs typeface="+mj-cs"/>
              </a:rPr>
              <a:t>A spectrum of predatory </a:t>
            </a:r>
            <a:r>
              <a:rPr kumimoji="1" lang="en-US" altLang="ja-JP" sz="3600" kern="1200" dirty="0" err="1">
                <a:solidFill>
                  <a:schemeClr val="tx1"/>
                </a:solidFill>
                <a:effectLst/>
                <a:latin typeface="+mj-lt"/>
                <a:ea typeface="+mj-ea"/>
                <a:cs typeface="+mj-cs"/>
              </a:rPr>
              <a:t>behaviours</a:t>
            </a:r>
            <a:r>
              <a:rPr kumimoji="1" lang="en-US" altLang="ja-JP" sz="3600" kern="1200" dirty="0">
                <a:solidFill>
                  <a:schemeClr val="tx1"/>
                </a:solidFill>
                <a:effectLst/>
                <a:latin typeface="+mj-lt"/>
                <a:ea typeface="+mj-ea"/>
                <a:cs typeface="+mj-cs"/>
              </a:rPr>
              <a:t> for conferences</a:t>
            </a:r>
            <a:br>
              <a:rPr lang="ja-JP" altLang="en-US" sz="3600" dirty="0"/>
            </a:br>
            <a:endParaRPr kumimoji="1" lang="ja-JP" altLang="en-US" sz="3600" dirty="0"/>
          </a:p>
        </p:txBody>
      </p:sp>
      <p:sp>
        <p:nvSpPr>
          <p:cNvPr id="3" name="スライド番号プレースホルダー 2">
            <a:extLst>
              <a:ext uri="{FF2B5EF4-FFF2-40B4-BE49-F238E27FC236}">
                <a16:creationId xmlns:a16="http://schemas.microsoft.com/office/drawing/2014/main" id="{361128E9-ABFF-03FD-7C02-7C0E27C0307E}"/>
              </a:ext>
            </a:extLst>
          </p:cNvPr>
          <p:cNvSpPr>
            <a:spLocks noGrp="1"/>
          </p:cNvSpPr>
          <p:nvPr>
            <p:ph type="sldNum" sz="quarter" idx="12"/>
          </p:nvPr>
        </p:nvSpPr>
        <p:spPr/>
        <p:txBody>
          <a:bodyPr/>
          <a:lstStyle/>
          <a:p>
            <a:fld id="{DC5DBF96-2D92-4E44-81EB-F9B974D0AEEE}" type="slidenum">
              <a:rPr kumimoji="1" lang="ja-JP" altLang="en-US" smtClean="0"/>
              <a:t>29</a:t>
            </a:fld>
            <a:endParaRPr kumimoji="1" lang="ja-JP" altLang="en-US"/>
          </a:p>
        </p:txBody>
      </p:sp>
    </p:spTree>
    <p:extLst>
      <p:ext uri="{BB962C8B-B14F-4D97-AF65-F5344CB8AC3E}">
        <p14:creationId xmlns:p14="http://schemas.microsoft.com/office/powerpoint/2010/main" val="3362915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6393A-82F5-7FD1-9A6B-52B1FE2611F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546D9B0-552A-A6D6-0D70-7871E5817266}"/>
              </a:ext>
            </a:extLst>
          </p:cNvPr>
          <p:cNvSpPr>
            <a:spLocks noGrp="1"/>
          </p:cNvSpPr>
          <p:nvPr>
            <p:ph type="title"/>
          </p:nvPr>
        </p:nvSpPr>
        <p:spPr>
          <a:xfrm>
            <a:off x="704335" y="720005"/>
            <a:ext cx="10765770" cy="1152594"/>
          </a:xfrm>
        </p:spPr>
        <p:txBody>
          <a:bodyP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ltLang="ja-JP" dirty="0"/>
              <a:t>Solution: Response? Prevention?</a:t>
            </a:r>
            <a:br>
              <a:rPr kumimoji="1" lang="en-US" altLang="ja-JP" sz="4400" kern="1200" dirty="0">
                <a:solidFill>
                  <a:schemeClr val="tx1"/>
                </a:solidFill>
                <a:effectLst/>
                <a:latin typeface="+mj-lt"/>
                <a:ea typeface="+mj-ea"/>
                <a:cs typeface="+mj-cs"/>
              </a:rPr>
            </a:br>
            <a:r>
              <a:rPr kumimoji="1" lang="en-US" altLang="ja-JP" sz="4400" kern="1200" dirty="0">
                <a:solidFill>
                  <a:schemeClr val="tx1"/>
                </a:solidFill>
                <a:effectLst/>
                <a:latin typeface="+mj-lt"/>
                <a:ea typeface="+mj-ea"/>
                <a:cs typeface="+mj-cs"/>
              </a:rPr>
              <a:t>Definition of “</a:t>
            </a:r>
            <a:r>
              <a:rPr kumimoji="1" lang="en-US" altLang="ja-JP" sz="4400" kern="1200" dirty="0" err="1">
                <a:solidFill>
                  <a:schemeClr val="tx1"/>
                </a:solidFill>
                <a:effectLst/>
                <a:latin typeface="+mj-lt"/>
                <a:ea typeface="+mj-ea"/>
                <a:cs typeface="+mj-cs"/>
              </a:rPr>
              <a:t>Predadory</a:t>
            </a:r>
            <a:r>
              <a:rPr lang="en-US" altLang="ja-JP" dirty="0"/>
              <a:t>” </a:t>
            </a:r>
            <a:r>
              <a:rPr kumimoji="1" lang="ja-JP" altLang="en-US" sz="4400" kern="1200" dirty="0">
                <a:solidFill>
                  <a:schemeClr val="tx1"/>
                </a:solidFill>
                <a:effectLst/>
                <a:latin typeface="+mj-lt"/>
                <a:ea typeface="+mj-ea"/>
                <a:cs typeface="+mj-cs"/>
              </a:rPr>
              <a:t>：</a:t>
            </a:r>
            <a:r>
              <a:rPr kumimoji="1" lang="en-US" altLang="ja-JP" sz="4400" kern="1200" dirty="0">
                <a:solidFill>
                  <a:schemeClr val="tx1"/>
                </a:solidFill>
                <a:effectLst/>
                <a:latin typeface="+mj-lt"/>
                <a:ea typeface="+mj-ea"/>
                <a:cs typeface="+mj-cs"/>
              </a:rPr>
              <a:t> A spectrum of predatory </a:t>
            </a:r>
            <a:r>
              <a:rPr kumimoji="1" lang="en-US" altLang="ja-JP" sz="4400" kern="1200" dirty="0" err="1">
                <a:solidFill>
                  <a:schemeClr val="tx1"/>
                </a:solidFill>
                <a:effectLst/>
                <a:latin typeface="+mj-lt"/>
                <a:ea typeface="+mj-ea"/>
                <a:cs typeface="+mj-cs"/>
              </a:rPr>
              <a:t>behaviours</a:t>
            </a:r>
            <a:r>
              <a:rPr kumimoji="1" lang="en-US" altLang="ja-JP" sz="4400" kern="1200" dirty="0">
                <a:solidFill>
                  <a:schemeClr val="tx1"/>
                </a:solidFill>
                <a:effectLst/>
                <a:latin typeface="+mj-lt"/>
                <a:ea typeface="+mj-ea"/>
                <a:cs typeface="+mj-cs"/>
              </a:rPr>
              <a:t> for journals/conferences</a:t>
            </a:r>
            <a:endParaRPr kumimoji="1" lang="ja-JP" altLang="en-US" dirty="0"/>
          </a:p>
        </p:txBody>
      </p:sp>
      <p:sp>
        <p:nvSpPr>
          <p:cNvPr id="9" name="コンテンツ プレースホルダー 2">
            <a:extLst>
              <a:ext uri="{FF2B5EF4-FFF2-40B4-BE49-F238E27FC236}">
                <a16:creationId xmlns:a16="http://schemas.microsoft.com/office/drawing/2014/main" id="{3D125438-A2B1-64AF-8FE6-1132F32585B3}"/>
              </a:ext>
            </a:extLst>
          </p:cNvPr>
          <p:cNvSpPr txBox="1">
            <a:spLocks/>
          </p:cNvSpPr>
          <p:nvPr/>
        </p:nvSpPr>
        <p:spPr>
          <a:xfrm>
            <a:off x="1351526" y="5690435"/>
            <a:ext cx="9471389" cy="1046536"/>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Kazuki Ide, Takeo Nakayama </a:t>
            </a:r>
            <a:r>
              <a:rPr kumimoji="1" lang="en-US" altLang="ja-JP" sz="2000" kern="1200" dirty="0">
                <a:solidFill>
                  <a:schemeClr val="tx1">
                    <a:lumMod val="50000"/>
                    <a:lumOff val="50000"/>
                  </a:schemeClr>
                </a:solidFill>
                <a:effectLst/>
                <a:latin typeface="+mn-ea"/>
                <a:cs typeface="+mj-cs"/>
              </a:rPr>
              <a:t>“</a:t>
            </a:r>
            <a:r>
              <a:rPr lang="en-US" altLang="ja-JP" sz="2000" dirty="0">
                <a:solidFill>
                  <a:schemeClr val="tx1">
                    <a:lumMod val="50000"/>
                    <a:lumOff val="50000"/>
                  </a:schemeClr>
                </a:solidFill>
              </a:rPr>
              <a:t>Is that academic journal okay?”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rPr>
              <a:t> </a:t>
            </a:r>
            <a:r>
              <a:rPr lang="en-US" altLang="ja-JP" sz="2000" dirty="0">
                <a:solidFill>
                  <a:schemeClr val="tx1">
                    <a:lumMod val="50000"/>
                    <a:lumOff val="50000"/>
                  </a:schemeClr>
                </a:solidFill>
                <a:hlinkClick r:id="rId3"/>
              </a:rPr>
              <a:t>https://doi.org/10.18910/94925</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11" name="コンテンツ プレースホルダー 2">
            <a:extLst>
              <a:ext uri="{FF2B5EF4-FFF2-40B4-BE49-F238E27FC236}">
                <a16:creationId xmlns:a16="http://schemas.microsoft.com/office/drawing/2014/main" id="{29E682A0-03AA-328E-A869-1C4BFC3A753A}"/>
              </a:ext>
            </a:extLst>
          </p:cNvPr>
          <p:cNvSpPr>
            <a:spLocks noGrp="1"/>
          </p:cNvSpPr>
          <p:nvPr>
            <p:ph idx="1"/>
          </p:nvPr>
        </p:nvSpPr>
        <p:spPr>
          <a:xfrm>
            <a:off x="838200" y="2506662"/>
            <a:ext cx="10765770" cy="1497302"/>
          </a:xfrm>
        </p:spPr>
        <p:txBody>
          <a:bodyPr>
            <a:normAutofit/>
          </a:bodyPr>
          <a:lstStyle/>
          <a:p>
            <a:r>
              <a:rPr lang="en-US" altLang="ja-JP" dirty="0"/>
              <a:t>You can't judge whether it's good or bad</a:t>
            </a:r>
          </a:p>
          <a:p>
            <a:r>
              <a:rPr lang="en-US" altLang="ja-JP" dirty="0"/>
              <a:t>Capture risk in a spectrum (“gradation” in Japanese)</a:t>
            </a:r>
          </a:p>
        </p:txBody>
      </p:sp>
      <p:sp>
        <p:nvSpPr>
          <p:cNvPr id="3" name="スライド番号プレースホルダー 2">
            <a:extLst>
              <a:ext uri="{FF2B5EF4-FFF2-40B4-BE49-F238E27FC236}">
                <a16:creationId xmlns:a16="http://schemas.microsoft.com/office/drawing/2014/main" id="{7A6FC98E-B393-970D-D9A2-5ACAC3503A32}"/>
              </a:ext>
            </a:extLst>
          </p:cNvPr>
          <p:cNvSpPr>
            <a:spLocks noGrp="1"/>
          </p:cNvSpPr>
          <p:nvPr>
            <p:ph type="sldNum" sz="quarter" idx="12"/>
          </p:nvPr>
        </p:nvSpPr>
        <p:spPr/>
        <p:txBody>
          <a:bodyPr/>
          <a:lstStyle/>
          <a:p>
            <a:fld id="{DC5DBF96-2D92-4E44-81EB-F9B974D0AEEE}" type="slidenum">
              <a:rPr kumimoji="1" lang="ja-JP" altLang="en-US" smtClean="0"/>
              <a:t>30</a:t>
            </a:fld>
            <a:endParaRPr kumimoji="1" lang="ja-JP" altLang="en-US"/>
          </a:p>
        </p:txBody>
      </p:sp>
      <p:sp>
        <p:nvSpPr>
          <p:cNvPr id="5" name="テキスト ボックス 4">
            <a:extLst>
              <a:ext uri="{FF2B5EF4-FFF2-40B4-BE49-F238E27FC236}">
                <a16:creationId xmlns:a16="http://schemas.microsoft.com/office/drawing/2014/main" id="{7704E225-AAD6-0D57-70B0-88246C817FCD}"/>
              </a:ext>
            </a:extLst>
          </p:cNvPr>
          <p:cNvSpPr txBox="1"/>
          <p:nvPr/>
        </p:nvSpPr>
        <p:spPr>
          <a:xfrm>
            <a:off x="1012202" y="4767105"/>
            <a:ext cx="10167596" cy="923330"/>
          </a:xfrm>
          <a:prstGeom prst="rect">
            <a:avLst/>
          </a:prstGeom>
          <a:noFill/>
        </p:spPr>
        <p:txBody>
          <a:bodyPr wrap="square">
            <a:spAutoFit/>
          </a:bodyPr>
          <a:lstStyle/>
          <a:p>
            <a:r>
              <a:rPr lang="en-US" altLang="ja-JP" dirty="0">
                <a:latin typeface="+mj-lt"/>
                <a:ea typeface="+mj-ea"/>
                <a:cs typeface="+mj-cs"/>
              </a:rPr>
              <a:t>↓</a:t>
            </a:r>
            <a:r>
              <a:rPr lang="ja-JP" altLang="en-US" dirty="0">
                <a:latin typeface="+mj-lt"/>
                <a:ea typeface="+mj-ea"/>
                <a:cs typeface="+mj-cs"/>
              </a:rPr>
              <a:t> </a:t>
            </a:r>
            <a:r>
              <a:rPr lang="en-US" altLang="ja-JP" dirty="0">
                <a:latin typeface="+mj-lt"/>
                <a:ea typeface="+mj-ea"/>
                <a:cs typeface="+mj-cs"/>
              </a:rPr>
              <a:t>Material (in Japanese) designed and created based on </a:t>
            </a:r>
            <a:r>
              <a:rPr kumimoji="1" lang="en-US" altLang="ja-JP" sz="1800" kern="1200" dirty="0">
                <a:solidFill>
                  <a:schemeClr val="tx1"/>
                </a:solidFill>
                <a:effectLst/>
                <a:latin typeface="+mn-ea"/>
                <a:cs typeface="+mj-cs"/>
              </a:rPr>
              <a:t>“</a:t>
            </a:r>
            <a:r>
              <a:rPr lang="en-US" altLang="ja-JP" dirty="0">
                <a:latin typeface="+mj-lt"/>
                <a:ea typeface="+mj-ea"/>
                <a:cs typeface="+mj-cs"/>
              </a:rPr>
              <a:t>To prevent the spread of inferior academic journals and academic conferences (expanded version)” </a:t>
            </a:r>
            <a:r>
              <a:rPr lang="en-US" altLang="ja-JP" dirty="0">
                <a:latin typeface="+mj-lt"/>
                <a:ea typeface="+mj-ea"/>
                <a:cs typeface="+mj-cs"/>
                <a:hlinkClick r:id="rId4"/>
              </a:rPr>
              <a:t>https://doi.org/10.18910/91457</a:t>
            </a:r>
            <a:endParaRPr lang="en-US" altLang="ja-JP" dirty="0">
              <a:latin typeface="+mj-lt"/>
              <a:ea typeface="+mj-ea"/>
              <a:cs typeface="+mj-cs"/>
            </a:endParaRPr>
          </a:p>
          <a:p>
            <a:endParaRPr lang="ja-JP" altLang="en-US" dirty="0"/>
          </a:p>
        </p:txBody>
      </p:sp>
    </p:spTree>
    <p:extLst>
      <p:ext uri="{BB962C8B-B14F-4D97-AF65-F5344CB8AC3E}">
        <p14:creationId xmlns:p14="http://schemas.microsoft.com/office/powerpoint/2010/main" val="1609664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71354-8235-7459-8B3E-FCC9F06FD0C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1E89A6A-6B37-54EE-064D-02D14F99C553}"/>
              </a:ext>
            </a:extLst>
          </p:cNvPr>
          <p:cNvSpPr>
            <a:spLocks noGrp="1"/>
          </p:cNvSpPr>
          <p:nvPr>
            <p:ph type="title"/>
          </p:nvPr>
        </p:nvSpPr>
        <p:spPr/>
        <p:txBody>
          <a:bodyPr>
            <a:normAutofit/>
          </a:bodyPr>
          <a:lstStyle/>
          <a:p>
            <a:pPr lvl="0">
              <a:defRPr/>
            </a:pPr>
            <a:r>
              <a:rPr lang="en-US" altLang="ja-JP" dirty="0"/>
              <a:t>Solution: Response? Prevention?</a:t>
            </a:r>
            <a:br>
              <a:rPr kumimoji="1" lang="en-US" altLang="ja-JP" sz="4400" kern="1200" dirty="0">
                <a:solidFill>
                  <a:schemeClr val="tx1"/>
                </a:solidFill>
                <a:effectLst/>
                <a:latin typeface="+mj-lt"/>
                <a:ea typeface="+mj-ea"/>
                <a:cs typeface="+mj-cs"/>
              </a:rPr>
            </a:br>
            <a:r>
              <a:rPr lang="en-US" altLang="ja-JP" dirty="0"/>
              <a:t>Change the way you think about solution</a:t>
            </a:r>
            <a:endParaRPr kumimoji="1" lang="ja-JP" altLang="en-US" dirty="0"/>
          </a:p>
        </p:txBody>
      </p:sp>
      <p:sp>
        <p:nvSpPr>
          <p:cNvPr id="3" name="コンテンツ プレースホルダー 2">
            <a:extLst>
              <a:ext uri="{FF2B5EF4-FFF2-40B4-BE49-F238E27FC236}">
                <a16:creationId xmlns:a16="http://schemas.microsoft.com/office/drawing/2014/main" id="{53E3E5DE-4A3F-331B-5177-BBDED22436B3}"/>
              </a:ext>
            </a:extLst>
          </p:cNvPr>
          <p:cNvSpPr>
            <a:spLocks noGrp="1"/>
          </p:cNvSpPr>
          <p:nvPr>
            <p:ph idx="1"/>
          </p:nvPr>
        </p:nvSpPr>
        <p:spPr>
          <a:xfrm>
            <a:off x="838200" y="1690688"/>
            <a:ext cx="10515600" cy="4351338"/>
          </a:xfrm>
        </p:spPr>
        <p:txBody>
          <a:bodyPr>
            <a:normAutofit fontScale="92500"/>
          </a:bodyPr>
          <a:lstStyle/>
          <a:p>
            <a:r>
              <a:rPr lang="en-US" altLang="ja-JP" dirty="0"/>
              <a:t>No solution is 100% effective</a:t>
            </a:r>
          </a:p>
          <a:p>
            <a:r>
              <a:rPr lang="en-US" altLang="ja-JP" dirty="0"/>
              <a:t>Don't believe in solicitation emails, make independent decisions</a:t>
            </a:r>
          </a:p>
          <a:p>
            <a:r>
              <a:rPr lang="en-US" altLang="ja-JP" dirty="0"/>
              <a:t>Use the list to refer to the criteria, not the results of the decision</a:t>
            </a:r>
            <a:endParaRPr kumimoji="1" lang="en-US" altLang="ja-JP" sz="2800" kern="1200" dirty="0">
              <a:solidFill>
                <a:schemeClr val="tx1"/>
              </a:solidFill>
              <a:effectLst/>
              <a:latin typeface="+mn-lt"/>
              <a:ea typeface="+mn-ea"/>
              <a:cs typeface="+mn-cs"/>
            </a:endParaRPr>
          </a:p>
          <a:p>
            <a:r>
              <a:rPr lang="en-US" altLang="ja-JP" dirty="0"/>
              <a:t>Verbalize the judgment process of each journal, conference, or publisher and what kind of problems there are</a:t>
            </a:r>
          </a:p>
          <a:p>
            <a:r>
              <a:rPr lang="en-US" altLang="ja-JP" dirty="0"/>
              <a:t>Communicate with researchers and stakeholders</a:t>
            </a:r>
          </a:p>
          <a:p>
            <a:r>
              <a:rPr lang="en-US" altLang="ja-JP" dirty="0"/>
              <a:t>Especially PhD students: choose journal to submit in consultation with supervisor</a:t>
            </a:r>
          </a:p>
          <a:p>
            <a:r>
              <a:rPr lang="en-US" altLang="ja-JP" dirty="0"/>
              <a:t>Invisibility of problems due to </a:t>
            </a:r>
            <a:r>
              <a:rPr kumimoji="1" lang="en-US" altLang="ja-JP" sz="2800" kern="1200" dirty="0">
                <a:solidFill>
                  <a:schemeClr val="tx1"/>
                </a:solidFill>
                <a:effectLst/>
                <a:latin typeface="+mn-ea"/>
                <a:cs typeface="+mj-cs"/>
              </a:rPr>
              <a:t>“</a:t>
            </a:r>
            <a:r>
              <a:rPr lang="en-US" altLang="ja-JP" dirty="0"/>
              <a:t>Predatory”</a:t>
            </a:r>
          </a:p>
        </p:txBody>
      </p:sp>
      <p:sp>
        <p:nvSpPr>
          <p:cNvPr id="4" name="コンテンツ プレースホルダー 2">
            <a:extLst>
              <a:ext uri="{FF2B5EF4-FFF2-40B4-BE49-F238E27FC236}">
                <a16:creationId xmlns:a16="http://schemas.microsoft.com/office/drawing/2014/main" id="{EFFC0789-BB7C-9F65-72EC-C83159BF703C}"/>
              </a:ext>
            </a:extLst>
          </p:cNvPr>
          <p:cNvSpPr txBox="1">
            <a:spLocks/>
          </p:cNvSpPr>
          <p:nvPr/>
        </p:nvSpPr>
        <p:spPr>
          <a:xfrm>
            <a:off x="838200" y="5849885"/>
            <a:ext cx="10929730" cy="101292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Kazuki Ide “Openness, Quality, Inescapable Ambiguity and Practical Approach of Academic Journals and Data”  2024.11.8  Research University Consortium (RUC) Seminar (in Japanese)</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3"/>
              </a:rPr>
              <a:t>https://hdl.handle.net/11094/98413</a:t>
            </a:r>
            <a:endParaRPr lang="en-US" altLang="ja-JP"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
        <p:nvSpPr>
          <p:cNvPr id="5" name="スライド番号プレースホルダー 4">
            <a:extLst>
              <a:ext uri="{FF2B5EF4-FFF2-40B4-BE49-F238E27FC236}">
                <a16:creationId xmlns:a16="http://schemas.microsoft.com/office/drawing/2014/main" id="{40F8B5A4-2E1F-F64A-8B45-D68400A08BAA}"/>
              </a:ext>
            </a:extLst>
          </p:cNvPr>
          <p:cNvSpPr>
            <a:spLocks noGrp="1"/>
          </p:cNvSpPr>
          <p:nvPr>
            <p:ph type="sldNum" sz="quarter" idx="12"/>
          </p:nvPr>
        </p:nvSpPr>
        <p:spPr/>
        <p:txBody>
          <a:bodyPr/>
          <a:lstStyle/>
          <a:p>
            <a:fld id="{DC5DBF96-2D92-4E44-81EB-F9B974D0AEEE}" type="slidenum">
              <a:rPr kumimoji="1" lang="ja-JP" altLang="en-US" smtClean="0"/>
              <a:t>31</a:t>
            </a:fld>
            <a:endParaRPr kumimoji="1" lang="ja-JP" altLang="en-US"/>
          </a:p>
        </p:txBody>
      </p:sp>
    </p:spTree>
    <p:extLst>
      <p:ext uri="{BB962C8B-B14F-4D97-AF65-F5344CB8AC3E}">
        <p14:creationId xmlns:p14="http://schemas.microsoft.com/office/powerpoint/2010/main" val="3214541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6DA211A-FAB3-2113-24C2-86C59BED4B06}"/>
              </a:ext>
            </a:extLst>
          </p:cNvPr>
          <p:cNvSpPr>
            <a:spLocks noGrp="1"/>
          </p:cNvSpPr>
          <p:nvPr>
            <p:ph type="title"/>
          </p:nvPr>
        </p:nvSpPr>
        <p:spPr>
          <a:xfrm>
            <a:off x="342900" y="365125"/>
            <a:ext cx="11633200" cy="1822449"/>
          </a:xfrm>
        </p:spPr>
        <p:txBody>
          <a:bodyPr>
            <a:normAutofit fontScale="90000"/>
          </a:bodyPr>
          <a:lstStyle/>
          <a:p>
            <a:pPr lvl="0">
              <a:defRPr/>
            </a:pPr>
            <a:r>
              <a:rPr kumimoji="1" lang="en-US" altLang="ja-JP" sz="4200" kern="1200" dirty="0">
                <a:solidFill>
                  <a:schemeClr val="tx1"/>
                </a:solidFill>
                <a:effectLst/>
                <a:latin typeface="+mj-lt"/>
                <a:ea typeface="+mj-ea"/>
                <a:cs typeface="+mj-cs"/>
              </a:rPr>
              <a:t>The fundamental problem of the “Predatory problem” </a:t>
            </a:r>
            <a:br>
              <a:rPr kumimoji="1" lang="en-US" altLang="ja-JP" sz="4200" kern="1200" dirty="0">
                <a:solidFill>
                  <a:schemeClr val="tx1"/>
                </a:solidFill>
                <a:effectLst/>
                <a:latin typeface="+mj-lt"/>
                <a:ea typeface="+mj-ea"/>
                <a:cs typeface="+mj-cs"/>
              </a:rPr>
            </a:br>
            <a:r>
              <a:rPr lang="en-US" altLang="ja-JP" dirty="0"/>
              <a:t>Situation Surrounding Researchers</a:t>
            </a:r>
            <a:endParaRPr kumimoji="1" lang="ja-JP" altLang="en-US" dirty="0"/>
          </a:p>
        </p:txBody>
      </p:sp>
      <p:sp>
        <p:nvSpPr>
          <p:cNvPr id="3" name="コンテンツ プレースホルダー 2">
            <a:extLst>
              <a:ext uri="{FF2B5EF4-FFF2-40B4-BE49-F238E27FC236}">
                <a16:creationId xmlns:a16="http://schemas.microsoft.com/office/drawing/2014/main" id="{E826AB8E-EDC4-A20D-EB59-A92884402C82}"/>
              </a:ext>
            </a:extLst>
          </p:cNvPr>
          <p:cNvSpPr>
            <a:spLocks noGrp="1"/>
          </p:cNvSpPr>
          <p:nvPr>
            <p:ph idx="1"/>
          </p:nvPr>
        </p:nvSpPr>
        <p:spPr>
          <a:xfrm>
            <a:off x="647700" y="2187574"/>
            <a:ext cx="10515600" cy="4351338"/>
          </a:xfrm>
        </p:spPr>
        <p:txBody>
          <a:bodyPr>
            <a:normAutofit/>
          </a:bodyPr>
          <a:lstStyle/>
          <a:p>
            <a:r>
              <a:rPr lang="en-US" altLang="ja-JP" dirty="0"/>
              <a:t>Too busy</a:t>
            </a:r>
          </a:p>
          <a:p>
            <a:r>
              <a:rPr lang="en-US" altLang="ja-JP" dirty="0"/>
              <a:t>Fixed-term employment</a:t>
            </a:r>
          </a:p>
          <a:p>
            <a:r>
              <a:rPr lang="en-US" altLang="ja-JP" dirty="0"/>
              <a:t>Doctoral Dissertation Requirements</a:t>
            </a:r>
          </a:p>
          <a:p>
            <a:r>
              <a:rPr lang="en-US" altLang="ja-JP" dirty="0"/>
              <a:t>Excessive pressure and urgency to present results in a limited amount of time</a:t>
            </a:r>
          </a:p>
          <a:p>
            <a:r>
              <a:rPr lang="en-US" altLang="ja-JP" dirty="0"/>
              <a:t>Publish or Perish: acceleration in the modern era</a:t>
            </a:r>
          </a:p>
        </p:txBody>
      </p:sp>
      <p:sp>
        <p:nvSpPr>
          <p:cNvPr id="4" name="スライド番号プレースホルダー 3">
            <a:extLst>
              <a:ext uri="{FF2B5EF4-FFF2-40B4-BE49-F238E27FC236}">
                <a16:creationId xmlns:a16="http://schemas.microsoft.com/office/drawing/2014/main" id="{3CF92B49-17F4-F734-4652-18FEB4855138}"/>
              </a:ext>
            </a:extLst>
          </p:cNvPr>
          <p:cNvSpPr>
            <a:spLocks noGrp="1"/>
          </p:cNvSpPr>
          <p:nvPr>
            <p:ph type="sldNum" sz="quarter" idx="12"/>
          </p:nvPr>
        </p:nvSpPr>
        <p:spPr/>
        <p:txBody>
          <a:bodyPr/>
          <a:lstStyle/>
          <a:p>
            <a:fld id="{DC5DBF96-2D92-4E44-81EB-F9B974D0AEEE}" type="slidenum">
              <a:rPr kumimoji="1" lang="ja-JP" altLang="en-US" smtClean="0"/>
              <a:t>32</a:t>
            </a:fld>
            <a:endParaRPr kumimoji="1" lang="ja-JP" altLang="en-US"/>
          </a:p>
        </p:txBody>
      </p:sp>
    </p:spTree>
    <p:extLst>
      <p:ext uri="{BB962C8B-B14F-4D97-AF65-F5344CB8AC3E}">
        <p14:creationId xmlns:p14="http://schemas.microsoft.com/office/powerpoint/2010/main" val="2020982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043B7-EBD4-DE6C-7DC7-EA75FFE4EF6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FC2B632-64AD-BB28-F9E6-7895BDF653FF}"/>
              </a:ext>
            </a:extLst>
          </p:cNvPr>
          <p:cNvSpPr>
            <a:spLocks noGrp="1"/>
          </p:cNvSpPr>
          <p:nvPr>
            <p:ph type="title"/>
          </p:nvPr>
        </p:nvSpPr>
        <p:spPr>
          <a:xfrm>
            <a:off x="469900" y="365125"/>
            <a:ext cx="11295146" cy="1325563"/>
          </a:xfrm>
        </p:spPr>
        <p:txBody>
          <a:bodyPr>
            <a:normAutofit fontScale="90000"/>
          </a:bodyPr>
          <a:lstStyle/>
          <a:p>
            <a:pPr lvl="0">
              <a:defRPr/>
            </a:pPr>
            <a:r>
              <a:rPr kumimoji="1" lang="en-US" altLang="ja-JP" sz="4200" kern="1200" dirty="0">
                <a:solidFill>
                  <a:schemeClr val="tx1"/>
                </a:solidFill>
                <a:effectLst/>
                <a:latin typeface="+mj-lt"/>
                <a:ea typeface="+mj-ea"/>
                <a:cs typeface="+mj-cs"/>
              </a:rPr>
              <a:t>The fundamental problem of the “Predatory problem”</a:t>
            </a:r>
            <a:br>
              <a:rPr kumimoji="1" lang="en-US" altLang="ja-JP" sz="4200" kern="1200" dirty="0">
                <a:solidFill>
                  <a:schemeClr val="tx1"/>
                </a:solidFill>
                <a:effectLst/>
                <a:latin typeface="+mj-lt"/>
                <a:ea typeface="+mj-ea"/>
                <a:cs typeface="+mj-cs"/>
              </a:rPr>
            </a:br>
            <a:r>
              <a:rPr lang="en-US" altLang="ja-JP" dirty="0"/>
              <a:t>Problems of Academic Publication and Research Evaluation</a:t>
            </a:r>
            <a:endParaRPr kumimoji="1" lang="ja-JP" altLang="en-US" dirty="0"/>
          </a:p>
        </p:txBody>
      </p:sp>
      <p:sp>
        <p:nvSpPr>
          <p:cNvPr id="3" name="コンテンツ プレースホルダー 2">
            <a:extLst>
              <a:ext uri="{FF2B5EF4-FFF2-40B4-BE49-F238E27FC236}">
                <a16:creationId xmlns:a16="http://schemas.microsoft.com/office/drawing/2014/main" id="{F04459C9-113E-DC6D-151A-B05B68892779}"/>
              </a:ext>
            </a:extLst>
          </p:cNvPr>
          <p:cNvSpPr>
            <a:spLocks noGrp="1"/>
          </p:cNvSpPr>
          <p:nvPr>
            <p:ph idx="1"/>
          </p:nvPr>
        </p:nvSpPr>
        <p:spPr/>
        <p:txBody>
          <a:bodyPr>
            <a:normAutofit/>
          </a:bodyPr>
          <a:lstStyle/>
          <a:p>
            <a:r>
              <a:rPr lang="en-US" altLang="ja-JP" dirty="0"/>
              <a:t>Overly commercialized academic journals</a:t>
            </a:r>
            <a:br>
              <a:rPr lang="en-US" altLang="ja-JP" dirty="0"/>
            </a:br>
            <a:r>
              <a:rPr lang="en-US" altLang="ja-JP" dirty="0"/>
              <a:t>High subscription and publication fees</a:t>
            </a:r>
          </a:p>
          <a:p>
            <a:r>
              <a:rPr lang="en-US" altLang="ja-JP" dirty="0"/>
              <a:t>Fluctuations in trust in peer review</a:t>
            </a:r>
            <a:br>
              <a:rPr lang="en-US" altLang="ja-JP" dirty="0"/>
            </a:br>
            <a:r>
              <a:rPr lang="en-US" altLang="ja-JP" dirty="0"/>
              <a:t>Is peer review working? Necessary?</a:t>
            </a:r>
          </a:p>
          <a:p>
            <a:r>
              <a:rPr lang="en-US" altLang="ja-JP" dirty="0"/>
              <a:t>Overly numerical evaluation of research</a:t>
            </a:r>
            <a:br>
              <a:rPr lang="en-US" altLang="ja-JP" dirty="0"/>
            </a:br>
            <a:r>
              <a:rPr lang="en-US" altLang="ja-JP" dirty="0"/>
              <a:t>Number of papers, presentations, citations</a:t>
            </a:r>
          </a:p>
          <a:p>
            <a:r>
              <a:rPr lang="en-US" altLang="ja-JP" dirty="0"/>
              <a:t>Problems one after another</a:t>
            </a:r>
            <a:br>
              <a:rPr lang="en-US" altLang="ja-JP" dirty="0"/>
            </a:br>
            <a:r>
              <a:rPr lang="en-US" altLang="ja-JP" dirty="0"/>
              <a:t>Paper Mill</a:t>
            </a:r>
            <a:r>
              <a:rPr lang="ja-JP" altLang="en-US" dirty="0"/>
              <a:t> </a:t>
            </a:r>
            <a:r>
              <a:rPr lang="en-US" altLang="ja-JP" dirty="0">
                <a:solidFill>
                  <a:schemeClr val="tx1">
                    <a:lumMod val="50000"/>
                    <a:lumOff val="50000"/>
                  </a:schemeClr>
                </a:solidFill>
              </a:rPr>
              <a:t>*1,</a:t>
            </a:r>
            <a:r>
              <a:rPr lang="ja-JP" altLang="en-US" dirty="0">
                <a:solidFill>
                  <a:schemeClr val="tx1">
                    <a:lumMod val="50000"/>
                    <a:lumOff val="50000"/>
                  </a:schemeClr>
                </a:solidFill>
              </a:rPr>
              <a:t> </a:t>
            </a:r>
            <a:r>
              <a:rPr lang="en-US" altLang="ja-JP" dirty="0"/>
              <a:t>Peer Review Mill </a:t>
            </a:r>
            <a:r>
              <a:rPr lang="en-US" altLang="ja-JP" sz="2800" dirty="0">
                <a:solidFill>
                  <a:schemeClr val="tx1">
                    <a:lumMod val="50000"/>
                    <a:lumOff val="50000"/>
                  </a:schemeClr>
                </a:solidFill>
              </a:rPr>
              <a:t>*2</a:t>
            </a:r>
            <a:endParaRPr lang="en-US" altLang="ja-JP" dirty="0"/>
          </a:p>
        </p:txBody>
      </p:sp>
      <p:sp>
        <p:nvSpPr>
          <p:cNvPr id="4" name="スライド番号プレースホルダー 3">
            <a:extLst>
              <a:ext uri="{FF2B5EF4-FFF2-40B4-BE49-F238E27FC236}">
                <a16:creationId xmlns:a16="http://schemas.microsoft.com/office/drawing/2014/main" id="{89DD2C9A-FF68-55AD-B674-BC6D3E1549AD}"/>
              </a:ext>
            </a:extLst>
          </p:cNvPr>
          <p:cNvSpPr>
            <a:spLocks noGrp="1"/>
          </p:cNvSpPr>
          <p:nvPr>
            <p:ph type="sldNum" sz="quarter" idx="12"/>
          </p:nvPr>
        </p:nvSpPr>
        <p:spPr/>
        <p:txBody>
          <a:bodyPr/>
          <a:lstStyle/>
          <a:p>
            <a:fld id="{DC5DBF96-2D92-4E44-81EB-F9B974D0AEEE}" type="slidenum">
              <a:rPr kumimoji="1" lang="ja-JP" altLang="en-US" smtClean="0"/>
              <a:t>33</a:t>
            </a:fld>
            <a:endParaRPr kumimoji="1" lang="ja-JP" altLang="en-US"/>
          </a:p>
        </p:txBody>
      </p:sp>
      <p:sp>
        <p:nvSpPr>
          <p:cNvPr id="9" name="コンテンツ プレースホルダー 2">
            <a:extLst>
              <a:ext uri="{FF2B5EF4-FFF2-40B4-BE49-F238E27FC236}">
                <a16:creationId xmlns:a16="http://schemas.microsoft.com/office/drawing/2014/main" id="{2612ACDB-AF7D-0CE6-8927-3B417DC8E66A}"/>
              </a:ext>
            </a:extLst>
          </p:cNvPr>
          <p:cNvSpPr txBox="1">
            <a:spLocks/>
          </p:cNvSpPr>
          <p:nvPr/>
        </p:nvSpPr>
        <p:spPr>
          <a:xfrm>
            <a:off x="838200" y="5458654"/>
            <a:ext cx="10515600" cy="143661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000" dirty="0">
                <a:solidFill>
                  <a:schemeClr val="tx1">
                    <a:lumMod val="50000"/>
                    <a:lumOff val="50000"/>
                  </a:schemeClr>
                </a:solidFill>
              </a:rPr>
              <a:t>*1 The fight against fake-paper factories that churn out sham science, Nature</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591, p516-519 (2021)</a:t>
            </a:r>
            <a:br>
              <a:rPr lang="en-US" altLang="ja-JP" sz="2000" dirty="0">
                <a:solidFill>
                  <a:schemeClr val="tx1">
                    <a:lumMod val="50000"/>
                    <a:lumOff val="50000"/>
                  </a:schemeClr>
                </a:solidFill>
              </a:rPr>
            </a:br>
            <a:r>
              <a:rPr lang="en-US" altLang="ja-JP" sz="2000" dirty="0">
                <a:solidFill>
                  <a:schemeClr val="tx1">
                    <a:lumMod val="50000"/>
                    <a:lumOff val="50000"/>
                  </a:schemeClr>
                </a:solidFill>
                <a:hlinkClick r:id="rId3"/>
              </a:rPr>
              <a:t>https://doi.org/10.1038/d41586-021-00733-5</a:t>
            </a:r>
            <a:br>
              <a:rPr lang="en-US" altLang="ja-JP" sz="2000" dirty="0">
                <a:solidFill>
                  <a:schemeClr val="tx1">
                    <a:lumMod val="50000"/>
                    <a:lumOff val="50000"/>
                  </a:schemeClr>
                </a:solidFill>
              </a:rPr>
            </a:br>
            <a:br>
              <a:rPr lang="en-US" altLang="ja-JP" sz="2000" dirty="0">
                <a:solidFill>
                  <a:schemeClr val="tx1">
                    <a:lumMod val="50000"/>
                    <a:lumOff val="50000"/>
                  </a:schemeClr>
                </a:solidFill>
              </a:rPr>
            </a:br>
            <a:r>
              <a:rPr lang="en-US" altLang="ja-JP" sz="2000" dirty="0">
                <a:solidFill>
                  <a:schemeClr val="tx1">
                    <a:lumMod val="50000"/>
                    <a:lumOff val="50000"/>
                  </a:schemeClr>
                </a:solidFill>
              </a:rPr>
              <a:t>*2 </a:t>
            </a:r>
            <a:r>
              <a:rPr lang="en-US" altLang="ja-JP" sz="2000" dirty="0" err="1">
                <a:solidFill>
                  <a:schemeClr val="tx1">
                    <a:lumMod val="50000"/>
                    <a:lumOff val="50000"/>
                  </a:schemeClr>
                </a:solidFill>
              </a:rPr>
              <a:t>ShoSato</a:t>
            </a:r>
            <a:r>
              <a:rPr lang="en-US" altLang="ja-JP" sz="2000" dirty="0">
                <a:solidFill>
                  <a:schemeClr val="tx1">
                    <a:lumMod val="50000"/>
                    <a:lumOff val="50000"/>
                  </a:schemeClr>
                </a:solidFill>
              </a:rPr>
              <a:t>.</a:t>
            </a:r>
            <a:r>
              <a:rPr lang="ja-JP" altLang="en-US" sz="2000" dirty="0">
                <a:solidFill>
                  <a:schemeClr val="tx1">
                    <a:lumMod val="50000"/>
                    <a:lumOff val="50000"/>
                  </a:schemeClr>
                </a:solidFill>
              </a:rPr>
              <a:t> </a:t>
            </a:r>
            <a:r>
              <a:rPr lang="en-US" altLang="ja-JP" sz="2000" dirty="0">
                <a:solidFill>
                  <a:schemeClr val="tx1">
                    <a:lumMod val="50000"/>
                    <a:lumOff val="50000"/>
                  </a:schemeClr>
                </a:solidFill>
              </a:rPr>
              <a:t>A New Threat "Review Mill" JPCOAR Web Magazine, 2024.9.24 (in Japanese) </a:t>
            </a:r>
            <a:r>
              <a:rPr lang="en-US" altLang="zh-TW" sz="2000" dirty="0">
                <a:solidFill>
                  <a:schemeClr val="tx1">
                    <a:lumMod val="50000"/>
                    <a:lumOff val="50000"/>
                  </a:schemeClr>
                </a:solidFill>
                <a:hlinkClick r:id="rId4"/>
              </a:rPr>
              <a:t>https://www.magazine.jpcoar.org/news/80ba13b1-ab85-4917-9040-00a47fabc330</a:t>
            </a:r>
            <a:endParaRPr lang="en-US" altLang="zh-TW" sz="2000" dirty="0">
              <a:solidFill>
                <a:schemeClr val="tx1">
                  <a:lumMod val="50000"/>
                  <a:lumOff val="50000"/>
                </a:schemeClr>
              </a:solidFill>
            </a:endParaRPr>
          </a:p>
          <a:p>
            <a:pPr marL="0" indent="0">
              <a:buNone/>
            </a:pPr>
            <a:endParaRPr lang="en-US" altLang="ja-JP" sz="2000" dirty="0">
              <a:solidFill>
                <a:schemeClr val="tx1">
                  <a:lumMod val="50000"/>
                  <a:lumOff val="50000"/>
                </a:schemeClr>
              </a:solidFill>
            </a:endParaRPr>
          </a:p>
        </p:txBody>
      </p:sp>
    </p:spTree>
    <p:extLst>
      <p:ext uri="{BB962C8B-B14F-4D97-AF65-F5344CB8AC3E}">
        <p14:creationId xmlns:p14="http://schemas.microsoft.com/office/powerpoint/2010/main" val="31241406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C4105-28E4-AE19-1D89-2B550CB69EC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1E3AE47-E908-52DC-4422-CA14B36EAB3D}"/>
              </a:ext>
            </a:extLst>
          </p:cNvPr>
          <p:cNvSpPr>
            <a:spLocks noGrp="1"/>
          </p:cNvSpPr>
          <p:nvPr>
            <p:ph type="title"/>
          </p:nvPr>
        </p:nvSpPr>
        <p:spPr>
          <a:xfrm>
            <a:off x="381000" y="365125"/>
            <a:ext cx="11417300" cy="1325563"/>
          </a:xfrm>
        </p:spPr>
        <p:txBody>
          <a:bodyP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1" lang="en-US" altLang="ja-JP" sz="4200" kern="1200" dirty="0">
                <a:solidFill>
                  <a:schemeClr val="tx1"/>
                </a:solidFill>
                <a:effectLst/>
                <a:latin typeface="+mj-lt"/>
                <a:ea typeface="+mj-ea"/>
                <a:cs typeface="+mj-cs"/>
              </a:rPr>
              <a:t>The fundamental problem of the “Predatory problem”</a:t>
            </a:r>
            <a:br>
              <a:rPr kumimoji="1" lang="en-US" altLang="ja-JP" sz="4400" kern="1200" dirty="0">
                <a:solidFill>
                  <a:schemeClr val="tx1"/>
                </a:solidFill>
                <a:effectLst/>
                <a:latin typeface="+mj-lt"/>
                <a:ea typeface="+mj-ea"/>
                <a:cs typeface="+mj-cs"/>
              </a:rPr>
            </a:br>
            <a:r>
              <a:rPr lang="en-US" altLang="ja-JP" dirty="0"/>
              <a:t>Solution</a:t>
            </a:r>
            <a:endParaRPr kumimoji="1" lang="ja-JP" altLang="en-US" dirty="0"/>
          </a:p>
        </p:txBody>
      </p:sp>
      <p:sp>
        <p:nvSpPr>
          <p:cNvPr id="3" name="コンテンツ プレースホルダー 2">
            <a:extLst>
              <a:ext uri="{FF2B5EF4-FFF2-40B4-BE49-F238E27FC236}">
                <a16:creationId xmlns:a16="http://schemas.microsoft.com/office/drawing/2014/main" id="{0CFE52FC-D906-C16A-8D01-5AD9959EDA0F}"/>
              </a:ext>
            </a:extLst>
          </p:cNvPr>
          <p:cNvSpPr>
            <a:spLocks noGrp="1"/>
          </p:cNvSpPr>
          <p:nvPr>
            <p:ph idx="1"/>
          </p:nvPr>
        </p:nvSpPr>
        <p:spPr/>
        <p:txBody>
          <a:bodyPr>
            <a:normAutofit/>
          </a:bodyPr>
          <a:lstStyle/>
          <a:p>
            <a:r>
              <a:rPr lang="en-US" altLang="ja-JP" dirty="0"/>
              <a:t>Presentation and distribution of academic </a:t>
            </a:r>
            <a:r>
              <a:rPr lang="ja-JP" altLang="ja-JP" dirty="0"/>
              <a:t>achievement</a:t>
            </a:r>
            <a:br>
              <a:rPr lang="en-US" altLang="ja-JP" dirty="0"/>
            </a:br>
            <a:r>
              <a:rPr lang="en-US" altLang="ja-JP" dirty="0"/>
              <a:t>Open Peer Review,</a:t>
            </a:r>
            <a:r>
              <a:rPr lang="ja-JP" altLang="en-US" dirty="0"/>
              <a:t> </a:t>
            </a:r>
            <a:r>
              <a:rPr lang="en-US" altLang="ja-JP" dirty="0"/>
              <a:t>Preprint,</a:t>
            </a:r>
            <a:r>
              <a:rPr lang="ja-JP" altLang="en-US" dirty="0"/>
              <a:t> </a:t>
            </a:r>
            <a:r>
              <a:rPr lang="en-US" altLang="ja-JP" dirty="0"/>
              <a:t>Sharing research data,</a:t>
            </a:r>
            <a:br>
              <a:rPr lang="en-US" altLang="ja-JP" dirty="0"/>
            </a:br>
            <a:r>
              <a:rPr lang="en-US" altLang="ja-JP" dirty="0"/>
              <a:t>Diamond Open Access…</a:t>
            </a:r>
          </a:p>
          <a:p>
            <a:r>
              <a:rPr lang="en-US" altLang="ja-JP" dirty="0"/>
              <a:t>Reforming the research assessment framework</a:t>
            </a:r>
            <a:br>
              <a:rPr lang="en-US" altLang="ja-JP" dirty="0"/>
            </a:br>
            <a:r>
              <a:rPr lang="en-US" altLang="ja-JP" dirty="0"/>
              <a:t>Signature to “San Francisco Declaration on Research Assessment”</a:t>
            </a:r>
            <a:r>
              <a:rPr lang="ja-JP" altLang="en-US" dirty="0"/>
              <a:t>（</a:t>
            </a:r>
            <a:r>
              <a:rPr lang="en-US" altLang="ja-JP" dirty="0"/>
              <a:t>DORA</a:t>
            </a:r>
            <a:r>
              <a:rPr lang="ja-JP" altLang="en-US" dirty="0"/>
              <a:t>）</a:t>
            </a:r>
            <a:br>
              <a:rPr lang="en-US" altLang="ja-JP" dirty="0"/>
            </a:br>
            <a:r>
              <a:rPr lang="en-US" altLang="ja-JP" dirty="0">
                <a:hlinkClick r:id="rId3"/>
              </a:rPr>
              <a:t>https://sfdora.org/</a:t>
            </a:r>
            <a:br>
              <a:rPr lang="en-US" altLang="ja-JP" dirty="0"/>
            </a:br>
            <a:br>
              <a:rPr lang="en-US" altLang="ja-JP" dirty="0"/>
            </a:br>
            <a:r>
              <a:rPr lang="en-US" altLang="ja-JP" dirty="0"/>
              <a:t>The situation of academic results presentation and research assessment is moving</a:t>
            </a:r>
          </a:p>
          <a:p>
            <a:endParaRPr lang="en-US" altLang="ja-JP" dirty="0"/>
          </a:p>
        </p:txBody>
      </p:sp>
      <p:sp>
        <p:nvSpPr>
          <p:cNvPr id="4" name="スライド番号プレースホルダー 3">
            <a:extLst>
              <a:ext uri="{FF2B5EF4-FFF2-40B4-BE49-F238E27FC236}">
                <a16:creationId xmlns:a16="http://schemas.microsoft.com/office/drawing/2014/main" id="{5B5F22E9-BDB5-DE83-3218-5E7FFECB41A9}"/>
              </a:ext>
            </a:extLst>
          </p:cNvPr>
          <p:cNvSpPr>
            <a:spLocks noGrp="1"/>
          </p:cNvSpPr>
          <p:nvPr>
            <p:ph type="sldNum" sz="quarter" idx="12"/>
          </p:nvPr>
        </p:nvSpPr>
        <p:spPr/>
        <p:txBody>
          <a:bodyPr/>
          <a:lstStyle/>
          <a:p>
            <a:fld id="{DC5DBF96-2D92-4E44-81EB-F9B974D0AEEE}" type="slidenum">
              <a:rPr kumimoji="1" lang="ja-JP" altLang="en-US" smtClean="0"/>
              <a:t>34</a:t>
            </a:fld>
            <a:endParaRPr kumimoji="1" lang="ja-JP" altLang="en-US"/>
          </a:p>
        </p:txBody>
      </p:sp>
    </p:spTree>
    <p:extLst>
      <p:ext uri="{BB962C8B-B14F-4D97-AF65-F5344CB8AC3E}">
        <p14:creationId xmlns:p14="http://schemas.microsoft.com/office/powerpoint/2010/main" val="981497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9E5684-5768-7CA0-C3C4-40491021D379}"/>
              </a:ext>
            </a:extLst>
          </p:cNvPr>
          <p:cNvSpPr>
            <a:spLocks noGrp="1"/>
          </p:cNvSpPr>
          <p:nvPr>
            <p:ph type="title"/>
          </p:nvPr>
        </p:nvSpPr>
        <p:spPr/>
        <p:txBody>
          <a:bodyPr/>
          <a:lstStyle/>
          <a:p>
            <a:r>
              <a:rPr kumimoji="1" lang="en-US" altLang="ja-JP" dirty="0"/>
              <a:t>From</a:t>
            </a:r>
            <a:r>
              <a:rPr kumimoji="1" lang="ja-JP" altLang="en-US" dirty="0"/>
              <a:t> </a:t>
            </a:r>
            <a:r>
              <a:rPr kumimoji="1" lang="en-US" altLang="ja-JP" dirty="0"/>
              <a:t>the</a:t>
            </a:r>
            <a:r>
              <a:rPr kumimoji="1" lang="ja-JP" altLang="en-US" dirty="0"/>
              <a:t> </a:t>
            </a:r>
            <a:r>
              <a:rPr kumimoji="1" lang="en-US" altLang="ja-JP" dirty="0"/>
              <a:t>library</a:t>
            </a:r>
            <a:endParaRPr kumimoji="1" lang="ja-JP" altLang="en-US" dirty="0"/>
          </a:p>
        </p:txBody>
      </p:sp>
      <p:sp>
        <p:nvSpPr>
          <p:cNvPr id="3" name="コンテンツ プレースホルダー 2">
            <a:extLst>
              <a:ext uri="{FF2B5EF4-FFF2-40B4-BE49-F238E27FC236}">
                <a16:creationId xmlns:a16="http://schemas.microsoft.com/office/drawing/2014/main" id="{3CDBA767-4470-2615-DD8E-A70455B31D58}"/>
              </a:ext>
            </a:extLst>
          </p:cNvPr>
          <p:cNvSpPr>
            <a:spLocks noGrp="1"/>
          </p:cNvSpPr>
          <p:nvPr>
            <p:ph idx="1"/>
          </p:nvPr>
        </p:nvSpPr>
        <p:spPr>
          <a:xfrm>
            <a:off x="235527" y="1564958"/>
            <a:ext cx="6977841" cy="4791392"/>
          </a:xfrm>
        </p:spPr>
        <p:txBody>
          <a:bodyPr>
            <a:normAutofit fontScale="85000" lnSpcReduction="20000"/>
          </a:bodyPr>
          <a:lstStyle/>
          <a:p>
            <a:r>
              <a:rPr lang="en-US" altLang="ja-JP" dirty="0"/>
              <a:t>Mandatory immediate Open Access to academic papers and data in Japan</a:t>
            </a:r>
            <a:br>
              <a:rPr lang="en-US" altLang="ja-JP" dirty="0"/>
            </a:br>
            <a:r>
              <a:rPr lang="en-US" altLang="ja-JP" dirty="0"/>
              <a:t>Public grants, from new applications for 2025</a:t>
            </a:r>
            <a:br>
              <a:rPr lang="en-US" altLang="ja-JP" dirty="0"/>
            </a:br>
            <a:br>
              <a:rPr lang="en-US" altLang="ja-JP" dirty="0"/>
            </a:br>
            <a:r>
              <a:rPr lang="en-US" altLang="ja-JP" sz="2200" dirty="0"/>
              <a:t>For details (in Japanese)</a:t>
            </a:r>
            <a:br>
              <a:rPr lang="en-US" altLang="ja-JP" sz="2200" dirty="0"/>
            </a:br>
            <a:r>
              <a:rPr lang="en-US" altLang="ja-JP" sz="2200" dirty="0">
                <a:hlinkClick r:id="rId3"/>
              </a:rPr>
              <a:t>https://www.lib.hokudai.ac.jp/support/immediate_open_access</a:t>
            </a:r>
            <a:br>
              <a:rPr lang="en-US" altLang="ja-JP" sz="2200" dirty="0"/>
            </a:br>
            <a:endParaRPr lang="en-US" altLang="ja-JP" sz="2200" dirty="0"/>
          </a:p>
          <a:p>
            <a:r>
              <a:rPr lang="en-US" altLang="ja-JP" dirty="0"/>
              <a:t>Hokkaido University's Open Access support</a:t>
            </a:r>
            <a:br>
              <a:rPr lang="en-US" altLang="ja-JP" dirty="0"/>
            </a:br>
            <a:r>
              <a:rPr lang="ja-JP" altLang="en-US" dirty="0"/>
              <a:t>・</a:t>
            </a:r>
            <a:r>
              <a:rPr lang="en-US" altLang="ja-JP" dirty="0"/>
              <a:t>Self-archiving in HUSCAP</a:t>
            </a:r>
            <a:br>
              <a:rPr lang="en-US" altLang="ja-JP" dirty="0"/>
            </a:br>
            <a:r>
              <a:rPr lang="en-US" altLang="ja-JP" sz="2000" dirty="0">
                <a:hlinkClick r:id="rId4"/>
              </a:rPr>
              <a:t>https://eprints.lib.hokudai.ac.jp/dspace/index.jsp?&amp;lang=en&amp;locale=en</a:t>
            </a:r>
            <a:br>
              <a:rPr kumimoji="1" lang="en-US" altLang="ja-JP" sz="2200" dirty="0"/>
            </a:br>
            <a:br>
              <a:rPr kumimoji="1" lang="en-US" altLang="ja-JP" sz="2200" dirty="0"/>
            </a:br>
            <a:r>
              <a:rPr lang="en-US" altLang="ja-JP" sz="2200" dirty="0"/>
              <a:t>For inquiries</a:t>
            </a:r>
            <a:br>
              <a:rPr lang="en-US" altLang="ja-JP" sz="2200" dirty="0"/>
            </a:br>
            <a:r>
              <a:rPr kumimoji="1" lang="en-US" altLang="ja-JP" sz="2000" dirty="0"/>
              <a:t>HUSCAP[at]lib.hokudai.ac.jp</a:t>
            </a:r>
            <a:br>
              <a:rPr kumimoji="1" lang="en-US" altLang="ja-JP" sz="2000" dirty="0"/>
            </a:br>
            <a:br>
              <a:rPr kumimoji="1" lang="en-US" altLang="ja-JP" dirty="0"/>
            </a:br>
            <a:r>
              <a:rPr kumimoji="1" lang="ja-JP" altLang="en-US" dirty="0"/>
              <a:t>・</a:t>
            </a:r>
            <a:r>
              <a:rPr lang="en-US" altLang="ja-JP" dirty="0"/>
              <a:t>Open Access Paper submission support</a:t>
            </a:r>
            <a:r>
              <a:rPr lang="en-US" altLang="ja-JP" sz="2800" dirty="0"/>
              <a:t> (in Japanese)</a:t>
            </a:r>
            <a:br>
              <a:rPr lang="en-US" altLang="ja-JP" dirty="0"/>
            </a:br>
            <a:r>
              <a:rPr kumimoji="1" lang="en-US" altLang="ja-JP" sz="2000" dirty="0">
                <a:hlinkClick r:id="rId5"/>
              </a:rPr>
              <a:t>https://www.lib.hokudai.ac.jp/support/apc/</a:t>
            </a:r>
            <a:endParaRPr kumimoji="1" lang="en-US" altLang="ja-JP" sz="2000" dirty="0"/>
          </a:p>
          <a:p>
            <a:endParaRPr kumimoji="1" lang="en-US" altLang="ja-JP" sz="2000" dirty="0"/>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C600E807-C899-6FF6-C732-40EF360D553A}"/>
              </a:ext>
            </a:extLst>
          </p:cNvPr>
          <p:cNvSpPr>
            <a:spLocks noGrp="1"/>
          </p:cNvSpPr>
          <p:nvPr>
            <p:ph type="sldNum" sz="quarter" idx="12"/>
          </p:nvPr>
        </p:nvSpPr>
        <p:spPr/>
        <p:txBody>
          <a:bodyPr/>
          <a:lstStyle/>
          <a:p>
            <a:fld id="{DC5DBF96-2D92-4E44-81EB-F9B974D0AEEE}" type="slidenum">
              <a:rPr kumimoji="1" lang="ja-JP" altLang="en-US" smtClean="0"/>
              <a:t>35</a:t>
            </a:fld>
            <a:endParaRPr kumimoji="1" lang="ja-JP" altLang="en-US"/>
          </a:p>
        </p:txBody>
      </p:sp>
      <p:pic>
        <p:nvPicPr>
          <p:cNvPr id="7" name="図 6">
            <a:extLst>
              <a:ext uri="{FF2B5EF4-FFF2-40B4-BE49-F238E27FC236}">
                <a16:creationId xmlns:a16="http://schemas.microsoft.com/office/drawing/2014/main" id="{3CA9F19A-FFF0-6648-9989-6031F553B9E3}"/>
              </a:ext>
            </a:extLst>
          </p:cNvPr>
          <p:cNvPicPr>
            <a:picLocks noChangeAspect="1"/>
          </p:cNvPicPr>
          <p:nvPr/>
        </p:nvPicPr>
        <p:blipFill>
          <a:blip r:embed="rId6"/>
          <a:srcRect l="318" r="55915"/>
          <a:stretch/>
        </p:blipFill>
        <p:spPr>
          <a:xfrm>
            <a:off x="7213368" y="0"/>
            <a:ext cx="4978632" cy="6858000"/>
          </a:xfrm>
          <a:prstGeom prst="rect">
            <a:avLst/>
          </a:prstGeom>
        </p:spPr>
      </p:pic>
    </p:spTree>
    <p:extLst>
      <p:ext uri="{BB962C8B-B14F-4D97-AF65-F5344CB8AC3E}">
        <p14:creationId xmlns:p14="http://schemas.microsoft.com/office/powerpoint/2010/main" val="236437336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4782</TotalTime>
  <Words>3714</Words>
  <Application>Microsoft Office PowerPoint</Application>
  <PresentationFormat>ワイド画面</PresentationFormat>
  <Paragraphs>270</Paragraphs>
  <Slides>35</Slides>
  <Notes>35</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35</vt:i4>
      </vt:variant>
    </vt:vector>
  </HeadingPairs>
  <TitlesOfParts>
    <vt:vector size="39" baseType="lpstr">
      <vt:lpstr>游ゴシック</vt:lpstr>
      <vt:lpstr>游ゴシック Light</vt:lpstr>
      <vt:lpstr>Arial</vt:lpstr>
      <vt:lpstr>Office テーマ</vt:lpstr>
      <vt:lpstr>“Predatory problem”  in Academia</vt:lpstr>
      <vt:lpstr>Table of contents</vt:lpstr>
      <vt:lpstr>What is the “Predatory problem”? From first report to the present</vt:lpstr>
      <vt:lpstr>What is the “Predatory problem”? The so-called “Predatory”</vt:lpstr>
      <vt:lpstr>PowerPoint プレゼンテーション</vt:lpstr>
      <vt:lpstr>What is the “Predatory problem”? Open Access：Self-archiving</vt:lpstr>
      <vt:lpstr>What is the “Predatory problem”? Open Access：Gold OA</vt:lpstr>
      <vt:lpstr>What is the “Predatory problem”? “Predatory journal” exploit Gold OA model</vt:lpstr>
      <vt:lpstr>What is the “Predatory problem”? Expensive APC payments</vt:lpstr>
      <vt:lpstr>Encounters Isn't it a “Predatory”...?</vt:lpstr>
      <vt:lpstr>Encounters I've fallen for “Predatory”</vt:lpstr>
      <vt:lpstr>Encounters Without permission...</vt:lpstr>
      <vt:lpstr>Encounters I got involved even though I had doubts</vt:lpstr>
      <vt:lpstr>Encounters Unclear…</vt:lpstr>
      <vt:lpstr>Encounters Investigation of “Predatory" publications</vt:lpstr>
      <vt:lpstr>What's the problem? Problems for individual researchers as contributors</vt:lpstr>
      <vt:lpstr>What's the problem? Issues not only individual researchers</vt:lpstr>
      <vt:lpstr>What's the problem? Evaluation of the papers published in “Predatory journal"</vt:lpstr>
      <vt:lpstr>Solution: Response? Prevention?　 What to do after you get involved</vt:lpstr>
      <vt:lpstr>Solution: Response? Prevention? Provision of prevention information</vt:lpstr>
      <vt:lpstr>Solution: Response? Prevention? On prevention: list method</vt:lpstr>
      <vt:lpstr>Solution: Response? Prevention? On prevention: checklist</vt:lpstr>
      <vt:lpstr>Solution: Response? Prevention? On prevention ：Checklist Perspectives</vt:lpstr>
      <vt:lpstr>Solution: Response? Prevention? On prevention: Safelist Perspective</vt:lpstr>
      <vt:lpstr>Solution: Response? Prevention? On prevention: fluctuations in the list</vt:lpstr>
      <vt:lpstr>Solution: Response? Prevention? What is “Predatory" again? The quality of journals is dynamic</vt:lpstr>
      <vt:lpstr>Solution: Response? Prevention? Definition of “Predadory"：in Nature</vt:lpstr>
      <vt:lpstr>Solution: Response? Prevention? Definition of “Predadory"：in IAP A spectrum of predatory behaviours for journals </vt:lpstr>
      <vt:lpstr>Solution: Response? Prevention? Definition of “Predadory"：in IAP A spectrum of predatory behaviours for conferences </vt:lpstr>
      <vt:lpstr>Solution: Response? Prevention? Definition of “Predadory” ： A spectrum of predatory behaviours for journals/conferences</vt:lpstr>
      <vt:lpstr>Solution: Response? Prevention? Change the way you think about solution</vt:lpstr>
      <vt:lpstr>The fundamental problem of the “Predatory problem”  Situation Surrounding Researchers</vt:lpstr>
      <vt:lpstr>The fundamental problem of the “Predatory problem” Problems of Academic Publication and Research Evaluation</vt:lpstr>
      <vt:lpstr>The fundamental problem of the “Predatory problem” Solution</vt:lpstr>
      <vt:lpstr>From the library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村木　麻衣子</dc:creator>
  <cp:lastModifiedBy>村木　麻衣子</cp:lastModifiedBy>
  <cp:revision>266</cp:revision>
  <cp:lastPrinted>2024-12-11T07:13:43Z</cp:lastPrinted>
  <dcterms:created xsi:type="dcterms:W3CDTF">2024-11-15T07:11:18Z</dcterms:created>
  <dcterms:modified xsi:type="dcterms:W3CDTF">2024-12-27T01:50:26Z</dcterms:modified>
</cp:coreProperties>
</file>