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66" r:id="rId4"/>
    <p:sldId id="297" r:id="rId5"/>
    <p:sldId id="258" r:id="rId6"/>
    <p:sldId id="264" r:id="rId7"/>
    <p:sldId id="280" r:id="rId8"/>
    <p:sldId id="281" r:id="rId9"/>
    <p:sldId id="279" r:id="rId10"/>
    <p:sldId id="283" r:id="rId11"/>
    <p:sldId id="268" r:id="rId12"/>
    <p:sldId id="269" r:id="rId13"/>
    <p:sldId id="267" r:id="rId14"/>
    <p:sldId id="259" r:id="rId15"/>
    <p:sldId id="284" r:id="rId16"/>
    <p:sldId id="270" r:id="rId17"/>
    <p:sldId id="260" r:id="rId18"/>
    <p:sldId id="285" r:id="rId19"/>
    <p:sldId id="261" r:id="rId20"/>
    <p:sldId id="271" r:id="rId21"/>
    <p:sldId id="288" r:id="rId22"/>
    <p:sldId id="286" r:id="rId23"/>
    <p:sldId id="289" r:id="rId24"/>
    <p:sldId id="290" r:id="rId25"/>
    <p:sldId id="273" r:id="rId26"/>
    <p:sldId id="291" r:id="rId27"/>
    <p:sldId id="294" r:id="rId28"/>
    <p:sldId id="292" r:id="rId29"/>
    <p:sldId id="295" r:id="rId30"/>
    <p:sldId id="293" r:id="rId31"/>
    <p:sldId id="272" r:id="rId32"/>
    <p:sldId id="262" r:id="rId33"/>
    <p:sldId id="276" r:id="rId34"/>
    <p:sldId id="275" r:id="rId35"/>
    <p:sldId id="278" r:id="rId3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26" autoAdjust="0"/>
    <p:restoredTop sz="66777" autoAdjust="0"/>
  </p:normalViewPr>
  <p:slideViewPr>
    <p:cSldViewPr snapToGrid="0">
      <p:cViewPr varScale="1">
        <p:scale>
          <a:sx n="86" d="100"/>
          <a:sy n="86" d="100"/>
        </p:scale>
        <p:origin x="62" y="398"/>
      </p:cViewPr>
      <p:guideLst/>
    </p:cSldViewPr>
  </p:slideViewPr>
  <p:outlineViewPr>
    <p:cViewPr>
      <p:scale>
        <a:sx n="25" d="100"/>
        <a:sy n="25" d="100"/>
      </p:scale>
      <p:origin x="0" y="-200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E0DF79-10AA-4BDE-AC8F-544D55C5CD7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F0D430D-2F47-426F-B43E-46038D7045F3}">
      <dgm:prSet phldrT="[テキスト]"/>
      <dgm:spPr>
        <a:ln>
          <a:noFill/>
        </a:ln>
      </dgm:spPr>
      <dgm:t>
        <a:bodyPr/>
        <a:lstStyle/>
        <a:p>
          <a:r>
            <a:rPr kumimoji="1" lang="en-US" altLang="ja-JP" dirty="0"/>
            <a:t>2008</a:t>
          </a:r>
          <a:br>
            <a:rPr kumimoji="1" lang="en-US" altLang="ja-JP" dirty="0"/>
          </a:br>
          <a:r>
            <a:rPr kumimoji="1" lang="ja-JP" altLang="en-US" dirty="0"/>
            <a:t>研究者による最初の報告</a:t>
          </a:r>
        </a:p>
      </dgm:t>
    </dgm:pt>
    <dgm:pt modelId="{645EFB9A-EE0D-4BE9-86C9-6F390FD49F2E}" type="parTrans" cxnId="{F1A94887-5D84-4F43-BC73-D24B6FC5E0C8}">
      <dgm:prSet/>
      <dgm:spPr/>
      <dgm:t>
        <a:bodyPr/>
        <a:lstStyle/>
        <a:p>
          <a:endParaRPr kumimoji="1" lang="ja-JP" altLang="en-US"/>
        </a:p>
      </dgm:t>
    </dgm:pt>
    <dgm:pt modelId="{EE523B99-1D6F-434B-AD95-540DAC9B9B28}" type="sibTrans" cxnId="{F1A94887-5D84-4F43-BC73-D24B6FC5E0C8}">
      <dgm:prSet/>
      <dgm:spPr/>
      <dgm:t>
        <a:bodyPr/>
        <a:lstStyle/>
        <a:p>
          <a:endParaRPr kumimoji="1" lang="ja-JP" altLang="en-US"/>
        </a:p>
      </dgm:t>
    </dgm:pt>
    <dgm:pt modelId="{5DF6927D-D1B9-4BF2-88A7-7AF6DF60E802}">
      <dgm:prSet phldrT="[テキスト]"/>
      <dgm:spPr>
        <a:ln>
          <a:noFill/>
        </a:ln>
      </dgm:spPr>
      <dgm:t>
        <a:bodyPr/>
        <a:lstStyle/>
        <a:p>
          <a:r>
            <a:rPr lang="en-US" altLang="ja-JP" dirty="0"/>
            <a:t>2008-</a:t>
          </a:r>
          <a:br>
            <a:rPr lang="en-US" altLang="ja-JP" dirty="0"/>
          </a:br>
          <a:r>
            <a:rPr lang="ja-JP" altLang="en-US" dirty="0"/>
            <a:t>・</a:t>
          </a:r>
          <a:r>
            <a:rPr lang="en-US" altLang="ja-JP" dirty="0"/>
            <a:t>Beall’s</a:t>
          </a:r>
          <a:r>
            <a:rPr lang="ja-JP" altLang="en-US" dirty="0"/>
            <a:t> </a:t>
          </a:r>
          <a:r>
            <a:rPr lang="en-US" altLang="ja-JP" dirty="0"/>
            <a:t>list </a:t>
          </a:r>
          <a:br>
            <a:rPr lang="en-US" altLang="ja-JP" dirty="0"/>
          </a:br>
          <a:r>
            <a:rPr lang="ja-JP" altLang="en-US" dirty="0"/>
            <a:t>・海外で問題に</a:t>
          </a:r>
          <a:br>
            <a:rPr lang="en-US" altLang="ja-JP" dirty="0"/>
          </a:br>
          <a:r>
            <a:rPr lang="ja-JP" altLang="en-US" dirty="0"/>
            <a:t>・調査、訴訟</a:t>
          </a:r>
          <a:endParaRPr kumimoji="1" lang="ja-JP" altLang="en-US" dirty="0"/>
        </a:p>
      </dgm:t>
    </dgm:pt>
    <dgm:pt modelId="{80C23C6E-9849-42C4-B6B1-5AEE3F8BCE86}" type="parTrans" cxnId="{AEDE8321-272B-492E-A006-8F64B80145D2}">
      <dgm:prSet/>
      <dgm:spPr/>
      <dgm:t>
        <a:bodyPr/>
        <a:lstStyle/>
        <a:p>
          <a:endParaRPr kumimoji="1" lang="ja-JP" altLang="en-US"/>
        </a:p>
      </dgm:t>
    </dgm:pt>
    <dgm:pt modelId="{7F64419A-AF2B-4566-827D-7938CAD7CE84}" type="sibTrans" cxnId="{AEDE8321-272B-492E-A006-8F64B80145D2}">
      <dgm:prSet/>
      <dgm:spPr/>
      <dgm:t>
        <a:bodyPr/>
        <a:lstStyle/>
        <a:p>
          <a:endParaRPr kumimoji="1" lang="ja-JP" altLang="en-US"/>
        </a:p>
      </dgm:t>
    </dgm:pt>
    <dgm:pt modelId="{5ADA3077-9E00-461F-B1E6-FEF71AD7EE49}">
      <dgm:prSet phldrT="[テキスト]"/>
      <dgm:spPr>
        <a:ln>
          <a:noFill/>
        </a:ln>
      </dgm:spPr>
      <dgm:t>
        <a:bodyPr/>
        <a:lstStyle/>
        <a:p>
          <a:r>
            <a:rPr lang="en-US" altLang="ja-JP" dirty="0"/>
            <a:t>2018-</a:t>
          </a:r>
          <a:br>
            <a:rPr lang="en-US" altLang="ja-JP" dirty="0"/>
          </a:br>
          <a:r>
            <a:rPr lang="ja-JP" altLang="en-US" dirty="0"/>
            <a:t>・毎日新聞の報道</a:t>
          </a:r>
          <a:br>
            <a:rPr lang="en-US" altLang="ja-JP" dirty="0"/>
          </a:br>
          <a:r>
            <a:rPr lang="ja-JP" altLang="en-US" dirty="0"/>
            <a:t>・日本で問題に</a:t>
          </a:r>
          <a:br>
            <a:rPr lang="en-US" altLang="ja-JP" dirty="0"/>
          </a:br>
          <a:r>
            <a:rPr lang="ja-JP" altLang="en-US" dirty="0"/>
            <a:t>・注意喚起（大学、国）</a:t>
          </a:r>
          <a:endParaRPr kumimoji="1" lang="ja-JP" altLang="en-US" dirty="0"/>
        </a:p>
      </dgm:t>
    </dgm:pt>
    <dgm:pt modelId="{1CA9F2AF-5113-44F6-AA33-E57E3542B269}" type="parTrans" cxnId="{0174F04F-A8F9-424F-9B37-D2B13A82B409}">
      <dgm:prSet/>
      <dgm:spPr/>
      <dgm:t>
        <a:bodyPr/>
        <a:lstStyle/>
        <a:p>
          <a:endParaRPr kumimoji="1" lang="ja-JP" altLang="en-US"/>
        </a:p>
      </dgm:t>
    </dgm:pt>
    <dgm:pt modelId="{9556C959-47E7-4AD7-9F4D-C9E799060477}" type="sibTrans" cxnId="{0174F04F-A8F9-424F-9B37-D2B13A82B409}">
      <dgm:prSet/>
      <dgm:spPr/>
      <dgm:t>
        <a:bodyPr/>
        <a:lstStyle/>
        <a:p>
          <a:endParaRPr kumimoji="1" lang="ja-JP" altLang="en-US"/>
        </a:p>
      </dgm:t>
    </dgm:pt>
    <dgm:pt modelId="{4B92BEF4-9922-4648-856F-90F8B9929E1F}">
      <dgm:prSet phldrT="[テキスト]"/>
      <dgm:spPr>
        <a:ln>
          <a:noFill/>
        </a:ln>
      </dgm:spPr>
      <dgm:t>
        <a:bodyPr/>
        <a:lstStyle/>
        <a:p>
          <a:r>
            <a:rPr lang="en-US" altLang="ja-JP" dirty="0"/>
            <a:t>2020- (COVID19)</a:t>
          </a:r>
          <a:br>
            <a:rPr lang="en-US" altLang="ja-JP" dirty="0"/>
          </a:br>
          <a:r>
            <a:rPr lang="ja-JP" altLang="en-US" dirty="0"/>
            <a:t>・「ハゲタカ」学会が浮上</a:t>
          </a:r>
          <a:endParaRPr kumimoji="1" lang="ja-JP" altLang="en-US" dirty="0"/>
        </a:p>
      </dgm:t>
    </dgm:pt>
    <dgm:pt modelId="{1C8A2D4D-8FA0-440B-AD80-3C7CF14FDAA1}" type="parTrans" cxnId="{84C67A1C-554E-4748-A73F-71F85461C218}">
      <dgm:prSet/>
      <dgm:spPr/>
      <dgm:t>
        <a:bodyPr/>
        <a:lstStyle/>
        <a:p>
          <a:endParaRPr kumimoji="1" lang="ja-JP" altLang="en-US"/>
        </a:p>
      </dgm:t>
    </dgm:pt>
    <dgm:pt modelId="{E05DF0D4-0A2F-4C63-8180-1F0BC89A6361}" type="sibTrans" cxnId="{84C67A1C-554E-4748-A73F-71F85461C218}">
      <dgm:prSet/>
      <dgm:spPr/>
      <dgm:t>
        <a:bodyPr/>
        <a:lstStyle/>
        <a:p>
          <a:endParaRPr kumimoji="1" lang="ja-JP" altLang="en-US"/>
        </a:p>
      </dgm:t>
    </dgm:pt>
    <dgm:pt modelId="{C6968E76-EEAD-46D6-94E4-141682405ED9}">
      <dgm:prSet phldrT="[テキスト]"/>
      <dgm:spPr>
        <a:ln>
          <a:noFill/>
        </a:ln>
      </dgm:spPr>
      <dgm:t>
        <a:bodyPr/>
        <a:lstStyle/>
        <a:p>
          <a:r>
            <a:rPr lang="en-US" altLang="ja-JP" dirty="0"/>
            <a:t>2022-</a:t>
          </a:r>
          <a:br>
            <a:rPr lang="en-US" altLang="ja-JP" dirty="0"/>
          </a:br>
          <a:r>
            <a:rPr lang="ja-JP" altLang="en-US" dirty="0"/>
            <a:t>・「ハゲタカ」の定義</a:t>
          </a:r>
          <a:br>
            <a:rPr lang="en-US" altLang="ja-JP" dirty="0"/>
          </a:br>
          <a:r>
            <a:rPr lang="ja-JP" altLang="en-US" dirty="0"/>
            <a:t>・曖昧さ、わからなさをふくむ</a:t>
          </a:r>
          <a:endParaRPr kumimoji="1" lang="ja-JP" altLang="en-US" dirty="0"/>
        </a:p>
      </dgm:t>
    </dgm:pt>
    <dgm:pt modelId="{0A09DB57-C2C9-4511-BDF0-AAF52A39F49A}" type="parTrans" cxnId="{E007DA53-4D0E-48EA-9925-A9699D2E8FDE}">
      <dgm:prSet/>
      <dgm:spPr/>
      <dgm:t>
        <a:bodyPr/>
        <a:lstStyle/>
        <a:p>
          <a:endParaRPr kumimoji="1" lang="ja-JP" altLang="en-US"/>
        </a:p>
      </dgm:t>
    </dgm:pt>
    <dgm:pt modelId="{785A6CEA-A8EC-43EA-A110-83DF0BEE8703}" type="sibTrans" cxnId="{E007DA53-4D0E-48EA-9925-A9699D2E8FDE}">
      <dgm:prSet/>
      <dgm:spPr/>
      <dgm:t>
        <a:bodyPr/>
        <a:lstStyle/>
        <a:p>
          <a:endParaRPr kumimoji="1" lang="ja-JP" altLang="en-US"/>
        </a:p>
      </dgm:t>
    </dgm:pt>
    <dgm:pt modelId="{82C706F8-7D2E-4B15-80B3-B1C0D77F2C32}">
      <dgm:prSet phldrT="[テキスト]"/>
      <dgm:spPr>
        <a:ln>
          <a:noFill/>
        </a:ln>
      </dgm:spPr>
      <dgm:t>
        <a:bodyPr/>
        <a:lstStyle/>
        <a:p>
          <a:r>
            <a:rPr lang="ja-JP" altLang="en-US" dirty="0"/>
            <a:t>現在（</a:t>
          </a:r>
          <a:r>
            <a:rPr lang="en-US" altLang="ja-JP" dirty="0"/>
            <a:t>2024</a:t>
          </a:r>
          <a:r>
            <a:rPr lang="ja-JP" altLang="en-US" dirty="0"/>
            <a:t>）</a:t>
          </a:r>
          <a:br>
            <a:rPr lang="en-US" altLang="ja-JP" dirty="0"/>
          </a:br>
          <a:r>
            <a:rPr lang="ja-JP" altLang="en-US" dirty="0"/>
            <a:t>・対策、問題のとらえ方の変化</a:t>
          </a:r>
          <a:br>
            <a:rPr lang="en-US" altLang="ja-JP" dirty="0"/>
          </a:br>
          <a:r>
            <a:rPr kumimoji="1" lang="ja-JP" altLang="en-US" dirty="0"/>
            <a:t>・</a:t>
          </a:r>
          <a:r>
            <a:rPr kumimoji="1" lang="en-US" altLang="ja-JP" dirty="0"/>
            <a:t>OA</a:t>
          </a:r>
          <a:r>
            <a:rPr kumimoji="1" lang="ja-JP" altLang="en-US" dirty="0"/>
            <a:t>推進</a:t>
          </a:r>
        </a:p>
      </dgm:t>
    </dgm:pt>
    <dgm:pt modelId="{9FB864DA-5C06-4FFC-8241-F5659593A03B}" type="sibTrans" cxnId="{6A4E4CC4-5188-4091-B135-D035AE790C71}">
      <dgm:prSet/>
      <dgm:spPr/>
      <dgm:t>
        <a:bodyPr/>
        <a:lstStyle/>
        <a:p>
          <a:endParaRPr kumimoji="1" lang="ja-JP" altLang="en-US"/>
        </a:p>
      </dgm:t>
    </dgm:pt>
    <dgm:pt modelId="{23E5167D-56CB-4124-93D7-EF539381D555}" type="parTrans" cxnId="{6A4E4CC4-5188-4091-B135-D035AE790C71}">
      <dgm:prSet/>
      <dgm:spPr/>
      <dgm:t>
        <a:bodyPr/>
        <a:lstStyle/>
        <a:p>
          <a:endParaRPr kumimoji="1" lang="ja-JP" altLang="en-US"/>
        </a:p>
      </dgm:t>
    </dgm:pt>
    <dgm:pt modelId="{670F5FAF-1C89-4072-917D-759F2E424B48}" type="pres">
      <dgm:prSet presAssocID="{7FE0DF79-10AA-4BDE-AC8F-544D55C5CD75}" presName="CompostProcess" presStyleCnt="0">
        <dgm:presLayoutVars>
          <dgm:dir/>
          <dgm:resizeHandles val="exact"/>
        </dgm:presLayoutVars>
      </dgm:prSet>
      <dgm:spPr/>
    </dgm:pt>
    <dgm:pt modelId="{2565FCC6-0C39-430F-95EA-9B4C708C4570}" type="pres">
      <dgm:prSet presAssocID="{7FE0DF79-10AA-4BDE-AC8F-544D55C5CD75}" presName="arrow" presStyleLbl="bgShp" presStyleIdx="0" presStyleCn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noFill/>
        </a:ln>
      </dgm:spPr>
    </dgm:pt>
    <dgm:pt modelId="{49E1FC8B-52A3-4471-AE31-AFDB928B6B68}" type="pres">
      <dgm:prSet presAssocID="{7FE0DF79-10AA-4BDE-AC8F-544D55C5CD75}" presName="linearProcess" presStyleCnt="0"/>
      <dgm:spPr/>
    </dgm:pt>
    <dgm:pt modelId="{7B4511AA-1FE1-4FC1-A1B3-F257421A8DA0}" type="pres">
      <dgm:prSet presAssocID="{3F0D430D-2F47-426F-B43E-46038D7045F3}" presName="textNode" presStyleLbl="node1" presStyleIdx="0" presStyleCnt="6">
        <dgm:presLayoutVars>
          <dgm:bulletEnabled val="1"/>
        </dgm:presLayoutVars>
      </dgm:prSet>
      <dgm:spPr/>
    </dgm:pt>
    <dgm:pt modelId="{887B77B2-B21B-4E54-B6C8-D45386D2655F}" type="pres">
      <dgm:prSet presAssocID="{EE523B99-1D6F-434B-AD95-540DAC9B9B28}" presName="sibTrans" presStyleCnt="0"/>
      <dgm:spPr/>
    </dgm:pt>
    <dgm:pt modelId="{3F5540EC-EC3D-47E1-891E-08683EEF02AF}" type="pres">
      <dgm:prSet presAssocID="{5DF6927D-D1B9-4BF2-88A7-7AF6DF60E802}" presName="textNode" presStyleLbl="node1" presStyleIdx="1" presStyleCnt="6" custLinFactNeighborX="-25714" custLinFactNeighborY="0">
        <dgm:presLayoutVars>
          <dgm:bulletEnabled val="1"/>
        </dgm:presLayoutVars>
      </dgm:prSet>
      <dgm:spPr/>
    </dgm:pt>
    <dgm:pt modelId="{9331ED0F-24BE-4D33-B4D2-3C9389DDCA05}" type="pres">
      <dgm:prSet presAssocID="{7F64419A-AF2B-4566-827D-7938CAD7CE84}" presName="sibTrans" presStyleCnt="0"/>
      <dgm:spPr/>
    </dgm:pt>
    <dgm:pt modelId="{EDB24B79-C325-4A5B-92C5-C633D4C71359}" type="pres">
      <dgm:prSet presAssocID="{5ADA3077-9E00-461F-B1E6-FEF71AD7EE49}" presName="textNode" presStyleLbl="node1" presStyleIdx="2" presStyleCnt="6">
        <dgm:presLayoutVars>
          <dgm:bulletEnabled val="1"/>
        </dgm:presLayoutVars>
      </dgm:prSet>
      <dgm:spPr/>
    </dgm:pt>
    <dgm:pt modelId="{CA88798E-04F3-4C50-86B6-96D8913831F1}" type="pres">
      <dgm:prSet presAssocID="{9556C959-47E7-4AD7-9F4D-C9E799060477}" presName="sibTrans" presStyleCnt="0"/>
      <dgm:spPr/>
    </dgm:pt>
    <dgm:pt modelId="{383DBE7D-5430-480C-AEDD-0FC485C30F9A}" type="pres">
      <dgm:prSet presAssocID="{4B92BEF4-9922-4648-856F-90F8B9929E1F}" presName="textNode" presStyleLbl="node1" presStyleIdx="3" presStyleCnt="6">
        <dgm:presLayoutVars>
          <dgm:bulletEnabled val="1"/>
        </dgm:presLayoutVars>
      </dgm:prSet>
      <dgm:spPr/>
    </dgm:pt>
    <dgm:pt modelId="{6049083D-249A-48CC-9720-E0BB61747D9B}" type="pres">
      <dgm:prSet presAssocID="{E05DF0D4-0A2F-4C63-8180-1F0BC89A6361}" presName="sibTrans" presStyleCnt="0"/>
      <dgm:spPr/>
    </dgm:pt>
    <dgm:pt modelId="{A817C68F-872A-4957-8A6B-723604BCBC3D}" type="pres">
      <dgm:prSet presAssocID="{C6968E76-EEAD-46D6-94E4-141682405ED9}" presName="textNode" presStyleLbl="node1" presStyleIdx="4" presStyleCnt="6">
        <dgm:presLayoutVars>
          <dgm:bulletEnabled val="1"/>
        </dgm:presLayoutVars>
      </dgm:prSet>
      <dgm:spPr/>
    </dgm:pt>
    <dgm:pt modelId="{FCAA4C33-361B-4603-8AC7-0E7796484776}" type="pres">
      <dgm:prSet presAssocID="{785A6CEA-A8EC-43EA-A110-83DF0BEE8703}" presName="sibTrans" presStyleCnt="0"/>
      <dgm:spPr/>
    </dgm:pt>
    <dgm:pt modelId="{281A1BDD-28BF-40F4-B88E-C948096EF709}" type="pres">
      <dgm:prSet presAssocID="{82C706F8-7D2E-4B15-80B3-B1C0D77F2C32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7B366B00-BBEA-4520-A28E-C3A64FA5E45B}" type="presOf" srcId="{5DF6927D-D1B9-4BF2-88A7-7AF6DF60E802}" destId="{3F5540EC-EC3D-47E1-891E-08683EEF02AF}" srcOrd="0" destOrd="0" presId="urn:microsoft.com/office/officeart/2005/8/layout/hProcess9"/>
    <dgm:cxn modelId="{B611E306-8B3E-4CD1-B8D3-5F2564882FF1}" type="presOf" srcId="{4B92BEF4-9922-4648-856F-90F8B9929E1F}" destId="{383DBE7D-5430-480C-AEDD-0FC485C30F9A}" srcOrd="0" destOrd="0" presId="urn:microsoft.com/office/officeart/2005/8/layout/hProcess9"/>
    <dgm:cxn modelId="{84C67A1C-554E-4748-A73F-71F85461C218}" srcId="{7FE0DF79-10AA-4BDE-AC8F-544D55C5CD75}" destId="{4B92BEF4-9922-4648-856F-90F8B9929E1F}" srcOrd="3" destOrd="0" parTransId="{1C8A2D4D-8FA0-440B-AD80-3C7CF14FDAA1}" sibTransId="{E05DF0D4-0A2F-4C63-8180-1F0BC89A6361}"/>
    <dgm:cxn modelId="{AEDE8321-272B-492E-A006-8F64B80145D2}" srcId="{7FE0DF79-10AA-4BDE-AC8F-544D55C5CD75}" destId="{5DF6927D-D1B9-4BF2-88A7-7AF6DF60E802}" srcOrd="1" destOrd="0" parTransId="{80C23C6E-9849-42C4-B6B1-5AEE3F8BCE86}" sibTransId="{7F64419A-AF2B-4566-827D-7938CAD7CE84}"/>
    <dgm:cxn modelId="{0174F04F-A8F9-424F-9B37-D2B13A82B409}" srcId="{7FE0DF79-10AA-4BDE-AC8F-544D55C5CD75}" destId="{5ADA3077-9E00-461F-B1E6-FEF71AD7EE49}" srcOrd="2" destOrd="0" parTransId="{1CA9F2AF-5113-44F6-AA33-E57E3542B269}" sibTransId="{9556C959-47E7-4AD7-9F4D-C9E799060477}"/>
    <dgm:cxn modelId="{E007DA53-4D0E-48EA-9925-A9699D2E8FDE}" srcId="{7FE0DF79-10AA-4BDE-AC8F-544D55C5CD75}" destId="{C6968E76-EEAD-46D6-94E4-141682405ED9}" srcOrd="4" destOrd="0" parTransId="{0A09DB57-C2C9-4511-BDF0-AAF52A39F49A}" sibTransId="{785A6CEA-A8EC-43EA-A110-83DF0BEE8703}"/>
    <dgm:cxn modelId="{F1A94887-5D84-4F43-BC73-D24B6FC5E0C8}" srcId="{7FE0DF79-10AA-4BDE-AC8F-544D55C5CD75}" destId="{3F0D430D-2F47-426F-B43E-46038D7045F3}" srcOrd="0" destOrd="0" parTransId="{645EFB9A-EE0D-4BE9-86C9-6F390FD49F2E}" sibTransId="{EE523B99-1D6F-434B-AD95-540DAC9B9B28}"/>
    <dgm:cxn modelId="{A95F8FA6-F10D-45FB-8742-A35E2E772D5C}" type="presOf" srcId="{82C706F8-7D2E-4B15-80B3-B1C0D77F2C32}" destId="{281A1BDD-28BF-40F4-B88E-C948096EF709}" srcOrd="0" destOrd="0" presId="urn:microsoft.com/office/officeart/2005/8/layout/hProcess9"/>
    <dgm:cxn modelId="{6A4E4CC4-5188-4091-B135-D035AE790C71}" srcId="{7FE0DF79-10AA-4BDE-AC8F-544D55C5CD75}" destId="{82C706F8-7D2E-4B15-80B3-B1C0D77F2C32}" srcOrd="5" destOrd="0" parTransId="{23E5167D-56CB-4124-93D7-EF539381D555}" sibTransId="{9FB864DA-5C06-4FFC-8241-F5659593A03B}"/>
    <dgm:cxn modelId="{69DF8FD3-A3C1-4BE1-B3E8-BDC12F5E9315}" type="presOf" srcId="{7FE0DF79-10AA-4BDE-AC8F-544D55C5CD75}" destId="{670F5FAF-1C89-4072-917D-759F2E424B48}" srcOrd="0" destOrd="0" presId="urn:microsoft.com/office/officeart/2005/8/layout/hProcess9"/>
    <dgm:cxn modelId="{E69337DB-D98D-40E1-9AB7-102B61114871}" type="presOf" srcId="{5ADA3077-9E00-461F-B1E6-FEF71AD7EE49}" destId="{EDB24B79-C325-4A5B-92C5-C633D4C71359}" srcOrd="0" destOrd="0" presId="urn:microsoft.com/office/officeart/2005/8/layout/hProcess9"/>
    <dgm:cxn modelId="{F9C12AF9-EADF-439B-AE4F-A43317463D2B}" type="presOf" srcId="{3F0D430D-2F47-426F-B43E-46038D7045F3}" destId="{7B4511AA-1FE1-4FC1-A1B3-F257421A8DA0}" srcOrd="0" destOrd="0" presId="urn:microsoft.com/office/officeart/2005/8/layout/hProcess9"/>
    <dgm:cxn modelId="{54626CFF-AB5F-401D-85B8-BB8E6D62FCA7}" type="presOf" srcId="{C6968E76-EEAD-46D6-94E4-141682405ED9}" destId="{A817C68F-872A-4957-8A6B-723604BCBC3D}" srcOrd="0" destOrd="0" presId="urn:microsoft.com/office/officeart/2005/8/layout/hProcess9"/>
    <dgm:cxn modelId="{27D0B9D3-27DE-4B91-AB08-AD8A5473F33D}" type="presParOf" srcId="{670F5FAF-1C89-4072-917D-759F2E424B48}" destId="{2565FCC6-0C39-430F-95EA-9B4C708C4570}" srcOrd="0" destOrd="0" presId="urn:microsoft.com/office/officeart/2005/8/layout/hProcess9"/>
    <dgm:cxn modelId="{41BDB4AA-AF24-4E61-B57B-745F6C3A2273}" type="presParOf" srcId="{670F5FAF-1C89-4072-917D-759F2E424B48}" destId="{49E1FC8B-52A3-4471-AE31-AFDB928B6B68}" srcOrd="1" destOrd="0" presId="urn:microsoft.com/office/officeart/2005/8/layout/hProcess9"/>
    <dgm:cxn modelId="{18843FE9-B34C-4849-A837-DF9C7447A626}" type="presParOf" srcId="{49E1FC8B-52A3-4471-AE31-AFDB928B6B68}" destId="{7B4511AA-1FE1-4FC1-A1B3-F257421A8DA0}" srcOrd="0" destOrd="0" presId="urn:microsoft.com/office/officeart/2005/8/layout/hProcess9"/>
    <dgm:cxn modelId="{921621AF-4A18-41E0-BFA1-14117939CB4A}" type="presParOf" srcId="{49E1FC8B-52A3-4471-AE31-AFDB928B6B68}" destId="{887B77B2-B21B-4E54-B6C8-D45386D2655F}" srcOrd="1" destOrd="0" presId="urn:microsoft.com/office/officeart/2005/8/layout/hProcess9"/>
    <dgm:cxn modelId="{B5A0A69F-2780-4E1E-B895-CBB0E57A7424}" type="presParOf" srcId="{49E1FC8B-52A3-4471-AE31-AFDB928B6B68}" destId="{3F5540EC-EC3D-47E1-891E-08683EEF02AF}" srcOrd="2" destOrd="0" presId="urn:microsoft.com/office/officeart/2005/8/layout/hProcess9"/>
    <dgm:cxn modelId="{7174F28C-4CC9-4DB2-9FA5-795A5A58FED9}" type="presParOf" srcId="{49E1FC8B-52A3-4471-AE31-AFDB928B6B68}" destId="{9331ED0F-24BE-4D33-B4D2-3C9389DDCA05}" srcOrd="3" destOrd="0" presId="urn:microsoft.com/office/officeart/2005/8/layout/hProcess9"/>
    <dgm:cxn modelId="{FAD0B7B6-7409-49DB-9BA2-028580DCC744}" type="presParOf" srcId="{49E1FC8B-52A3-4471-AE31-AFDB928B6B68}" destId="{EDB24B79-C325-4A5B-92C5-C633D4C71359}" srcOrd="4" destOrd="0" presId="urn:microsoft.com/office/officeart/2005/8/layout/hProcess9"/>
    <dgm:cxn modelId="{132C278B-1B78-40D2-9E73-F453431B0047}" type="presParOf" srcId="{49E1FC8B-52A3-4471-AE31-AFDB928B6B68}" destId="{CA88798E-04F3-4C50-86B6-96D8913831F1}" srcOrd="5" destOrd="0" presId="urn:microsoft.com/office/officeart/2005/8/layout/hProcess9"/>
    <dgm:cxn modelId="{5602C0D8-10EC-465F-8C62-CAE9B11A8D41}" type="presParOf" srcId="{49E1FC8B-52A3-4471-AE31-AFDB928B6B68}" destId="{383DBE7D-5430-480C-AEDD-0FC485C30F9A}" srcOrd="6" destOrd="0" presId="urn:microsoft.com/office/officeart/2005/8/layout/hProcess9"/>
    <dgm:cxn modelId="{1F0EB068-AB03-4F09-9E9F-C738C3D25FDC}" type="presParOf" srcId="{49E1FC8B-52A3-4471-AE31-AFDB928B6B68}" destId="{6049083D-249A-48CC-9720-E0BB61747D9B}" srcOrd="7" destOrd="0" presId="urn:microsoft.com/office/officeart/2005/8/layout/hProcess9"/>
    <dgm:cxn modelId="{4D7FE2D1-4927-4553-B247-7D8C79B5F790}" type="presParOf" srcId="{49E1FC8B-52A3-4471-AE31-AFDB928B6B68}" destId="{A817C68F-872A-4957-8A6B-723604BCBC3D}" srcOrd="8" destOrd="0" presId="urn:microsoft.com/office/officeart/2005/8/layout/hProcess9"/>
    <dgm:cxn modelId="{39D741DC-74EC-4FC3-BAE5-29C9ED929B24}" type="presParOf" srcId="{49E1FC8B-52A3-4471-AE31-AFDB928B6B68}" destId="{FCAA4C33-361B-4603-8AC7-0E7796484776}" srcOrd="9" destOrd="0" presId="urn:microsoft.com/office/officeart/2005/8/layout/hProcess9"/>
    <dgm:cxn modelId="{E8560202-3985-4DEB-A357-E2FE4F6211AB}" type="presParOf" srcId="{49E1FC8B-52A3-4471-AE31-AFDB928B6B68}" destId="{281A1BDD-28BF-40F4-B88E-C948096EF709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5FCC6-0C39-430F-95EA-9B4C708C4570}">
      <dsp:nvSpPr>
        <dsp:cNvPr id="0" name=""/>
        <dsp:cNvSpPr/>
      </dsp:nvSpPr>
      <dsp:spPr>
        <a:xfrm>
          <a:off x="825229" y="0"/>
          <a:ext cx="9352604" cy="4904665"/>
        </a:xfrm>
        <a:prstGeom prst="rightArrow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noFill/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7B4511AA-1FE1-4FC1-A1B3-F257421A8DA0}">
      <dsp:nvSpPr>
        <dsp:cNvPr id="0" name=""/>
        <dsp:cNvSpPr/>
      </dsp:nvSpPr>
      <dsp:spPr>
        <a:xfrm>
          <a:off x="1846" y="1471399"/>
          <a:ext cx="1751296" cy="1961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kern="1200" dirty="0"/>
            <a:t>2008</a:t>
          </a:r>
          <a:br>
            <a:rPr kumimoji="1" lang="en-US" altLang="ja-JP" sz="1400" kern="1200" dirty="0"/>
          </a:br>
          <a:r>
            <a:rPr kumimoji="1" lang="ja-JP" altLang="en-US" sz="1400" kern="1200" dirty="0"/>
            <a:t>研究者による最初の報告</a:t>
          </a:r>
        </a:p>
      </dsp:txBody>
      <dsp:txXfrm>
        <a:off x="87337" y="1556890"/>
        <a:ext cx="1580314" cy="1790884"/>
      </dsp:txXfrm>
    </dsp:sp>
    <dsp:sp modelId="{3F5540EC-EC3D-47E1-891E-08683EEF02AF}">
      <dsp:nvSpPr>
        <dsp:cNvPr id="0" name=""/>
        <dsp:cNvSpPr/>
      </dsp:nvSpPr>
      <dsp:spPr>
        <a:xfrm>
          <a:off x="1826180" y="1471399"/>
          <a:ext cx="1751296" cy="1961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400" kern="1200" dirty="0"/>
            <a:t>2008-</a:t>
          </a:r>
          <a:br>
            <a:rPr lang="en-US" altLang="ja-JP" sz="1400" kern="1200" dirty="0"/>
          </a:br>
          <a:r>
            <a:rPr lang="ja-JP" altLang="en-US" sz="1400" kern="1200" dirty="0"/>
            <a:t>・</a:t>
          </a:r>
          <a:r>
            <a:rPr lang="en-US" altLang="ja-JP" sz="1400" kern="1200" dirty="0"/>
            <a:t>Beall’s</a:t>
          </a:r>
          <a:r>
            <a:rPr lang="ja-JP" altLang="en-US" sz="1400" kern="1200" dirty="0"/>
            <a:t> </a:t>
          </a:r>
          <a:r>
            <a:rPr lang="en-US" altLang="ja-JP" sz="1400" kern="1200" dirty="0"/>
            <a:t>list </a:t>
          </a:r>
          <a:br>
            <a:rPr lang="en-US" altLang="ja-JP" sz="1400" kern="1200" dirty="0"/>
          </a:br>
          <a:r>
            <a:rPr lang="ja-JP" altLang="en-US" sz="1400" kern="1200" dirty="0"/>
            <a:t>・海外で問題に</a:t>
          </a:r>
          <a:br>
            <a:rPr lang="en-US" altLang="ja-JP" sz="1400" kern="1200" dirty="0"/>
          </a:br>
          <a:r>
            <a:rPr lang="ja-JP" altLang="en-US" sz="1400" kern="1200" dirty="0"/>
            <a:t>・調査、訴訟</a:t>
          </a:r>
          <a:endParaRPr kumimoji="1" lang="ja-JP" altLang="en-US" sz="1400" kern="1200" dirty="0"/>
        </a:p>
      </dsp:txBody>
      <dsp:txXfrm>
        <a:off x="1911671" y="1556890"/>
        <a:ext cx="1580314" cy="1790884"/>
      </dsp:txXfrm>
    </dsp:sp>
    <dsp:sp modelId="{EDB24B79-C325-4A5B-92C5-C633D4C71359}">
      <dsp:nvSpPr>
        <dsp:cNvPr id="0" name=""/>
        <dsp:cNvSpPr/>
      </dsp:nvSpPr>
      <dsp:spPr>
        <a:xfrm>
          <a:off x="3701076" y="1471399"/>
          <a:ext cx="1751296" cy="1961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400" kern="1200" dirty="0"/>
            <a:t>2018-</a:t>
          </a:r>
          <a:br>
            <a:rPr lang="en-US" altLang="ja-JP" sz="1400" kern="1200" dirty="0"/>
          </a:br>
          <a:r>
            <a:rPr lang="ja-JP" altLang="en-US" sz="1400" kern="1200" dirty="0"/>
            <a:t>・毎日新聞の報道</a:t>
          </a:r>
          <a:br>
            <a:rPr lang="en-US" altLang="ja-JP" sz="1400" kern="1200" dirty="0"/>
          </a:br>
          <a:r>
            <a:rPr lang="ja-JP" altLang="en-US" sz="1400" kern="1200" dirty="0"/>
            <a:t>・日本で問題に</a:t>
          </a:r>
          <a:br>
            <a:rPr lang="en-US" altLang="ja-JP" sz="1400" kern="1200" dirty="0"/>
          </a:br>
          <a:r>
            <a:rPr lang="ja-JP" altLang="en-US" sz="1400" kern="1200" dirty="0"/>
            <a:t>・注意喚起（大学、国）</a:t>
          </a:r>
          <a:endParaRPr kumimoji="1" lang="ja-JP" altLang="en-US" sz="1400" kern="1200" dirty="0"/>
        </a:p>
      </dsp:txBody>
      <dsp:txXfrm>
        <a:off x="3786567" y="1556890"/>
        <a:ext cx="1580314" cy="1790884"/>
      </dsp:txXfrm>
    </dsp:sp>
    <dsp:sp modelId="{383DBE7D-5430-480C-AEDD-0FC485C30F9A}">
      <dsp:nvSpPr>
        <dsp:cNvPr id="0" name=""/>
        <dsp:cNvSpPr/>
      </dsp:nvSpPr>
      <dsp:spPr>
        <a:xfrm>
          <a:off x="5550691" y="1471399"/>
          <a:ext cx="1751296" cy="1961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400" kern="1200" dirty="0"/>
            <a:t>2020- (COVID19)</a:t>
          </a:r>
          <a:br>
            <a:rPr lang="en-US" altLang="ja-JP" sz="1400" kern="1200" dirty="0"/>
          </a:br>
          <a:r>
            <a:rPr lang="ja-JP" altLang="en-US" sz="1400" kern="1200" dirty="0"/>
            <a:t>・「ハゲタカ」学会が浮上</a:t>
          </a:r>
          <a:endParaRPr kumimoji="1" lang="ja-JP" altLang="en-US" sz="1400" kern="1200" dirty="0"/>
        </a:p>
      </dsp:txBody>
      <dsp:txXfrm>
        <a:off x="5636182" y="1556890"/>
        <a:ext cx="1580314" cy="1790884"/>
      </dsp:txXfrm>
    </dsp:sp>
    <dsp:sp modelId="{A817C68F-872A-4957-8A6B-723604BCBC3D}">
      <dsp:nvSpPr>
        <dsp:cNvPr id="0" name=""/>
        <dsp:cNvSpPr/>
      </dsp:nvSpPr>
      <dsp:spPr>
        <a:xfrm>
          <a:off x="7400305" y="1471399"/>
          <a:ext cx="1751296" cy="1961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400" kern="1200" dirty="0"/>
            <a:t>2022-</a:t>
          </a:r>
          <a:br>
            <a:rPr lang="en-US" altLang="ja-JP" sz="1400" kern="1200" dirty="0"/>
          </a:br>
          <a:r>
            <a:rPr lang="ja-JP" altLang="en-US" sz="1400" kern="1200" dirty="0"/>
            <a:t>・「ハゲタカ」の定義</a:t>
          </a:r>
          <a:br>
            <a:rPr lang="en-US" altLang="ja-JP" sz="1400" kern="1200" dirty="0"/>
          </a:br>
          <a:r>
            <a:rPr lang="ja-JP" altLang="en-US" sz="1400" kern="1200" dirty="0"/>
            <a:t>・曖昧さ、わからなさをふくむ</a:t>
          </a:r>
          <a:endParaRPr kumimoji="1" lang="ja-JP" altLang="en-US" sz="1400" kern="1200" dirty="0"/>
        </a:p>
      </dsp:txBody>
      <dsp:txXfrm>
        <a:off x="7485796" y="1556890"/>
        <a:ext cx="1580314" cy="1790884"/>
      </dsp:txXfrm>
    </dsp:sp>
    <dsp:sp modelId="{281A1BDD-28BF-40F4-B88E-C948096EF709}">
      <dsp:nvSpPr>
        <dsp:cNvPr id="0" name=""/>
        <dsp:cNvSpPr/>
      </dsp:nvSpPr>
      <dsp:spPr>
        <a:xfrm>
          <a:off x="9249920" y="1471399"/>
          <a:ext cx="1751296" cy="19618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n-US" sz="1400" kern="1200" dirty="0"/>
            <a:t>現在（</a:t>
          </a:r>
          <a:r>
            <a:rPr lang="en-US" altLang="ja-JP" sz="1400" kern="1200" dirty="0"/>
            <a:t>2024</a:t>
          </a:r>
          <a:r>
            <a:rPr lang="ja-JP" altLang="en-US" sz="1400" kern="1200" dirty="0"/>
            <a:t>）</a:t>
          </a:r>
          <a:br>
            <a:rPr lang="en-US" altLang="ja-JP" sz="1400" kern="1200" dirty="0"/>
          </a:br>
          <a:r>
            <a:rPr lang="ja-JP" altLang="en-US" sz="1400" kern="1200" dirty="0"/>
            <a:t>・対策、問題のとらえ方の変化</a:t>
          </a:r>
          <a:br>
            <a:rPr lang="en-US" altLang="ja-JP" sz="1400" kern="1200" dirty="0"/>
          </a:br>
          <a:r>
            <a:rPr kumimoji="1" lang="ja-JP" altLang="en-US" sz="1400" kern="1200" dirty="0"/>
            <a:t>・</a:t>
          </a:r>
          <a:r>
            <a:rPr kumimoji="1" lang="en-US" altLang="ja-JP" sz="1400" kern="1200" dirty="0"/>
            <a:t>OA</a:t>
          </a:r>
          <a:r>
            <a:rPr kumimoji="1" lang="ja-JP" altLang="en-US" sz="1400" kern="1200" dirty="0"/>
            <a:t>推進</a:t>
          </a:r>
        </a:p>
      </dsp:txBody>
      <dsp:txXfrm>
        <a:off x="9335411" y="1556890"/>
        <a:ext cx="1580314" cy="1790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C9ECE-A541-44AD-89DC-A63F0A50868E}" type="datetimeFigureOut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78D22-94DF-41B3-9BEA-6B5B80EF95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33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279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568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979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80A5F-E32C-242F-1169-37664348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86822D2-7E84-9635-52DB-B6277A547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D7781F6-C5DE-0675-34F0-8CB6A15BDE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13E1C0-9F89-AEDC-5197-16BE7DA97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558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581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722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326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457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66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735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691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892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087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204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759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0423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657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B4569-9508-B1E1-2E3A-63DE277D2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061928-7C7B-6412-31F9-7841BBA4F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5444F6D-AC88-412B-49AA-B0978149B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1472DC-A13D-1AB1-0E3B-520041642D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1144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14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5846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06056-7B39-26C2-D9D9-3E4C2574B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21A672-2CB0-2CC1-0547-68910F8FE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297FDB4-5D6A-AD46-C415-B9E52D6AD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D4AA2A-1F86-A3A4-6FCC-469DCACD0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8261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7A790-743E-F3F3-F554-6C9F35556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ABC5154-940A-FA96-511A-68F225A0AB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5127BBD-EEB8-A224-923D-36A3290602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63EBB6-F8F6-9A90-3326-CEC629180A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3944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223A9-D542-4656-3E7C-7095894B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BAE3420-52C3-6E4C-79AB-3004740B6F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E4AFF4F-51F0-6FF7-8891-822D30007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9B71C5-417C-46E3-7526-F7353B3E8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771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F2DF8-A61F-137F-7180-E1753341F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46980D-9EC8-5E52-6566-0871522662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8E6FDA9-42A2-3391-9D0D-C49DBF335D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39300A-D6E9-C1C1-6FD3-58865905D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4555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715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7E659-1B05-232D-1F62-3C56D1C8D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B4BBC4C-468A-F5BE-FC17-294BF635F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312007F-165B-1775-FE3B-9F6FD38B1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718213-FCD6-70F0-B327-14F2A7670C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80675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21C7F-EF79-9CC6-0AD0-3F9E4C331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78BCAB9-6694-1D07-DA29-9F16CC4F53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6B6F28-CA84-A0A3-8BFB-95EE09449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AE09F7-4C97-0191-C35C-167786359E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2991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5AB9A-19E7-FAF3-C98F-1E5B36A5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3F519DC-E9C9-0DE8-AD66-71D32C685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6C2728-0DD0-CEC2-7EDE-47ACF6EAD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8D8491-9BDA-B447-9D4E-42FFC97C1E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1965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97DC6-34D2-5F3B-5BE4-26A94552F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5AF7EA7-974E-D870-AE49-2A37C8EBB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14F866-B9C8-3C39-7078-8B25C59D8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18022A-3AD7-6679-965C-E38902DD1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2674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60A63-3C3F-4ED7-EC2D-F6B3570C4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2A71EC4-EAA9-BCD0-88A7-EADF22CCF5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2DFC522-6799-BA91-C91A-77820C74C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1" lang="en-US" altLang="ja-JP" dirty="0"/>
            </a:b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C61E50-19EF-DB70-138C-27F15A2D6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1246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9049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0543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7554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618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78D22-94DF-41B3-9BEA-6B5B80EF95E1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605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22DF0E-0534-D2A8-7BE3-203FD48E2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2576A7-9D8E-BB24-D605-627613F06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407EED-59E7-3396-486B-41FC4722C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0A52-DDB7-4EED-86E5-D23E3BCFC021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D3536D-4D1B-16B2-D857-EA45E678A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42DF9C-0994-6D7E-CEB4-65940E321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52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41311D-5432-64BB-31A6-527F22166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43C061-ADBF-CCFB-7A66-013BC763F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4DB4E1-DE13-7145-77E2-C1661BE38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A661-6AD8-440C-BA3A-2B5DBD66961F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3B854F-EC8B-737F-8A3C-7705C92A4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C72B2E-06C1-C5A4-2F7B-0C0C2DBCC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67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8BAFEF-A969-C01A-3445-1F53B2CDA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1168443-865F-8B04-BDF7-E2E4E2EC4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F3BB85-FC81-C9F6-6F7F-9D9A42DC2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17F8-E525-4805-A234-CAEFF7AB49C8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C5D938-172D-B584-30CC-348792B0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BF0467-86CA-B5C9-27C1-F7132E652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19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264094-609F-B458-DDEE-1C10E1538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1B3C0D-3991-91E9-0A69-B35C6CC50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47BA670-0B1F-ADDB-A51E-1D59A35B5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114545-2D4D-C2B0-CA11-7EA39CBBD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F818A-A173-4204-B772-D25F6C85D705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28427D-E46B-7522-0155-E9EFEE1D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2F0BC6-E95B-3E06-9C3D-B1EAF2DFA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44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3D031A-74BF-2FCE-4533-95E45BC73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1CEDDA-CC25-7645-B31E-93401FE49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BE36A2-7DF6-7C3C-1D9F-9508411EA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8395EF-DA7E-9258-4180-AD052015F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83237B9-C6A7-B7A3-8256-9792ABC74C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EAC5188-3782-0C53-36EC-D17883AAF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CFE68-5AAE-43AC-888A-BB758FB61008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40EA601-4917-7987-2A7F-132B855AF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29A675-C85A-DBDF-281B-7F9EEA2FF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07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E33DFC-CDFB-D762-E1D7-58FDA3BE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31ED20C-A0AB-F158-B5E1-487B73A21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6BAF3-E737-44E3-B9DA-E489DEC46BC0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7DD75E8-8D74-88C5-D52B-9940E4B56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846100-A908-C1B4-8528-2C9892F1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952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4919229-9E77-C757-1877-8C794BDEB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3B41-C342-474A-9EC5-C597A761CB8A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1AD2488-44DB-F5C3-F66B-ACFB403DC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0C926A-7D5F-7253-404E-2EEF810C3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672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7BC570-DC85-6B6F-68B7-5F23C71C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CD6BBB-1BDC-A71D-9702-FD088C5BA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9AC52B-1C4A-56B4-9C33-544855BF1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180D6A-6266-481F-42B1-8BAED6BA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F9C7B-81F5-4AF2-AB5A-8343F59C75E2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7A8B2A-6609-528A-D2DF-89FA5C33B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07CF4B-4EA1-03B4-8C4E-845F9AE6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880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481432-A9BF-106B-ED2A-5E4EF37CF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A4769BB-D66A-6A05-3C55-EFA22A60B2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080BE13-5B87-A6FD-07F4-E75E5E8C8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6B0921-9551-3E98-3019-6DBBAE07F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6BC09-DA8D-4D75-8033-F8ED71A86040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869781-90C7-A018-500B-F234C99DA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933B1F-BE91-0CFA-BB6B-0AB029259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96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1B47C1-0B11-B95C-2656-AF36E7C9F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07E2733-8F3B-2CB1-A08E-9AD6333FC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4C7590-862C-BD8C-B311-B53244D85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B2E5-B4F9-45A2-A399-14B14AE230DF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B8AEDA-29FF-9F02-3CFB-F52532E5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A35418-8FBE-C2D1-11E9-F0E48A0E0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465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7DB93D7-40C5-6AB9-2897-29E4166E8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E967B90-AE35-638F-EBCD-30D2AC32C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7CA3F5-4DDE-21B1-C2E2-E805DB6E1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F6CC4-3E02-4709-9AC3-4212A5F972B0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415856-28D7-9480-44D6-4D3F7646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748279-05B7-D50F-0848-7192987DE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96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0B2FE0E-9DA3-88BC-41E0-238523256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B977ADA-80EF-5B55-3086-AB512D69A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34D0E6-D26F-1DDE-2714-94F4A8AD66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1B7932-0845-4A7A-AE74-F662E063B4B7}" type="datetime1">
              <a:rPr kumimoji="1" lang="ja-JP" altLang="en-US" smtClean="0"/>
              <a:t>2024/12/27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4E5EFC-3857-A3A4-75C4-63DA896C5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E6660B-2F86-F94A-C71D-49160ECF2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5DBF96-2D92-4E44-81EB-F9B974D0AE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76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8.cao.go.jp/cstp/oa_houshin_setsumei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hyperlink" Target="http://hdl.handle.net/2115/7176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hyperlink" Target="http://hdl.handle.net/2115/71762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hyperlink" Target="http://hdl.handle.net/2115/71762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i.ac.jp/sparc/event/2022/pdf/20230217_8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.hokudai.ac.jp/databases/#shinbu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fonavi.sapmed.ac.jp/jpn/news/news-library/5093/" TargetMode="External"/><Relationship Id="rId4" Type="http://schemas.openxmlformats.org/officeDocument/2006/relationships/hyperlink" Target="https://www.yomiuri.co.jp/national/20241120-OYT1T50136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910/9145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stage.jst.go.jp/article/jkg/68/10/68_511/_article/-char/ja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919/jkg.69.4_17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stage.jst.go.jp/article/jjgs/50/11/50_937/_html/-char/ja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.hokudai.ac.jp/support/predatory_journal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cj.go.jp/ja/info/kohyo/pdf/kohyo-25-k353.pdf" TargetMode="External"/><Relationship Id="rId4" Type="http://schemas.openxmlformats.org/officeDocument/2006/relationships/hyperlink" Target="https://www.mext.go.jp/content/20211028-mxt_jyohoka01-000018641_07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thinkchecksubmit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s://doi.org/10.18910/9318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aj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5108/rm326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rnitin.jp/blog/the-definition-and-spectrum-of-predatory-journals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d41586-019-03759-y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teracademies.org/project/predatorypublishing" TargetMode="External"/><Relationship Id="rId4" Type="http://schemas.openxmlformats.org/officeDocument/2006/relationships/hyperlink" Target="https://doi.org/10.18910/91457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teracademies.org/project/predatorypublishing" TargetMode="External"/><Relationship Id="rId4" Type="http://schemas.openxmlformats.org/officeDocument/2006/relationships/hyperlink" Target="https://doi.org/10.18910/91457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910/94925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910/98413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ndigest.2024.240222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gazine.jpcoar.org/news/80ba13b1-ab85-4917-9040-00a47fabc330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sfdora.org/read/read-the-declaration-japanese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.hokudai.ac.jp/support/immediate_open_access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s://www.lib.hokudai.ac.jp/support/apc/" TargetMode="External"/><Relationship Id="rId4" Type="http://schemas.openxmlformats.org/officeDocument/2006/relationships/hyperlink" Target="https://eprints.lib.hokudai.ac.jp/dspace/staff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58FD8D-08AA-2CB7-907A-1FE762DA32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アカデミアにおける</a:t>
            </a:r>
            <a:br>
              <a:rPr lang="en-US" altLang="ja-JP" dirty="0"/>
            </a:br>
            <a:r>
              <a:rPr lang="ja-JP" altLang="en-US" dirty="0"/>
              <a:t>「ハゲタカ問題」について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3CE0792-C625-0EBD-BB2B-C79C961F59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/>
              <a:t>北海道大学メディア・コミュニケーション研究院　</a:t>
            </a:r>
            <a:r>
              <a:rPr lang="en-US" altLang="ja-JP" dirty="0"/>
              <a:t>FD</a:t>
            </a:r>
            <a:r>
              <a:rPr lang="ja-JP" altLang="en-US" dirty="0"/>
              <a:t>研修</a:t>
            </a:r>
            <a:endParaRPr lang="ja-JP" altLang="en-US" dirty="0">
              <a:effectLst/>
            </a:endParaRPr>
          </a:p>
          <a:p>
            <a:r>
              <a:rPr lang="en-US" altLang="ja-JP" dirty="0"/>
              <a:t>2024</a:t>
            </a:r>
            <a:r>
              <a:rPr lang="ja-JP" altLang="en-US" dirty="0"/>
              <a:t>年</a:t>
            </a:r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12</a:t>
            </a:r>
            <a:r>
              <a:rPr lang="ja-JP" altLang="en-US" dirty="0"/>
              <a:t>日（木）</a:t>
            </a:r>
            <a:endParaRPr lang="en-US" altLang="ja-JP" dirty="0"/>
          </a:p>
          <a:p>
            <a:r>
              <a:rPr lang="ja-JP" altLang="en-US" dirty="0"/>
              <a:t>北海道大学附属図書館 研究支援課・研究支援企画担当</a:t>
            </a:r>
            <a:endParaRPr lang="en-US" altLang="ja-JP" dirty="0"/>
          </a:p>
          <a:p>
            <a:r>
              <a:rPr lang="ja-JP" altLang="en-US" dirty="0"/>
              <a:t>村木麻衣子</a:t>
            </a:r>
            <a:endParaRPr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1691B05-50AB-C029-C476-F81375C6BE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300" y="6060308"/>
            <a:ext cx="154340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ED4CAE-D86C-777A-F3D2-9A4ABEE7C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目次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800D55-102B-6DE6-6361-AC25B13D8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「ハゲタカ問題」とは？　</a:t>
            </a:r>
            <a:r>
              <a:rPr lang="en-US" altLang="ja-JP" dirty="0"/>
              <a:t>…</a:t>
            </a:r>
            <a:r>
              <a:rPr lang="ja-JP" altLang="en-US" dirty="0"/>
              <a:t> </a:t>
            </a:r>
            <a:r>
              <a:rPr lang="en-US" altLang="ja-JP" dirty="0"/>
              <a:t>p. 4</a:t>
            </a:r>
            <a:endParaRPr lang="ja-JP" altLang="en-US" dirty="0">
              <a:effectLst/>
            </a:endParaRPr>
          </a:p>
          <a:p>
            <a:r>
              <a:rPr lang="ja-JP" altLang="en-US" dirty="0"/>
              <a:t>遭遇事例　</a:t>
            </a:r>
            <a:r>
              <a:rPr lang="en-US" altLang="ja-JP" dirty="0"/>
              <a:t> …</a:t>
            </a:r>
            <a:r>
              <a:rPr lang="ja-JP" altLang="en-US" dirty="0"/>
              <a:t> </a:t>
            </a:r>
            <a:r>
              <a:rPr lang="en-US" altLang="ja-JP" dirty="0"/>
              <a:t>p. 10</a:t>
            </a:r>
            <a:endParaRPr lang="ja-JP" altLang="en-US" dirty="0">
              <a:effectLst/>
            </a:endParaRPr>
          </a:p>
          <a:p>
            <a:r>
              <a:rPr lang="ja-JP" altLang="en-US" dirty="0"/>
              <a:t>何が問題なのか？　</a:t>
            </a:r>
            <a:r>
              <a:rPr lang="en-US" altLang="ja-JP" dirty="0"/>
              <a:t> …</a:t>
            </a:r>
            <a:r>
              <a:rPr lang="ja-JP" altLang="en-US" dirty="0"/>
              <a:t> </a:t>
            </a:r>
            <a:r>
              <a:rPr lang="en-US" altLang="ja-JP" dirty="0"/>
              <a:t>p. 16</a:t>
            </a:r>
            <a:endParaRPr lang="ja-JP" altLang="en-US" dirty="0">
              <a:effectLst/>
            </a:endParaRPr>
          </a:p>
          <a:p>
            <a:r>
              <a:rPr lang="ja-JP" altLang="en-US" dirty="0"/>
              <a:t>対策：対応？予防？　</a:t>
            </a:r>
            <a:r>
              <a:rPr lang="en-US" altLang="ja-JP" dirty="0"/>
              <a:t> …</a:t>
            </a:r>
            <a:r>
              <a:rPr lang="ja-JP" altLang="en-US" dirty="0"/>
              <a:t> </a:t>
            </a:r>
            <a:r>
              <a:rPr lang="en-US" altLang="ja-JP" dirty="0"/>
              <a:t>p. 19</a:t>
            </a:r>
            <a:endParaRPr lang="ja-JP" altLang="en-US" dirty="0">
              <a:effectLst/>
            </a:endParaRPr>
          </a:p>
          <a:p>
            <a:r>
              <a:rPr lang="ja-JP" altLang="en-US" dirty="0"/>
              <a:t>「ハゲタカ問題」の示すほんとうの問題　</a:t>
            </a:r>
            <a:r>
              <a:rPr lang="en-US" altLang="ja-JP" dirty="0"/>
              <a:t> …</a:t>
            </a:r>
            <a:r>
              <a:rPr lang="ja-JP" altLang="en-US" dirty="0"/>
              <a:t> </a:t>
            </a:r>
            <a:r>
              <a:rPr lang="en-US" altLang="ja-JP" dirty="0"/>
              <a:t>p. 32</a:t>
            </a:r>
            <a:endParaRPr lang="ja-JP" altLang="en-US" dirty="0">
              <a:effectLst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15898B-703F-70C4-EBD5-976252DFA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797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61E55-5248-C202-BA7F-B43CACDE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07113E-A4FD-5CF8-A142-E7784498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「ハゲタカ問題」とは</a:t>
            </a:r>
            <a:r>
              <a:rPr lang="en-US" altLang="ja-JP" dirty="0"/>
              <a:t>?</a:t>
            </a:r>
            <a:br>
              <a:rPr lang="en-US" altLang="ja-JP" dirty="0"/>
            </a:br>
            <a:r>
              <a:rPr lang="ja-JP" altLang="en-US" dirty="0"/>
              <a:t>発見から</a:t>
            </a:r>
            <a:r>
              <a:rPr lang="ja-JP" altLang="en-US"/>
              <a:t>現在まで</a:t>
            </a:r>
            <a:endParaRPr kumimoji="1" lang="ja-JP" altLang="en-US" dirty="0"/>
          </a:p>
        </p:txBody>
      </p:sp>
      <p:graphicFrame>
        <p:nvGraphicFramePr>
          <p:cNvPr id="4" name="図表 3">
            <a:extLst>
              <a:ext uri="{FF2B5EF4-FFF2-40B4-BE49-F238E27FC236}">
                <a16:creationId xmlns:a16="http://schemas.microsoft.com/office/drawing/2014/main" id="{C821067E-4CF3-D617-8066-DBF155169E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9797607"/>
              </p:ext>
            </p:extLst>
          </p:nvPr>
        </p:nvGraphicFramePr>
        <p:xfrm>
          <a:off x="594468" y="1566830"/>
          <a:ext cx="11003064" cy="4904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F82ABF5-5147-179F-9C7B-2285BED9A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442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FD732-FDA0-4154-211C-4112EE5D9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EFEFCB-E749-13EB-5AD6-1E421C350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「ハゲタカ問題」とは</a:t>
            </a:r>
            <a:r>
              <a:rPr lang="en-US" altLang="ja-JP" dirty="0"/>
              <a:t>?</a:t>
            </a:r>
            <a:br>
              <a:rPr lang="en-US" altLang="ja-JP" dirty="0"/>
            </a:br>
            <a:r>
              <a:rPr lang="ja-JP" altLang="en-US" dirty="0"/>
              <a:t>いわゆる「ハゲタカ」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49C636-53AA-975F-DF44-24B3EBE59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「ハゲタカ 」は</a:t>
            </a:r>
            <a:r>
              <a:rPr lang="en-US" altLang="ja-JP" dirty="0"/>
              <a:t>”predatory”</a:t>
            </a:r>
            <a:r>
              <a:rPr lang="ja-JP" altLang="en-US" dirty="0"/>
              <a:t>の日本語訳</a:t>
            </a:r>
            <a:endParaRPr lang="en-US" altLang="ja-JP" dirty="0"/>
          </a:p>
          <a:p>
            <a:r>
              <a:rPr lang="ja-JP" altLang="en-US" dirty="0"/>
              <a:t>すべて通称</a:t>
            </a:r>
            <a:br>
              <a:rPr lang="en-US" altLang="ja-JP" dirty="0"/>
            </a:br>
            <a:r>
              <a:rPr lang="ja-JP" altLang="en-US" dirty="0"/>
              <a:t>「ハゲタカ」ジャーナル</a:t>
            </a:r>
            <a:r>
              <a:rPr lang="en-US" altLang="ja-JP" dirty="0"/>
              <a:t>/</a:t>
            </a:r>
            <a:r>
              <a:rPr lang="ja-JP" altLang="en-US" dirty="0"/>
              <a:t>学会</a:t>
            </a:r>
            <a:r>
              <a:rPr lang="en-US" altLang="ja-JP" dirty="0"/>
              <a:t>/</a:t>
            </a:r>
            <a:r>
              <a:rPr lang="ja-JP" altLang="en-US" dirty="0"/>
              <a:t>出版社、 </a:t>
            </a:r>
            <a:r>
              <a:rPr lang="en-US" altLang="ja-JP" dirty="0"/>
              <a:t>“predatory” journal/conference/publisher</a:t>
            </a:r>
            <a:r>
              <a:rPr lang="ja-JP" altLang="en-US" dirty="0"/>
              <a:t>、粗悪学術誌、悪徳雑誌、怪しいジャーナル、「ハイジャック」ジャーナル</a:t>
            </a:r>
            <a:r>
              <a:rPr lang="en-US" altLang="ja-JP" dirty="0"/>
              <a:t>/</a:t>
            </a:r>
            <a:r>
              <a:rPr lang="ja-JP" altLang="en-US" dirty="0"/>
              <a:t>学会</a:t>
            </a:r>
            <a:r>
              <a:rPr lang="en-US" altLang="ja-JP" dirty="0"/>
              <a:t>/</a:t>
            </a:r>
            <a:r>
              <a:rPr lang="ja-JP" altLang="en-US" dirty="0"/>
              <a:t>出版社 </a:t>
            </a:r>
            <a:r>
              <a:rPr lang="ja-JP" altLang="ja-JP" dirty="0"/>
              <a:t>etc.</a:t>
            </a:r>
            <a:endParaRPr lang="en-US" altLang="ja-JP" dirty="0"/>
          </a:p>
          <a:p>
            <a:r>
              <a:rPr lang="ja-JP" altLang="en-US" dirty="0"/>
              <a:t>典型的とされる特徴</a:t>
            </a:r>
            <a:br>
              <a:rPr lang="en-US" altLang="ja-JP" dirty="0"/>
            </a:br>
            <a:r>
              <a:rPr lang="ja-JP" altLang="en-US" dirty="0"/>
              <a:t>執拗な勧誘メール、粗雑なサイト、極端に早い・不適切な査読</a:t>
            </a:r>
            <a:r>
              <a:rPr lang="en-US" altLang="ja-JP" dirty="0"/>
              <a:t>/</a:t>
            </a:r>
            <a:r>
              <a:rPr lang="ja-JP" altLang="en-US" dirty="0"/>
              <a:t>審査、インパクトファクターに似た数値、有名誌に似たロゴや名称</a:t>
            </a:r>
            <a:endParaRPr lang="en-US" altLang="ja-JP" dirty="0"/>
          </a:p>
          <a:p>
            <a:r>
              <a:rPr lang="ja-JP" altLang="en-US" dirty="0"/>
              <a:t>目的は論文掲載料</a:t>
            </a:r>
            <a:r>
              <a:rPr lang="en-US" altLang="ja-JP" dirty="0"/>
              <a:t>/</a:t>
            </a:r>
            <a:r>
              <a:rPr lang="ja-JP" altLang="en-US" dirty="0"/>
              <a:t>参加料</a:t>
            </a: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C39552-4C42-B175-53AB-21781C11A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781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A0897E5-D148-9647-40E7-F629BFFF2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96" y="1646238"/>
            <a:ext cx="10515600" cy="4351338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研究成果である論文をだれでも自由に利活用できるように</a:t>
            </a:r>
            <a:endParaRPr kumimoji="1" lang="en-US" altLang="ja-JP" dirty="0"/>
          </a:p>
          <a:p>
            <a:r>
              <a:rPr kumimoji="1" lang="ja-JP" altLang="en-US" dirty="0"/>
              <a:t>論文は無料で公開される</a:t>
            </a:r>
            <a:endParaRPr lang="en-US" altLang="ja-JP" dirty="0"/>
          </a:p>
          <a:p>
            <a:r>
              <a:rPr kumimoji="1" lang="ja-JP" altLang="en-US" dirty="0"/>
              <a:t>オレンジ色の鍵が開いたアイコン</a:t>
            </a:r>
            <a:endParaRPr kumimoji="1" lang="en-US" altLang="ja-JP" dirty="0"/>
          </a:p>
          <a:p>
            <a:r>
              <a:rPr kumimoji="1" lang="ja-JP" altLang="en-US" dirty="0"/>
              <a:t>ジャーナル購読料の高騰にともなって登場</a:t>
            </a:r>
            <a:endParaRPr kumimoji="1" lang="en-US" altLang="ja-JP" dirty="0"/>
          </a:p>
          <a:p>
            <a:r>
              <a:rPr kumimoji="1" lang="ja-JP" altLang="en-US" dirty="0"/>
              <a:t>増加・しだいに一般的に</a:t>
            </a:r>
            <a:endParaRPr kumimoji="1" lang="en-US" altLang="ja-JP" dirty="0"/>
          </a:p>
          <a:p>
            <a:r>
              <a:rPr kumimoji="1" lang="ja-JP" altLang="en-US" dirty="0"/>
              <a:t>日本においても、国際的にも推進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endParaRPr kumimoji="1" lang="en-US" altLang="ja-JP" dirty="0"/>
          </a:p>
          <a:p>
            <a:r>
              <a:rPr kumimoji="1" lang="ja-JP" altLang="en-US" dirty="0"/>
              <a:t>出版にかかる費用の負担などでいくつかの方法がある</a:t>
            </a:r>
            <a:br>
              <a:rPr kumimoji="1" lang="en-US" altLang="ja-JP" dirty="0"/>
            </a:br>
            <a:r>
              <a:rPr kumimoji="1" lang="ja-JP" altLang="en-US" dirty="0"/>
              <a:t>セルフアーカイブ（</a:t>
            </a:r>
            <a:r>
              <a:rPr kumimoji="1" lang="en-US" altLang="ja-JP" dirty="0"/>
              <a:t>Green OA</a:t>
            </a:r>
            <a:r>
              <a:rPr kumimoji="1" lang="ja-JP" altLang="en-US" dirty="0"/>
              <a:t>）</a:t>
            </a:r>
            <a:br>
              <a:rPr kumimoji="1" lang="en-US" altLang="ja-JP" dirty="0"/>
            </a:br>
            <a:r>
              <a:rPr kumimoji="1" lang="en-US" altLang="ja-JP" dirty="0"/>
              <a:t>Gold</a:t>
            </a:r>
            <a:r>
              <a:rPr lang="ja-JP" altLang="en-US" dirty="0"/>
              <a:t> </a:t>
            </a:r>
            <a:r>
              <a:rPr lang="en-US" altLang="ja-JP" dirty="0"/>
              <a:t>OA</a:t>
            </a:r>
            <a:endParaRPr kumimoji="1" lang="en-US" altLang="ja-JP" dirty="0"/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3EACE9-AE71-195D-820B-66921C12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12333E63-14D0-BC09-E6F1-188B7C2C0CCB}"/>
              </a:ext>
            </a:extLst>
          </p:cNvPr>
          <p:cNvSpPr txBox="1">
            <a:spLocks/>
          </p:cNvSpPr>
          <p:nvPr/>
        </p:nvSpPr>
        <p:spPr>
          <a:xfrm>
            <a:off x="183280" y="320675"/>
            <a:ext cx="118254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dirty="0"/>
              <a:t>「ハゲタカ問題」とは</a:t>
            </a:r>
            <a:r>
              <a:rPr lang="ja-JP" altLang="en-US" dirty="0"/>
              <a:t>？</a:t>
            </a:r>
            <a:br>
              <a:rPr lang="en-US" altLang="ja-JP" dirty="0"/>
            </a:br>
            <a:r>
              <a:rPr lang="ja-JP" altLang="en-US" dirty="0"/>
              <a:t>　 オープンアクセスとは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FF1ECA-9930-9324-96F2-BDD32BC26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216" y="2561082"/>
            <a:ext cx="327351" cy="508255"/>
          </a:xfrm>
          <a:prstGeom prst="rect">
            <a:avLst/>
          </a:prstGeom>
        </p:spPr>
      </p:pic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2D807D0D-61A2-798D-7125-5AE3C743EC9F}"/>
              </a:ext>
            </a:extLst>
          </p:cNvPr>
          <p:cNvSpPr txBox="1">
            <a:spLocks/>
          </p:cNvSpPr>
          <p:nvPr/>
        </p:nvSpPr>
        <p:spPr>
          <a:xfrm>
            <a:off x="1072897" y="5992107"/>
            <a:ext cx="9473184" cy="728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内閣府 科学技術・イノベーション推進事務局「日本の学術論文等のオープンアクセス政策について」（</a:t>
            </a: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2024</a:t>
            </a: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</a:t>
            </a: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月</a:t>
            </a: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25, 26</a:t>
            </a: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日）</a:t>
            </a: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https://www8.cao.go.jp/cstp/oa_houshin_setsumei.pdf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03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968EC9-98F5-C53D-05DB-1177E59CD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22" y="82250"/>
            <a:ext cx="11825440" cy="1325563"/>
          </a:xfrm>
        </p:spPr>
        <p:txBody>
          <a:bodyPr>
            <a:normAutofit/>
          </a:bodyPr>
          <a:lstStyle/>
          <a:p>
            <a:r>
              <a:rPr lang="ja-JP" altLang="ja-JP" dirty="0"/>
              <a:t>「ハゲタカ問題」とは</a:t>
            </a:r>
            <a:r>
              <a:rPr lang="ja-JP" altLang="en-US" dirty="0"/>
              <a:t>？</a:t>
            </a:r>
            <a:br>
              <a:rPr lang="en-US" altLang="ja-JP" dirty="0"/>
            </a:br>
            <a:r>
              <a:rPr lang="ja-JP" altLang="en-US" dirty="0"/>
              <a:t>オープンアクセス：セルフアーカイブ</a:t>
            </a:r>
            <a:endParaRPr kumimoji="1" lang="ja-JP" altLang="en-US" dirty="0"/>
          </a:p>
        </p:txBody>
      </p:sp>
      <p:sp>
        <p:nvSpPr>
          <p:cNvPr id="4" name="角丸四角形 51">
            <a:extLst>
              <a:ext uri="{FF2B5EF4-FFF2-40B4-BE49-F238E27FC236}">
                <a16:creationId xmlns:a16="http://schemas.microsoft.com/office/drawing/2014/main" id="{2E13B035-4589-F94F-24A1-57B8BAFA5F39}"/>
              </a:ext>
            </a:extLst>
          </p:cNvPr>
          <p:cNvSpPr/>
          <p:nvPr/>
        </p:nvSpPr>
        <p:spPr>
          <a:xfrm>
            <a:off x="6352958" y="1530000"/>
            <a:ext cx="900000" cy="900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9">
            <a:extLst>
              <a:ext uri="{FF2B5EF4-FFF2-40B4-BE49-F238E27FC236}">
                <a16:creationId xmlns:a16="http://schemas.microsoft.com/office/drawing/2014/main" id="{479B2A77-74AB-342E-4FA9-C5C1C66C9E65}"/>
              </a:ext>
            </a:extLst>
          </p:cNvPr>
          <p:cNvSpPr/>
          <p:nvPr/>
        </p:nvSpPr>
        <p:spPr>
          <a:xfrm>
            <a:off x="4328319" y="2713031"/>
            <a:ext cx="720000" cy="720000"/>
          </a:xfrm>
          <a:prstGeom prst="roundRect">
            <a:avLst/>
          </a:prstGeom>
          <a:noFill/>
          <a:ln w="762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12">
            <a:extLst>
              <a:ext uri="{FF2B5EF4-FFF2-40B4-BE49-F238E27FC236}">
                <a16:creationId xmlns:a16="http://schemas.microsoft.com/office/drawing/2014/main" id="{6305D32C-E448-F22E-2347-56D8B61F3403}"/>
              </a:ext>
            </a:extLst>
          </p:cNvPr>
          <p:cNvSpPr/>
          <p:nvPr/>
        </p:nvSpPr>
        <p:spPr>
          <a:xfrm>
            <a:off x="3779000" y="4860000"/>
            <a:ext cx="720000" cy="720000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8F76845-80FC-89EA-DFA3-3A1D2607B642}"/>
              </a:ext>
            </a:extLst>
          </p:cNvPr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endParaRPr lang="en-US" altLang="ja-JP" sz="2400" dirty="0">
              <a:solidFill>
                <a:schemeClr val="tx1"/>
              </a:solidFill>
            </a:endParaRPr>
          </a:p>
        </p:txBody>
      </p:sp>
      <p:pic>
        <p:nvPicPr>
          <p:cNvPr id="9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95D6A960-7E7C-5D74-9847-BFB3394B1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staff\Downloads\人物アイコン　チーム(1).png">
            <a:extLst>
              <a:ext uri="{FF2B5EF4-FFF2-40B4-BE49-F238E27FC236}">
                <a16:creationId xmlns:a16="http://schemas.microsoft.com/office/drawing/2014/main" id="{FFDAB9BE-1355-C841-EAC0-A222DFE2C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019" y="163436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staff\Downloads\人物アイコン　チーム(1).png">
            <a:extLst>
              <a:ext uri="{FF2B5EF4-FFF2-40B4-BE49-F238E27FC236}">
                <a16:creationId xmlns:a16="http://schemas.microsoft.com/office/drawing/2014/main" id="{3A2FC912-B21A-D093-0E3A-F60D90BED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945" y="4635112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8C3A7DF3-A19B-3F2F-C54A-E0919568C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A81CB637-7E0D-CE06-015A-8186EF7AE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E0909374-AAA6-6F11-8CE6-4867C2CA60A9}"/>
              </a:ext>
            </a:extLst>
          </p:cNvPr>
          <p:cNvCxnSpPr/>
          <p:nvPr/>
        </p:nvCxnSpPr>
        <p:spPr>
          <a:xfrm flipV="1">
            <a:off x="207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A3A3A124-F21B-689D-5BC9-5F57A4E97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319" y="280303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616621B9-F8CD-9442-D05A-D62087F1E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00" y="171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C00FDA5E-E23A-D671-815F-9EAFC4B9E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958" y="16200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staff\Downloads\データベースアイコン1.png">
            <a:extLst>
              <a:ext uri="{FF2B5EF4-FFF2-40B4-BE49-F238E27FC236}">
                <a16:creationId xmlns:a16="http://schemas.microsoft.com/office/drawing/2014/main" id="{6ED45A95-1B4D-4175-789F-7E4360863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90" y="5810873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BD7D3461-57C7-2B3D-E346-E45695D3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000" y="279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C:\Users\staff\Desktop\512px-Closed_Access_logo_white.svg.png">
            <a:extLst>
              <a:ext uri="{FF2B5EF4-FFF2-40B4-BE49-F238E27FC236}">
                <a16:creationId xmlns:a16="http://schemas.microsoft.com/office/drawing/2014/main" id="{CBF122A3-E828-CBF4-705F-2EA40647A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00" y="2340000"/>
            <a:ext cx="46080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C:\Users\staff\Desktop\512px-Open_Access_logo_PLoS_white.svg.png">
            <a:extLst>
              <a:ext uri="{FF2B5EF4-FFF2-40B4-BE49-F238E27FC236}">
                <a16:creationId xmlns:a16="http://schemas.microsoft.com/office/drawing/2014/main" id="{1DB75CF3-428F-917A-787D-EC4E3BA3C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500" y="5291343"/>
            <a:ext cx="460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E8BE381F-C521-32D4-9A5D-28EDF8CD3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CCCA7C56-374C-5E57-B775-E35440DDA835}"/>
              </a:ext>
            </a:extLst>
          </p:cNvPr>
          <p:cNvCxnSpPr/>
          <p:nvPr/>
        </p:nvCxnSpPr>
        <p:spPr>
          <a:xfrm rot="10800000" flipH="1" flipV="1">
            <a:off x="261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CBFDDCD9-1B48-D686-EF43-0BD4B08FB08A}"/>
              </a:ext>
            </a:extLst>
          </p:cNvPr>
          <p:cNvCxnSpPr/>
          <p:nvPr/>
        </p:nvCxnSpPr>
        <p:spPr>
          <a:xfrm flipV="1">
            <a:off x="315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1622B263-42C9-E6E8-C53A-7CCF8D04BC16}"/>
              </a:ext>
            </a:extLst>
          </p:cNvPr>
          <p:cNvCxnSpPr/>
          <p:nvPr/>
        </p:nvCxnSpPr>
        <p:spPr>
          <a:xfrm rot="10800000" flipH="1" flipV="1">
            <a:off x="369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5D79C679-2C25-9CE7-8D51-4159F8A4A6FA}"/>
              </a:ext>
            </a:extLst>
          </p:cNvPr>
          <p:cNvCxnSpPr/>
          <p:nvPr/>
        </p:nvCxnSpPr>
        <p:spPr>
          <a:xfrm flipV="1">
            <a:off x="4230000" y="3420000"/>
            <a:ext cx="360000" cy="14400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FF6CB665-5463-DA46-563B-2409DA58B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8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1262D3EB-F6E7-D188-6A32-5D38DB002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9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F7D03C3C-3E00-978C-B0BC-EE51C6B3F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0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0F5D41AF-B3A0-9403-AEB2-CD97596E6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1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123CD624-D878-29AA-8E8C-269E0FEE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040" y="280303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D1F48937-6A43-3E31-ADE5-56AB34C79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7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6BD7F3A8-EECA-9FC3-4EC4-CD731DEF7463}"/>
              </a:ext>
            </a:extLst>
          </p:cNvPr>
          <p:cNvCxnSpPr/>
          <p:nvPr/>
        </p:nvCxnSpPr>
        <p:spPr>
          <a:xfrm rot="10800000" flipH="1" flipV="1">
            <a:off x="4770000" y="3420000"/>
            <a:ext cx="90000" cy="36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D7B4024-6102-ED6F-1D7D-2A500F7ED322}"/>
              </a:ext>
            </a:extLst>
          </p:cNvPr>
          <p:cNvSpPr/>
          <p:nvPr/>
        </p:nvSpPr>
        <p:spPr>
          <a:xfrm>
            <a:off x="306700" y="144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出版社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52DFB66A-31D4-991D-7826-DCF574598F68}"/>
              </a:ext>
            </a:extLst>
          </p:cNvPr>
          <p:cNvSpPr/>
          <p:nvPr/>
        </p:nvSpPr>
        <p:spPr>
          <a:xfrm>
            <a:off x="306700" y="252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査読者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1251FE19-48D5-B1DF-AF71-87FDD57F02FE}"/>
              </a:ext>
            </a:extLst>
          </p:cNvPr>
          <p:cNvSpPr/>
          <p:nvPr/>
        </p:nvSpPr>
        <p:spPr>
          <a:xfrm>
            <a:off x="306700" y="360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編集者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642C65A3-879E-9417-5BF8-F728F4304502}"/>
              </a:ext>
            </a:extLst>
          </p:cNvPr>
          <p:cNvSpPr/>
          <p:nvPr/>
        </p:nvSpPr>
        <p:spPr>
          <a:xfrm>
            <a:off x="306700" y="468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著者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EE963454-6EC3-CE11-7B8C-67E7752ABE09}"/>
              </a:ext>
            </a:extLst>
          </p:cNvPr>
          <p:cNvCxnSpPr/>
          <p:nvPr/>
        </p:nvCxnSpPr>
        <p:spPr>
          <a:xfrm flipV="1">
            <a:off x="4950000" y="234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0DE07B61-24BD-2F52-F686-4C50E35B7D90}"/>
              </a:ext>
            </a:extLst>
          </p:cNvPr>
          <p:cNvCxnSpPr/>
          <p:nvPr/>
        </p:nvCxnSpPr>
        <p:spPr>
          <a:xfrm rot="10800000" flipH="1" flipV="1">
            <a:off x="5400000" y="2340000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1AE0A6C5-17F4-5DA2-5399-ACE59410B1E1}"/>
              </a:ext>
            </a:extLst>
          </p:cNvPr>
          <p:cNvCxnSpPr/>
          <p:nvPr/>
        </p:nvCxnSpPr>
        <p:spPr>
          <a:xfrm flipV="1">
            <a:off x="6120000" y="2340000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9DD2FC80-2573-C717-4803-6E31FE37664A}"/>
              </a:ext>
            </a:extLst>
          </p:cNvPr>
          <p:cNvSpPr/>
          <p:nvPr/>
        </p:nvSpPr>
        <p:spPr>
          <a:xfrm>
            <a:off x="1746700" y="144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64DBE109-C4D7-C45B-96B7-FE218C2F5258}"/>
              </a:ext>
            </a:extLst>
          </p:cNvPr>
          <p:cNvSpPr/>
          <p:nvPr/>
        </p:nvSpPr>
        <p:spPr>
          <a:xfrm>
            <a:off x="1746000" y="252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8531E40-6AB3-B901-426B-D62F44B3AD97}"/>
              </a:ext>
            </a:extLst>
          </p:cNvPr>
          <p:cNvSpPr/>
          <p:nvPr/>
        </p:nvSpPr>
        <p:spPr>
          <a:xfrm>
            <a:off x="1746000" y="360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8BEA9A6-DD9D-EED8-F7BD-FD5CDE37001C}"/>
              </a:ext>
            </a:extLst>
          </p:cNvPr>
          <p:cNvSpPr/>
          <p:nvPr/>
        </p:nvSpPr>
        <p:spPr>
          <a:xfrm>
            <a:off x="1746000" y="468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3C6CE15E-119D-A901-16B1-8D0954E5B0F7}"/>
              </a:ext>
            </a:extLst>
          </p:cNvPr>
          <p:cNvCxnSpPr>
            <a:stCxn id="10" idx="1"/>
            <a:endCxn id="41" idx="3"/>
          </p:cNvCxnSpPr>
          <p:nvPr/>
        </p:nvCxnSpPr>
        <p:spPr>
          <a:xfrm flipH="1" flipV="1">
            <a:off x="7326700" y="1980000"/>
            <a:ext cx="3338319" cy="14361"/>
          </a:xfrm>
          <a:prstGeom prst="straightConnector1">
            <a:avLst/>
          </a:prstGeom>
          <a:ln w="76200" cap="rnd">
            <a:solidFill>
              <a:srgbClr val="C0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CD2476AF-9E4C-5FF2-ED63-BDCB40D40339}"/>
              </a:ext>
            </a:extLst>
          </p:cNvPr>
          <p:cNvCxnSpPr/>
          <p:nvPr/>
        </p:nvCxnSpPr>
        <p:spPr>
          <a:xfrm flipH="1" flipV="1">
            <a:off x="7947681" y="3060000"/>
            <a:ext cx="2696264" cy="1628710"/>
          </a:xfrm>
          <a:prstGeom prst="straightConnector1">
            <a:avLst/>
          </a:prstGeom>
          <a:ln w="76200" cap="rnd">
            <a:solidFill>
              <a:schemeClr val="tx1">
                <a:lumMod val="50000"/>
                <a:lumOff val="50000"/>
              </a:scheme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AD69E538-B890-64A6-8CEB-D8A5DF2A8D31}"/>
              </a:ext>
            </a:extLst>
          </p:cNvPr>
          <p:cNvCxnSpPr/>
          <p:nvPr/>
        </p:nvCxnSpPr>
        <p:spPr>
          <a:xfrm>
            <a:off x="4498850" y="5490000"/>
            <a:ext cx="2031767" cy="488527"/>
          </a:xfrm>
          <a:prstGeom prst="straightConnector1">
            <a:avLst/>
          </a:prstGeom>
          <a:ln w="76200" cap="rnd">
            <a:solidFill>
              <a:srgbClr val="00B05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0BB3B9C-2685-DE89-E116-DA84D0549C9F}"/>
              </a:ext>
            </a:extLst>
          </p:cNvPr>
          <p:cNvCxnSpPr>
            <a:stCxn id="10" idx="2"/>
          </p:cNvCxnSpPr>
          <p:nvPr/>
        </p:nvCxnSpPr>
        <p:spPr>
          <a:xfrm flipH="1">
            <a:off x="7756600" y="2354361"/>
            <a:ext cx="3268419" cy="3135639"/>
          </a:xfrm>
          <a:prstGeom prst="straightConnector1">
            <a:avLst/>
          </a:prstGeom>
          <a:ln w="76200" cap="rnd">
            <a:solidFill>
              <a:srgbClr val="F7901E"/>
            </a:solidFill>
            <a:prstDash val="sysDot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D8D02DB7-292D-CCD8-5A76-B47CA292CC80}"/>
              </a:ext>
            </a:extLst>
          </p:cNvPr>
          <p:cNvCxnSpPr>
            <a:stCxn id="11" idx="1"/>
          </p:cNvCxnSpPr>
          <p:nvPr/>
        </p:nvCxnSpPr>
        <p:spPr>
          <a:xfrm flipH="1">
            <a:off x="7894801" y="4995112"/>
            <a:ext cx="2696144" cy="672631"/>
          </a:xfrm>
          <a:prstGeom prst="straightConnector1">
            <a:avLst/>
          </a:prstGeom>
          <a:ln w="76200" cap="rnd">
            <a:solidFill>
              <a:srgbClr val="F7901E"/>
            </a:solidFill>
            <a:prstDash val="sysDot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四角形吹き出し 73">
            <a:extLst>
              <a:ext uri="{FF2B5EF4-FFF2-40B4-BE49-F238E27FC236}">
                <a16:creationId xmlns:a16="http://schemas.microsoft.com/office/drawing/2014/main" id="{B8D84FBE-3A5D-50CD-C3F3-553D227E077D}"/>
              </a:ext>
            </a:extLst>
          </p:cNvPr>
          <p:cNvSpPr/>
          <p:nvPr/>
        </p:nvSpPr>
        <p:spPr>
          <a:xfrm>
            <a:off x="3689998" y="1889999"/>
            <a:ext cx="960067" cy="450001"/>
          </a:xfrm>
          <a:prstGeom prst="wedgeRectCallout">
            <a:avLst>
              <a:gd name="adj1" fmla="val 50799"/>
              <a:gd name="adj2" fmla="val 105328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>
                <a:solidFill>
                  <a:srgbClr val="00B0F0"/>
                </a:solidFill>
              </a:rPr>
              <a:t>Accept</a:t>
            </a:r>
            <a:endParaRPr kumimoji="1" lang="ja-JP" altLang="en-US" sz="1800" dirty="0">
              <a:solidFill>
                <a:srgbClr val="00B0F0"/>
              </a:solidFill>
            </a:endParaRPr>
          </a:p>
        </p:txBody>
      </p:sp>
      <p:pic>
        <p:nvPicPr>
          <p:cNvPr id="51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F719A2CE-E42E-E8ED-5794-551A16A06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7A9E4070-4651-C56A-9C80-DB061ED64E08}"/>
              </a:ext>
            </a:extLst>
          </p:cNvPr>
          <p:cNvSpPr/>
          <p:nvPr/>
        </p:nvSpPr>
        <p:spPr>
          <a:xfrm>
            <a:off x="6209300" y="4400619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800" dirty="0">
                <a:solidFill>
                  <a:schemeClr val="tx1"/>
                </a:solidFill>
              </a:rPr>
              <a:t>校正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1822EEC6-E1F7-5BA4-4374-39B38371E5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362" y="5651343"/>
            <a:ext cx="540000" cy="54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FC810B47-BD83-2EE2-0284-2F46080B4BA1}"/>
              </a:ext>
            </a:extLst>
          </p:cNvPr>
          <p:cNvSpPr/>
          <p:nvPr/>
        </p:nvSpPr>
        <p:spPr>
          <a:xfrm>
            <a:off x="7722291" y="6021517"/>
            <a:ext cx="1890000" cy="676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機関</a:t>
            </a:r>
            <a:r>
              <a:rPr kumimoji="1" lang="ja-JP" altLang="en-US" dirty="0">
                <a:solidFill>
                  <a:schemeClr val="tx1"/>
                </a:solidFill>
              </a:rPr>
              <a:t>リポジトリ</a:t>
            </a:r>
            <a:r>
              <a:rPr kumimoji="1" lang="en-US" altLang="ja-JP" sz="1800" dirty="0">
                <a:solidFill>
                  <a:schemeClr val="tx1"/>
                </a:solidFill>
              </a:rPr>
              <a:t>HUSCAP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6" name="四角形吹き出し 82">
            <a:extLst>
              <a:ext uri="{FF2B5EF4-FFF2-40B4-BE49-F238E27FC236}">
                <a16:creationId xmlns:a16="http://schemas.microsoft.com/office/drawing/2014/main" id="{B003B674-EDE5-649A-BF11-6FD2A22499E6}"/>
              </a:ext>
            </a:extLst>
          </p:cNvPr>
          <p:cNvSpPr/>
          <p:nvPr/>
        </p:nvSpPr>
        <p:spPr>
          <a:xfrm>
            <a:off x="2228200" y="5659200"/>
            <a:ext cx="1440000" cy="450001"/>
          </a:xfrm>
          <a:prstGeom prst="wedgeRectCallout">
            <a:avLst>
              <a:gd name="adj1" fmla="val 50491"/>
              <a:gd name="adj2" fmla="val -86035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00B050"/>
                </a:solidFill>
              </a:rPr>
              <a:t>著者</a:t>
            </a:r>
            <a:r>
              <a:rPr lang="ja-JP" altLang="en-US" sz="1800" dirty="0">
                <a:solidFill>
                  <a:srgbClr val="00B050"/>
                </a:solidFill>
              </a:rPr>
              <a:t>最終稿</a:t>
            </a:r>
            <a:endParaRPr kumimoji="1" lang="ja-JP" altLang="en-US" sz="1800" dirty="0">
              <a:solidFill>
                <a:srgbClr val="00B050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55F1868-6E93-2783-77B5-C7CE8B99ED57}"/>
              </a:ext>
            </a:extLst>
          </p:cNvPr>
          <p:cNvSpPr/>
          <p:nvPr/>
        </p:nvSpPr>
        <p:spPr>
          <a:xfrm>
            <a:off x="9456101" y="5219651"/>
            <a:ext cx="2106700" cy="9088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ja-JP" altLang="en-US" sz="1800" dirty="0">
                <a:solidFill>
                  <a:srgbClr val="F7901E"/>
                </a:solidFill>
              </a:rPr>
              <a:t>多くは，出版から</a:t>
            </a:r>
            <a:endParaRPr lang="en-US" altLang="ja-JP" sz="1800" dirty="0">
              <a:solidFill>
                <a:srgbClr val="F7901E"/>
              </a:solidFill>
            </a:endParaRPr>
          </a:p>
          <a:p>
            <a:r>
              <a:rPr lang="en-US" altLang="ja-JP" sz="1800" dirty="0">
                <a:solidFill>
                  <a:srgbClr val="F7901E"/>
                </a:solidFill>
              </a:rPr>
              <a:t>1-2</a:t>
            </a:r>
            <a:r>
              <a:rPr lang="ja-JP" altLang="en-US" sz="1800" dirty="0">
                <a:solidFill>
                  <a:srgbClr val="F7901E"/>
                </a:solidFill>
              </a:rPr>
              <a:t>年経過後</a:t>
            </a:r>
            <a:endParaRPr kumimoji="1" lang="ja-JP" altLang="en-US" sz="1800" dirty="0">
              <a:solidFill>
                <a:srgbClr val="F7901E"/>
              </a:solidFill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616CB89F-F028-BC95-1F33-5C4226F1D22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0" y="1620000"/>
            <a:ext cx="720000" cy="72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1" name="コンテンツ プレースホルダー 2">
            <a:extLst>
              <a:ext uri="{FF2B5EF4-FFF2-40B4-BE49-F238E27FC236}">
                <a16:creationId xmlns:a16="http://schemas.microsoft.com/office/drawing/2014/main" id="{AFAB789F-B0BA-2762-DA56-734E70368ADE}"/>
              </a:ext>
            </a:extLst>
          </p:cNvPr>
          <p:cNvSpPr txBox="1">
            <a:spLocks/>
          </p:cNvSpPr>
          <p:nvPr/>
        </p:nvSpPr>
        <p:spPr>
          <a:xfrm>
            <a:off x="143822" y="6060041"/>
            <a:ext cx="6128349" cy="728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北キャンパス図書室</a:t>
            </a:r>
            <a:b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「午後の講座</a:t>
            </a: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オープンアクセスとハゲタカジャーナル」講座資料</a:t>
            </a:r>
            <a:b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1400" dirty="0">
                <a:hlinkClick r:id="rId12"/>
              </a:rPr>
              <a:t>http://hdl.handle.net/2115/71762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35A15F1-CE35-C1AB-E837-B87DB3D3F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04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6" grpId="0" animBg="1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C5003-5BC2-0245-96EE-05D9A8A2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69B89C-CAA1-15EB-41FF-4DEE2114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00" y="178171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ja-JP" dirty="0"/>
              <a:t>「ハゲタカ問題」とは</a:t>
            </a:r>
            <a:r>
              <a:rPr lang="ja-JP" altLang="en-US" dirty="0"/>
              <a:t>？</a:t>
            </a:r>
            <a:br>
              <a:rPr lang="en-US" altLang="ja-JP" dirty="0"/>
            </a:br>
            <a:r>
              <a:rPr lang="ja-JP" altLang="en-US" dirty="0"/>
              <a:t>オープンアクセス：</a:t>
            </a:r>
            <a:r>
              <a:rPr lang="en-US" altLang="ja-JP" dirty="0"/>
              <a:t>Gold OA</a:t>
            </a:r>
            <a:endParaRPr kumimoji="1" lang="ja-JP" altLang="en-US" dirty="0"/>
          </a:p>
        </p:txBody>
      </p:sp>
      <p:pic>
        <p:nvPicPr>
          <p:cNvPr id="59" name="Picture 4" descr="C:\Users\staff\Downloads\人物アイコン　チーム(1).png">
            <a:extLst>
              <a:ext uri="{FF2B5EF4-FFF2-40B4-BE49-F238E27FC236}">
                <a16:creationId xmlns:a16="http://schemas.microsoft.com/office/drawing/2014/main" id="{65CC3BFB-13B0-11CF-8096-D76A0B191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75" y="5118594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角丸四角形 51">
            <a:extLst>
              <a:ext uri="{FF2B5EF4-FFF2-40B4-BE49-F238E27FC236}">
                <a16:creationId xmlns:a16="http://schemas.microsoft.com/office/drawing/2014/main" id="{E1396102-9362-1E73-4A7D-193AA26FAC60}"/>
              </a:ext>
            </a:extLst>
          </p:cNvPr>
          <p:cNvSpPr/>
          <p:nvPr/>
        </p:nvSpPr>
        <p:spPr>
          <a:xfrm>
            <a:off x="6625333" y="1775563"/>
            <a:ext cx="900000" cy="900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角丸四角形 49">
            <a:extLst>
              <a:ext uri="{FF2B5EF4-FFF2-40B4-BE49-F238E27FC236}">
                <a16:creationId xmlns:a16="http://schemas.microsoft.com/office/drawing/2014/main" id="{AAD89818-8DE7-7EDF-D7CB-EE751AD4DF4E}"/>
              </a:ext>
            </a:extLst>
          </p:cNvPr>
          <p:cNvSpPr/>
          <p:nvPr/>
        </p:nvSpPr>
        <p:spPr>
          <a:xfrm>
            <a:off x="4600694" y="2958594"/>
            <a:ext cx="720000" cy="720000"/>
          </a:xfrm>
          <a:prstGeom prst="roundRect">
            <a:avLst/>
          </a:prstGeom>
          <a:noFill/>
          <a:ln w="762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5A00338D-E3E6-1582-6FCD-3B45B70C6AD4}"/>
              </a:ext>
            </a:extLst>
          </p:cNvPr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endParaRPr lang="en-US" altLang="ja-JP" sz="2400" dirty="0">
              <a:solidFill>
                <a:schemeClr val="tx1"/>
              </a:solidFill>
            </a:endParaRPr>
          </a:p>
        </p:txBody>
      </p:sp>
      <p:pic>
        <p:nvPicPr>
          <p:cNvPr id="63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A1DB2805-77C9-9EC3-5F15-F9B58311B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375" y="519556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7AFE0145-607F-E475-8A93-6A955A6FE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75" y="519556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E9694706-EB83-A530-619C-7379BA7CA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375" y="519556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FA623706-CB8A-010D-B009-FA1769B3DC3C}"/>
              </a:ext>
            </a:extLst>
          </p:cNvPr>
          <p:cNvCxnSpPr/>
          <p:nvPr/>
        </p:nvCxnSpPr>
        <p:spPr>
          <a:xfrm flipV="1">
            <a:off x="2342375" y="3665563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DA864719-5D90-AB22-7B1F-BCFCD101B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694" y="3048594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BAF6974B-EC50-A125-174C-3BA9BDF37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375" y="195556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0E9508D1-E885-6802-955B-281DC0233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333" y="1865563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C6BE0B97-57DC-1D4F-E717-82870B295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375" y="303556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26CF0545-53DB-B765-EDA4-431ACD390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375" y="4115563"/>
            <a:ext cx="540000" cy="540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D1BE53B9-4712-AAA0-8105-B17F7B393918}"/>
              </a:ext>
            </a:extLst>
          </p:cNvPr>
          <p:cNvCxnSpPr/>
          <p:nvPr/>
        </p:nvCxnSpPr>
        <p:spPr>
          <a:xfrm rot="10800000" flipH="1" flipV="1">
            <a:off x="2882375" y="3665563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E215BE9F-6519-7CA2-85B2-B53946DF5F9A}"/>
              </a:ext>
            </a:extLst>
          </p:cNvPr>
          <p:cNvCxnSpPr/>
          <p:nvPr/>
        </p:nvCxnSpPr>
        <p:spPr>
          <a:xfrm flipV="1">
            <a:off x="3422375" y="3665563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6CE87E0B-BAA8-BE73-9464-36A3CC659F9A}"/>
              </a:ext>
            </a:extLst>
          </p:cNvPr>
          <p:cNvCxnSpPr/>
          <p:nvPr/>
        </p:nvCxnSpPr>
        <p:spPr>
          <a:xfrm rot="10800000" flipH="1" flipV="1">
            <a:off x="3962375" y="3665563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1B90EF62-DF5B-7DDB-9189-131AC35DE7A6}"/>
              </a:ext>
            </a:extLst>
          </p:cNvPr>
          <p:cNvCxnSpPr/>
          <p:nvPr/>
        </p:nvCxnSpPr>
        <p:spPr>
          <a:xfrm flipV="1">
            <a:off x="4502375" y="3665563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49F3F530-734B-60D5-CDE6-42A74EBCD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375" y="4115563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7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45B39C12-6565-E83C-6090-A2B6BC2AD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375" y="4115563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8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94A277BE-9BE5-FF1B-7D5B-0B9926047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375" y="4115563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9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BCE1B285-B260-0FF5-CC96-1CF00B78F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375" y="4115563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0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45DE32FB-5256-F43A-6FFC-B07A11331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415" y="3048594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2F046BBC-144B-5A6F-9A02-281D26D1F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375" y="411556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F5A07B39-42B9-2569-7865-3F7C401B17A0}"/>
              </a:ext>
            </a:extLst>
          </p:cNvPr>
          <p:cNvCxnSpPr/>
          <p:nvPr/>
        </p:nvCxnSpPr>
        <p:spPr>
          <a:xfrm rot="10800000" flipH="1" flipV="1">
            <a:off x="5042375" y="3665563"/>
            <a:ext cx="90000" cy="36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FC5ED6C9-53F7-A6E1-E1B7-6D7FB953F0CA}"/>
              </a:ext>
            </a:extLst>
          </p:cNvPr>
          <p:cNvSpPr/>
          <p:nvPr/>
        </p:nvSpPr>
        <p:spPr>
          <a:xfrm>
            <a:off x="579075" y="1685563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出版社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C52CD8FF-424F-2975-9AFD-7FF9B2F0DEC0}"/>
              </a:ext>
            </a:extLst>
          </p:cNvPr>
          <p:cNvSpPr/>
          <p:nvPr/>
        </p:nvSpPr>
        <p:spPr>
          <a:xfrm>
            <a:off x="579075" y="2765563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査読者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5536AA8A-F777-F3D9-02A5-BDF3558A0ED8}"/>
              </a:ext>
            </a:extLst>
          </p:cNvPr>
          <p:cNvSpPr/>
          <p:nvPr/>
        </p:nvSpPr>
        <p:spPr>
          <a:xfrm>
            <a:off x="579075" y="3845563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編集者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80B3C944-35B4-F403-CECE-2D24761331E6}"/>
              </a:ext>
            </a:extLst>
          </p:cNvPr>
          <p:cNvSpPr/>
          <p:nvPr/>
        </p:nvSpPr>
        <p:spPr>
          <a:xfrm>
            <a:off x="579075" y="4925563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著者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73D27A09-C7E0-F190-EE42-A8E9FB74607D}"/>
              </a:ext>
            </a:extLst>
          </p:cNvPr>
          <p:cNvCxnSpPr/>
          <p:nvPr/>
        </p:nvCxnSpPr>
        <p:spPr>
          <a:xfrm flipV="1">
            <a:off x="5222375" y="2585563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B6D97F79-112C-01DE-E1E0-C702BBEF1C89}"/>
              </a:ext>
            </a:extLst>
          </p:cNvPr>
          <p:cNvCxnSpPr/>
          <p:nvPr/>
        </p:nvCxnSpPr>
        <p:spPr>
          <a:xfrm rot="10800000" flipH="1" flipV="1">
            <a:off x="5672375" y="2585563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3B466CB5-85FB-3961-B818-E19E2BE02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375" y="519556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01A12063-1E02-F9DA-82DA-FE0369FD2CC8}"/>
              </a:ext>
            </a:extLst>
          </p:cNvPr>
          <p:cNvCxnSpPr/>
          <p:nvPr/>
        </p:nvCxnSpPr>
        <p:spPr>
          <a:xfrm flipV="1">
            <a:off x="6392375" y="2585563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640BCE60-43AB-A5F5-9021-678E19274F6F}"/>
              </a:ext>
            </a:extLst>
          </p:cNvPr>
          <p:cNvSpPr/>
          <p:nvPr/>
        </p:nvSpPr>
        <p:spPr>
          <a:xfrm>
            <a:off x="2019075" y="1685563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AA0A17CC-90C0-0BF4-E1AB-52D2E962692E}"/>
              </a:ext>
            </a:extLst>
          </p:cNvPr>
          <p:cNvSpPr/>
          <p:nvPr/>
        </p:nvSpPr>
        <p:spPr>
          <a:xfrm>
            <a:off x="2018375" y="2765563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C2644F90-08E8-003D-7D76-CE19F9FFC356}"/>
              </a:ext>
            </a:extLst>
          </p:cNvPr>
          <p:cNvSpPr/>
          <p:nvPr/>
        </p:nvSpPr>
        <p:spPr>
          <a:xfrm>
            <a:off x="2018375" y="3845563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8AA27C1A-A257-14C9-F4FE-7D69FF699203}"/>
              </a:ext>
            </a:extLst>
          </p:cNvPr>
          <p:cNvSpPr/>
          <p:nvPr/>
        </p:nvSpPr>
        <p:spPr>
          <a:xfrm>
            <a:off x="2018375" y="4925563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12D6A117-AF13-85A2-CE62-3C45385433F7}"/>
              </a:ext>
            </a:extLst>
          </p:cNvPr>
          <p:cNvCxnSpPr/>
          <p:nvPr/>
        </p:nvCxnSpPr>
        <p:spPr>
          <a:xfrm flipV="1">
            <a:off x="5754246" y="2734666"/>
            <a:ext cx="1096258" cy="2340001"/>
          </a:xfrm>
          <a:prstGeom prst="straightConnector1">
            <a:avLst/>
          </a:prstGeom>
          <a:ln w="76200" cap="rnd">
            <a:solidFill>
              <a:srgbClr val="C0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583DFEDB-8BE7-C726-D826-172614C60B49}"/>
              </a:ext>
            </a:extLst>
          </p:cNvPr>
          <p:cNvCxnSpPr>
            <a:stCxn id="97" idx="1"/>
          </p:cNvCxnSpPr>
          <p:nvPr/>
        </p:nvCxnSpPr>
        <p:spPr>
          <a:xfrm flipH="1">
            <a:off x="8166134" y="2225563"/>
            <a:ext cx="1772941" cy="0"/>
          </a:xfrm>
          <a:prstGeom prst="straightConnector1">
            <a:avLst/>
          </a:prstGeom>
          <a:ln w="76200" cap="rnd">
            <a:solidFill>
              <a:srgbClr val="F7901E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4" descr="C:\Users\staff\Downloads\人物アイコン　チーム(1).png">
            <a:extLst>
              <a:ext uri="{FF2B5EF4-FFF2-40B4-BE49-F238E27FC236}">
                <a16:creationId xmlns:a16="http://schemas.microsoft.com/office/drawing/2014/main" id="{F733454A-5B58-95F7-F858-682D7FBAD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75" y="1865563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四角形吹き出し 69">
            <a:extLst>
              <a:ext uri="{FF2B5EF4-FFF2-40B4-BE49-F238E27FC236}">
                <a16:creationId xmlns:a16="http://schemas.microsoft.com/office/drawing/2014/main" id="{E7CEBD32-657A-5BED-EEFF-02AE5FB51E33}"/>
              </a:ext>
            </a:extLst>
          </p:cNvPr>
          <p:cNvSpPr/>
          <p:nvPr/>
        </p:nvSpPr>
        <p:spPr>
          <a:xfrm>
            <a:off x="3962373" y="2135562"/>
            <a:ext cx="960067" cy="450001"/>
          </a:xfrm>
          <a:prstGeom prst="wedgeRectCallout">
            <a:avLst>
              <a:gd name="adj1" fmla="val 50799"/>
              <a:gd name="adj2" fmla="val 105328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>
                <a:solidFill>
                  <a:srgbClr val="00B0F0"/>
                </a:solidFill>
              </a:rPr>
              <a:t>Accept</a:t>
            </a:r>
            <a:endParaRPr kumimoji="1" lang="ja-JP" altLang="en-US" sz="1800" dirty="0">
              <a:solidFill>
                <a:srgbClr val="00B0F0"/>
              </a:solidFill>
            </a:endParaRPr>
          </a:p>
        </p:txBody>
      </p:sp>
      <p:pic>
        <p:nvPicPr>
          <p:cNvPr id="99" name="Picture 8" descr="C:\Users\staff\Desktop\512px-Open_Access_logo_PLoS_white.svg.png">
            <a:extLst>
              <a:ext uri="{FF2B5EF4-FFF2-40B4-BE49-F238E27FC236}">
                <a16:creationId xmlns:a16="http://schemas.microsoft.com/office/drawing/2014/main" id="{C4B74336-029A-BC34-FFD2-3E5724961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359" y="1977079"/>
            <a:ext cx="460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0" name="直線矢印コネクタ 99">
            <a:extLst>
              <a:ext uri="{FF2B5EF4-FFF2-40B4-BE49-F238E27FC236}">
                <a16:creationId xmlns:a16="http://schemas.microsoft.com/office/drawing/2014/main" id="{2E92290C-712C-E0DD-7FF5-AC8DD12F689B}"/>
              </a:ext>
            </a:extLst>
          </p:cNvPr>
          <p:cNvCxnSpPr/>
          <p:nvPr/>
        </p:nvCxnSpPr>
        <p:spPr>
          <a:xfrm flipH="1" flipV="1">
            <a:off x="8175375" y="2620148"/>
            <a:ext cx="1760422" cy="2858448"/>
          </a:xfrm>
          <a:prstGeom prst="straightConnector1">
            <a:avLst/>
          </a:prstGeom>
          <a:ln w="76200" cap="rnd">
            <a:solidFill>
              <a:srgbClr val="F7901E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四角形吹き出し 61">
            <a:extLst>
              <a:ext uri="{FF2B5EF4-FFF2-40B4-BE49-F238E27FC236}">
                <a16:creationId xmlns:a16="http://schemas.microsoft.com/office/drawing/2014/main" id="{A4828069-DFFC-6C15-2D38-C97B761BB76C}"/>
              </a:ext>
            </a:extLst>
          </p:cNvPr>
          <p:cNvSpPr/>
          <p:nvPr/>
        </p:nvSpPr>
        <p:spPr>
          <a:xfrm>
            <a:off x="1650938" y="5685886"/>
            <a:ext cx="3652958" cy="630000"/>
          </a:xfrm>
          <a:prstGeom prst="wedgeRectCallout">
            <a:avLst>
              <a:gd name="adj1" fmla="val 50013"/>
              <a:gd name="adj2" fmla="val -8499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>
                <a:solidFill>
                  <a:srgbClr val="C00000"/>
                </a:solidFill>
              </a:rPr>
              <a:t>APC : Article Processing Charge</a:t>
            </a:r>
          </a:p>
          <a:p>
            <a:pPr algn="ctr"/>
            <a:r>
              <a:rPr lang="ja-JP" altLang="en-US" sz="1800" dirty="0">
                <a:solidFill>
                  <a:srgbClr val="C00000"/>
                </a:solidFill>
              </a:rPr>
              <a:t>論文掲載料</a:t>
            </a:r>
            <a:endParaRPr kumimoji="1" lang="ja-JP" altLang="en-US" sz="1800" dirty="0">
              <a:solidFill>
                <a:srgbClr val="C00000"/>
              </a:solidFill>
            </a:endParaRPr>
          </a:p>
        </p:txBody>
      </p:sp>
      <p:pic>
        <p:nvPicPr>
          <p:cNvPr id="103" name="図 102">
            <a:extLst>
              <a:ext uri="{FF2B5EF4-FFF2-40B4-BE49-F238E27FC236}">
                <a16:creationId xmlns:a16="http://schemas.microsoft.com/office/drawing/2014/main" id="{234F07BD-8AEE-C9B0-C5D3-C91C509AEB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375" y="5105563"/>
            <a:ext cx="720000" cy="720000"/>
          </a:xfrm>
          <a:prstGeom prst="rect">
            <a:avLst/>
          </a:prstGeom>
        </p:spPr>
      </p:pic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1F8790F8-6EDA-585B-F740-80848A78D764}"/>
              </a:ext>
            </a:extLst>
          </p:cNvPr>
          <p:cNvSpPr/>
          <p:nvPr/>
        </p:nvSpPr>
        <p:spPr>
          <a:xfrm>
            <a:off x="6481675" y="4646182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800" dirty="0">
                <a:solidFill>
                  <a:schemeClr val="tx1"/>
                </a:solidFill>
              </a:rPr>
              <a:t>校正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6E1CD440-8AE4-EF90-8E55-788221D7FC72}"/>
              </a:ext>
            </a:extLst>
          </p:cNvPr>
          <p:cNvSpPr txBox="1">
            <a:spLocks/>
          </p:cNvSpPr>
          <p:nvPr/>
        </p:nvSpPr>
        <p:spPr>
          <a:xfrm>
            <a:off x="5492375" y="6148538"/>
            <a:ext cx="6128349" cy="728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北キャンパス図書室</a:t>
            </a:r>
            <a:b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「午後の講座</a:t>
            </a: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オープンアクセスとハゲタカジャーナル」講座資料</a:t>
            </a:r>
            <a:b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1400" dirty="0">
                <a:hlinkClick r:id="rId9"/>
              </a:rPr>
              <a:t>http://hdl.handle.net/2115/71762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0889498-F2D9-247E-82A5-68B9689A5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60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3FC19-5F05-7317-3B56-54E8A0CC9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4A3BF5-7BF7-7D35-A7EC-28FCD6CE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ja-JP" dirty="0"/>
              <a:t>「ハゲタカ問題」とは</a:t>
            </a:r>
            <a:r>
              <a:rPr lang="ja-JP" altLang="en-US" dirty="0"/>
              <a:t>？</a:t>
            </a:r>
            <a:br>
              <a:rPr lang="en-US" altLang="ja-JP" dirty="0"/>
            </a:br>
            <a:r>
              <a:rPr lang="ja-JP" altLang="en-US" dirty="0"/>
              <a:t>「ハゲタカ」ジャーナルは</a:t>
            </a:r>
            <a:r>
              <a:rPr lang="en-US" altLang="ja-JP" dirty="0"/>
              <a:t>Gold OA</a:t>
            </a:r>
            <a:r>
              <a:rPr lang="ja-JP" altLang="en-US" dirty="0"/>
              <a:t>に便乗</a:t>
            </a:r>
            <a:endParaRPr kumimoji="1" lang="ja-JP" altLang="en-US" dirty="0"/>
          </a:p>
        </p:txBody>
      </p:sp>
      <p:sp>
        <p:nvSpPr>
          <p:cNvPr id="4" name="角丸四角形 51">
            <a:extLst>
              <a:ext uri="{FF2B5EF4-FFF2-40B4-BE49-F238E27FC236}">
                <a16:creationId xmlns:a16="http://schemas.microsoft.com/office/drawing/2014/main" id="{C13784EF-3F66-E2F1-30BC-CA9DC259C0B9}"/>
              </a:ext>
            </a:extLst>
          </p:cNvPr>
          <p:cNvSpPr/>
          <p:nvPr/>
        </p:nvSpPr>
        <p:spPr>
          <a:xfrm>
            <a:off x="7378194" y="1780688"/>
            <a:ext cx="900000" cy="900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9">
            <a:extLst>
              <a:ext uri="{FF2B5EF4-FFF2-40B4-BE49-F238E27FC236}">
                <a16:creationId xmlns:a16="http://schemas.microsoft.com/office/drawing/2014/main" id="{83B85342-DAAA-D4E0-C0D7-F2EA12659827}"/>
              </a:ext>
            </a:extLst>
          </p:cNvPr>
          <p:cNvSpPr/>
          <p:nvPr/>
        </p:nvSpPr>
        <p:spPr>
          <a:xfrm>
            <a:off x="5353555" y="2963719"/>
            <a:ext cx="720000" cy="720000"/>
          </a:xfrm>
          <a:prstGeom prst="roundRect">
            <a:avLst/>
          </a:prstGeom>
          <a:noFill/>
          <a:ln w="762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2" descr="C:\Users\staff\Downloads\シンプルな書類ファイル.png">
            <a:extLst>
              <a:ext uri="{FF2B5EF4-FFF2-40B4-BE49-F238E27FC236}">
                <a16:creationId xmlns:a16="http://schemas.microsoft.com/office/drawing/2014/main" id="{FF75FC38-4575-3F2D-0D2E-EAF788E6E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236" y="520068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C32A2D44-26F5-EDB6-02CF-A84DFA7C2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55" y="305371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8230E888-A3EB-16BF-3B61-CD04175A9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236" y="196068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6C822EE0-5BBC-30F1-0B7A-207EAFE21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94" y="187068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staff\Desktop\512px-Open_Access_logo_PLoS_white.svg.png">
            <a:extLst>
              <a:ext uri="{FF2B5EF4-FFF2-40B4-BE49-F238E27FC236}">
                <a16:creationId xmlns:a16="http://schemas.microsoft.com/office/drawing/2014/main" id="{851C60AE-F409-5AD6-2F61-5DEABDA46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453" y="1682901"/>
            <a:ext cx="460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51A8F7D0-FB38-0429-B8B8-859664D26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236" y="412068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68616C23-BA07-EE92-7188-28393EE8D588}"/>
              </a:ext>
            </a:extLst>
          </p:cNvPr>
          <p:cNvCxnSpPr/>
          <p:nvPr/>
        </p:nvCxnSpPr>
        <p:spPr>
          <a:xfrm rot="10800000" flipH="1" flipV="1">
            <a:off x="5795236" y="3670688"/>
            <a:ext cx="90000" cy="36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BC69AC0-D3C4-519D-603B-C01AAF72975A}"/>
              </a:ext>
            </a:extLst>
          </p:cNvPr>
          <p:cNvSpPr/>
          <p:nvPr/>
        </p:nvSpPr>
        <p:spPr>
          <a:xfrm>
            <a:off x="1331936" y="1690688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ハゲタカ</a:t>
            </a:r>
            <a:endParaRPr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出版社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1F7B80D-7670-9B9A-F4E0-B124705F2DE0}"/>
              </a:ext>
            </a:extLst>
          </p:cNvPr>
          <p:cNvSpPr/>
          <p:nvPr/>
        </p:nvSpPr>
        <p:spPr>
          <a:xfrm>
            <a:off x="1331936" y="2770688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査読者？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06A1131-983B-8C9F-A526-24891F51A618}"/>
              </a:ext>
            </a:extLst>
          </p:cNvPr>
          <p:cNvSpPr/>
          <p:nvPr/>
        </p:nvSpPr>
        <p:spPr>
          <a:xfrm>
            <a:off x="1331936" y="3850688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編集者？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BFEAC00-A853-A7AA-4A07-723A4BB51129}"/>
              </a:ext>
            </a:extLst>
          </p:cNvPr>
          <p:cNvSpPr/>
          <p:nvPr/>
        </p:nvSpPr>
        <p:spPr>
          <a:xfrm>
            <a:off x="1331936" y="4930688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</a:rPr>
              <a:t>著者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1818DF6-C7E4-D9D1-9B76-974478552D3A}"/>
              </a:ext>
            </a:extLst>
          </p:cNvPr>
          <p:cNvCxnSpPr/>
          <p:nvPr/>
        </p:nvCxnSpPr>
        <p:spPr>
          <a:xfrm flipV="1">
            <a:off x="5975236" y="2590688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A411E82A-F1F5-C809-E296-04A7FB492F51}"/>
              </a:ext>
            </a:extLst>
          </p:cNvPr>
          <p:cNvCxnSpPr/>
          <p:nvPr/>
        </p:nvCxnSpPr>
        <p:spPr>
          <a:xfrm rot="10800000" flipH="1" flipV="1">
            <a:off x="6425236" y="2590688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74E2CF85-A570-6C54-3FAD-E737F17DF394}"/>
              </a:ext>
            </a:extLst>
          </p:cNvPr>
          <p:cNvCxnSpPr/>
          <p:nvPr/>
        </p:nvCxnSpPr>
        <p:spPr>
          <a:xfrm flipV="1">
            <a:off x="7145236" y="2590688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1DCDB9A-36AA-783B-167E-EC1353085F8B}"/>
              </a:ext>
            </a:extLst>
          </p:cNvPr>
          <p:cNvSpPr/>
          <p:nvPr/>
        </p:nvSpPr>
        <p:spPr>
          <a:xfrm>
            <a:off x="2771936" y="1690688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FA38899-6B9A-1C34-D6AD-C2EA68FCE594}"/>
              </a:ext>
            </a:extLst>
          </p:cNvPr>
          <p:cNvSpPr/>
          <p:nvPr/>
        </p:nvSpPr>
        <p:spPr>
          <a:xfrm>
            <a:off x="2771236" y="2770688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ADD8D71-7320-D9AA-BF4D-9EC31891312E}"/>
              </a:ext>
            </a:extLst>
          </p:cNvPr>
          <p:cNvSpPr/>
          <p:nvPr/>
        </p:nvSpPr>
        <p:spPr>
          <a:xfrm>
            <a:off x="2771236" y="3850688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0783B41-CCA5-A280-8267-8DE0A841BC7E}"/>
              </a:ext>
            </a:extLst>
          </p:cNvPr>
          <p:cNvSpPr/>
          <p:nvPr/>
        </p:nvSpPr>
        <p:spPr>
          <a:xfrm>
            <a:off x="2771236" y="4930688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4" name="雲 23">
            <a:extLst>
              <a:ext uri="{FF2B5EF4-FFF2-40B4-BE49-F238E27FC236}">
                <a16:creationId xmlns:a16="http://schemas.microsoft.com/office/drawing/2014/main" id="{0542977C-294B-A850-3B7C-52A479EBD000}"/>
              </a:ext>
            </a:extLst>
          </p:cNvPr>
          <p:cNvSpPr/>
          <p:nvPr/>
        </p:nvSpPr>
        <p:spPr>
          <a:xfrm rot="2700000">
            <a:off x="2888925" y="2869951"/>
            <a:ext cx="2340000" cy="2340000"/>
          </a:xfrm>
          <a:prstGeom prst="cloud">
            <a:avLst/>
          </a:prstGeom>
          <a:solidFill>
            <a:srgbClr val="848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7C6E38AD-3306-C65D-EC79-916254AF4211}"/>
              </a:ext>
            </a:extLst>
          </p:cNvPr>
          <p:cNvCxnSpPr/>
          <p:nvPr/>
        </p:nvCxnSpPr>
        <p:spPr>
          <a:xfrm flipV="1">
            <a:off x="6507107" y="2739791"/>
            <a:ext cx="1096258" cy="2340001"/>
          </a:xfrm>
          <a:prstGeom prst="straightConnector1">
            <a:avLst/>
          </a:prstGeom>
          <a:ln w="76200" cap="rnd">
            <a:solidFill>
              <a:srgbClr val="C0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4F0C25F0-32F2-A012-9A9B-94BC14A8B6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236" y="5110688"/>
            <a:ext cx="720000" cy="720000"/>
          </a:xfrm>
          <a:prstGeom prst="rect">
            <a:avLst/>
          </a:prstGeom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E85F06B8-5C91-5E9C-4CA3-63B32B7BF00B}"/>
              </a:ext>
            </a:extLst>
          </p:cNvPr>
          <p:cNvCxnSpPr/>
          <p:nvPr/>
        </p:nvCxnSpPr>
        <p:spPr>
          <a:xfrm flipH="1">
            <a:off x="8968643" y="2140687"/>
            <a:ext cx="1256012" cy="0"/>
          </a:xfrm>
          <a:prstGeom prst="straightConnector1">
            <a:avLst/>
          </a:prstGeom>
          <a:ln w="76200" cap="rnd">
            <a:solidFill>
              <a:srgbClr val="F7901E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E2D07916-7E6B-2DF7-D502-8640ED647BDC}"/>
              </a:ext>
            </a:extLst>
          </p:cNvPr>
          <p:cNvCxnSpPr/>
          <p:nvPr/>
        </p:nvCxnSpPr>
        <p:spPr>
          <a:xfrm flipV="1">
            <a:off x="3095236" y="4750688"/>
            <a:ext cx="90000" cy="36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88A7703-C668-C432-BC31-A004F3586F34}"/>
              </a:ext>
            </a:extLst>
          </p:cNvPr>
          <p:cNvSpPr txBox="1"/>
          <p:nvPr/>
        </p:nvSpPr>
        <p:spPr>
          <a:xfrm>
            <a:off x="3103079" y="3624452"/>
            <a:ext cx="1911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</a:rPr>
              <a:t>不適切，</a:t>
            </a:r>
            <a:endParaRPr lang="en-US" altLang="ja-JP" sz="2400" dirty="0">
              <a:solidFill>
                <a:schemeClr val="bg1"/>
              </a:solidFill>
            </a:endParaRPr>
          </a:p>
          <a:p>
            <a:pPr algn="ctr"/>
            <a:r>
              <a:rPr lang="ja-JP" altLang="en-US" sz="2400" dirty="0">
                <a:solidFill>
                  <a:schemeClr val="bg1"/>
                </a:solidFill>
              </a:rPr>
              <a:t>杜撰な査読</a:t>
            </a:r>
            <a:endParaRPr lang="en-US" altLang="ja-JP" sz="2400" dirty="0">
              <a:solidFill>
                <a:schemeClr val="bg1"/>
              </a:solidFill>
            </a:endParaRPr>
          </a:p>
        </p:txBody>
      </p:sp>
      <p:sp>
        <p:nvSpPr>
          <p:cNvPr id="30" name="四角形吹き出し 60">
            <a:extLst>
              <a:ext uri="{FF2B5EF4-FFF2-40B4-BE49-F238E27FC236}">
                <a16:creationId xmlns:a16="http://schemas.microsoft.com/office/drawing/2014/main" id="{301D5A8F-ABE0-4389-A8C0-C53977E426AC}"/>
              </a:ext>
            </a:extLst>
          </p:cNvPr>
          <p:cNvSpPr/>
          <p:nvPr/>
        </p:nvSpPr>
        <p:spPr>
          <a:xfrm>
            <a:off x="4715234" y="2140687"/>
            <a:ext cx="960067" cy="450001"/>
          </a:xfrm>
          <a:prstGeom prst="wedgeRectCallout">
            <a:avLst>
              <a:gd name="adj1" fmla="val 50799"/>
              <a:gd name="adj2" fmla="val 105328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>
                <a:solidFill>
                  <a:srgbClr val="00B0F0"/>
                </a:solidFill>
              </a:rPr>
              <a:t>Accept</a:t>
            </a:r>
            <a:endParaRPr kumimoji="1" lang="ja-JP" altLang="en-US" sz="1800" dirty="0">
              <a:solidFill>
                <a:srgbClr val="00B0F0"/>
              </a:solidFill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35D6ACC-32D1-0F92-37A2-BEE1B25517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36" y="1873788"/>
            <a:ext cx="720000" cy="720000"/>
          </a:xfrm>
          <a:prstGeom prst="rect">
            <a:avLst/>
          </a:prstGeom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9F916F52-1D8A-DC45-2314-24983ADA61F8}"/>
              </a:ext>
            </a:extLst>
          </p:cNvPr>
          <p:cNvCxnSpPr/>
          <p:nvPr/>
        </p:nvCxnSpPr>
        <p:spPr>
          <a:xfrm>
            <a:off x="3418536" y="2469791"/>
            <a:ext cx="2756852" cy="2715450"/>
          </a:xfrm>
          <a:prstGeom prst="straightConnector1">
            <a:avLst/>
          </a:prstGeom>
          <a:ln w="76200" cap="rnd">
            <a:solidFill>
              <a:srgbClr val="C0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円弧 32">
            <a:extLst>
              <a:ext uri="{FF2B5EF4-FFF2-40B4-BE49-F238E27FC236}">
                <a16:creationId xmlns:a16="http://schemas.microsoft.com/office/drawing/2014/main" id="{6BDEAF50-D6A6-8D5F-BE42-0B3C0F4F2EE1}"/>
              </a:ext>
            </a:extLst>
          </p:cNvPr>
          <p:cNvSpPr/>
          <p:nvPr/>
        </p:nvSpPr>
        <p:spPr>
          <a:xfrm rot="10800000">
            <a:off x="1319662" y="2305239"/>
            <a:ext cx="1373216" cy="3090898"/>
          </a:xfrm>
          <a:prstGeom prst="arc">
            <a:avLst>
              <a:gd name="adj1" fmla="val 16997125"/>
              <a:gd name="adj2" fmla="val 4622413"/>
            </a:avLst>
          </a:prstGeom>
          <a:ln w="76200" cap="rnd">
            <a:solidFill>
              <a:srgbClr val="C0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Picture 5" descr="C:\Users\staff\Downloads\選択された書類ファイル.png">
            <a:extLst>
              <a:ext uri="{FF2B5EF4-FFF2-40B4-BE49-F238E27FC236}">
                <a16:creationId xmlns:a16="http://schemas.microsoft.com/office/drawing/2014/main" id="{47E2B7F4-7530-9FAE-4E30-25F50E50B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236" y="520068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四角形吹き出し 62">
            <a:extLst>
              <a:ext uri="{FF2B5EF4-FFF2-40B4-BE49-F238E27FC236}">
                <a16:creationId xmlns:a16="http://schemas.microsoft.com/office/drawing/2014/main" id="{16156262-F1A6-5C3B-802A-8F6D8C17D8EE}"/>
              </a:ext>
            </a:extLst>
          </p:cNvPr>
          <p:cNvSpPr/>
          <p:nvPr/>
        </p:nvSpPr>
        <p:spPr>
          <a:xfrm>
            <a:off x="1960631" y="5939215"/>
            <a:ext cx="3652958" cy="630000"/>
          </a:xfrm>
          <a:prstGeom prst="wedgeRectCallout">
            <a:avLst>
              <a:gd name="adj1" fmla="val 60127"/>
              <a:gd name="adj2" fmla="val -95261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>
                <a:solidFill>
                  <a:srgbClr val="C00000"/>
                </a:solidFill>
              </a:rPr>
              <a:t>APC : Article Processing Charge</a:t>
            </a:r>
          </a:p>
          <a:p>
            <a:pPr algn="ctr"/>
            <a:r>
              <a:rPr lang="ja-JP" altLang="en-US" sz="1800" dirty="0">
                <a:solidFill>
                  <a:srgbClr val="C00000"/>
                </a:solidFill>
              </a:rPr>
              <a:t>論文掲載料</a:t>
            </a:r>
            <a:endParaRPr kumimoji="1" lang="ja-JP" altLang="en-US" sz="1800" dirty="0">
              <a:solidFill>
                <a:srgbClr val="C00000"/>
              </a:solidFill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04E7A931-84C9-D32B-120D-E24A3892A7E6}"/>
              </a:ext>
            </a:extLst>
          </p:cNvPr>
          <p:cNvCxnSpPr/>
          <p:nvPr/>
        </p:nvCxnSpPr>
        <p:spPr>
          <a:xfrm flipV="1">
            <a:off x="6785236" y="2206312"/>
            <a:ext cx="36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F5E97C87-194A-7331-B0B1-E7F06575A1AD}"/>
              </a:ext>
            </a:extLst>
          </p:cNvPr>
          <p:cNvCxnSpPr/>
          <p:nvPr/>
        </p:nvCxnSpPr>
        <p:spPr>
          <a:xfrm flipH="1" flipV="1">
            <a:off x="8895828" y="2501004"/>
            <a:ext cx="1357576" cy="663534"/>
          </a:xfrm>
          <a:prstGeom prst="straightConnector1">
            <a:avLst/>
          </a:prstGeom>
          <a:ln w="76200" cap="rnd">
            <a:solidFill>
              <a:srgbClr val="F7901E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BB781DA1-A89E-5326-CA0B-4B695CC14302}"/>
              </a:ext>
            </a:extLst>
          </p:cNvPr>
          <p:cNvSpPr/>
          <p:nvPr/>
        </p:nvSpPr>
        <p:spPr>
          <a:xfrm>
            <a:off x="7234536" y="4651307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800" dirty="0">
                <a:solidFill>
                  <a:schemeClr val="tx1"/>
                </a:solidFill>
              </a:rPr>
              <a:t>校正？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662347B3-149E-9FD8-CFC6-BB7F128A5D2B}"/>
              </a:ext>
            </a:extLst>
          </p:cNvPr>
          <p:cNvSpPr/>
          <p:nvPr/>
        </p:nvSpPr>
        <p:spPr>
          <a:xfrm>
            <a:off x="8612917" y="3952553"/>
            <a:ext cx="3193601" cy="13975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ja-JP" altLang="en-US" dirty="0">
                <a:solidFill>
                  <a:schemeClr val="tx1"/>
                </a:solidFill>
              </a:rPr>
              <a:t>「ハゲタカ」ジャーナルは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chemeClr val="tx1"/>
                </a:solidFill>
              </a:rPr>
              <a:t>APC</a:t>
            </a:r>
            <a:r>
              <a:rPr lang="ja-JP" altLang="en-US" dirty="0">
                <a:solidFill>
                  <a:schemeClr val="tx1"/>
                </a:solidFill>
              </a:rPr>
              <a:t>を目当てに投稿を促す</a:t>
            </a:r>
            <a:br>
              <a:rPr lang="en-US" altLang="ja-JP" dirty="0">
                <a:solidFill>
                  <a:schemeClr val="tx1"/>
                </a:solidFill>
              </a:rPr>
            </a:br>
            <a:r>
              <a:rPr lang="ja-JP" altLang="en-US" dirty="0">
                <a:solidFill>
                  <a:schemeClr val="tx1"/>
                </a:solidFill>
              </a:rPr>
              <a:t>↓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適切な査読を経ていない</a:t>
            </a: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研究成果が公開される</a:t>
            </a:r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3" name="Picture 4" descr="C:\Users\staff\Downloads\人物アイコン　チーム(1).png">
            <a:extLst>
              <a:ext uri="{FF2B5EF4-FFF2-40B4-BE49-F238E27FC236}">
                <a16:creationId xmlns:a16="http://schemas.microsoft.com/office/drawing/2014/main" id="{1D71DBB5-D868-5C09-46A7-581D2B08A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296" y="283277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C:\Users\staff\Downloads\人物アイコン　チーム(1).png">
            <a:extLst>
              <a:ext uri="{FF2B5EF4-FFF2-40B4-BE49-F238E27FC236}">
                <a16:creationId xmlns:a16="http://schemas.microsoft.com/office/drawing/2014/main" id="{D329D724-9B61-F03F-5963-D03E1837D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146" y="1827407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コンテンツ プレースホルダー 2">
            <a:extLst>
              <a:ext uri="{FF2B5EF4-FFF2-40B4-BE49-F238E27FC236}">
                <a16:creationId xmlns:a16="http://schemas.microsoft.com/office/drawing/2014/main" id="{61901847-5023-7232-1859-7CB8AFD64700}"/>
              </a:ext>
            </a:extLst>
          </p:cNvPr>
          <p:cNvSpPr txBox="1">
            <a:spLocks/>
          </p:cNvSpPr>
          <p:nvPr/>
        </p:nvSpPr>
        <p:spPr>
          <a:xfrm>
            <a:off x="6731236" y="6182202"/>
            <a:ext cx="5499271" cy="728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北キャンパス図書室</a:t>
            </a:r>
            <a:b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「午後の講座</a:t>
            </a:r>
            <a: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r>
              <a:rPr lang="ja-JP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オープンアクセスとハゲタカジャーナル」講座資料</a:t>
            </a:r>
            <a:br>
              <a:rPr lang="en-US" altLang="ja-JP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1400" dirty="0">
                <a:hlinkClick r:id="rId10"/>
              </a:rPr>
              <a:t>http://hdl.handle.net/2115/71762</a:t>
            </a:r>
            <a:endParaRPr lang="en-US" altLang="ja-JP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四角形吹き出し 60">
            <a:extLst>
              <a:ext uri="{FF2B5EF4-FFF2-40B4-BE49-F238E27FC236}">
                <a16:creationId xmlns:a16="http://schemas.microsoft.com/office/drawing/2014/main" id="{D219F205-6749-5919-FECA-4F792F6C4EE3}"/>
              </a:ext>
            </a:extLst>
          </p:cNvPr>
          <p:cNvSpPr/>
          <p:nvPr/>
        </p:nvSpPr>
        <p:spPr>
          <a:xfrm>
            <a:off x="228754" y="3094275"/>
            <a:ext cx="960067" cy="450001"/>
          </a:xfrm>
          <a:prstGeom prst="wedgeRectCallout">
            <a:avLst>
              <a:gd name="adj1" fmla="val 50799"/>
              <a:gd name="adj2" fmla="val 105328"/>
            </a:avLst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勧誘</a:t>
            </a:r>
            <a:endParaRPr kumimoji="1" lang="ja-JP" altLang="en-US" sz="18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スライド番号プレースホルダー 36">
            <a:extLst>
              <a:ext uri="{FF2B5EF4-FFF2-40B4-BE49-F238E27FC236}">
                <a16:creationId xmlns:a16="http://schemas.microsoft.com/office/drawing/2014/main" id="{78889DBA-0FC4-8428-22FC-EACC96D1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81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4" grpId="0" animBg="1"/>
      <p:bldP spid="29" grpId="0"/>
      <p:bldP spid="30" grpId="0" animBg="1"/>
      <p:bldP spid="33" grpId="0" animBg="1"/>
      <p:bldP spid="39" grpId="0"/>
      <p:bldP spid="40" grpId="0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3DEE1-0DED-CE0B-ADA0-F9BD484BD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953591-2A52-A9A7-BB3E-175EC13BC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ja-JP" dirty="0"/>
              <a:t>「ハゲタカ問題」とは</a:t>
            </a:r>
            <a:r>
              <a:rPr lang="ja-JP" altLang="en-US" dirty="0"/>
              <a:t>？</a:t>
            </a:r>
            <a:br>
              <a:rPr lang="en-US" altLang="ja-JP" dirty="0"/>
            </a:br>
            <a:r>
              <a:rPr lang="ja-JP" altLang="en-US" dirty="0"/>
              <a:t>高額な</a:t>
            </a:r>
            <a:r>
              <a:rPr lang="en-US" altLang="ja-JP" dirty="0"/>
              <a:t>APC</a:t>
            </a:r>
            <a:r>
              <a:rPr lang="ja-JP" altLang="en-US" dirty="0"/>
              <a:t>の支払い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8A03C7-4E36-7F5B-7B26-7913B04E2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3175"/>
          </a:xfrm>
        </p:spPr>
        <p:txBody>
          <a:bodyPr/>
          <a:lstStyle/>
          <a:p>
            <a:r>
              <a:rPr lang="en-US" altLang="ja-JP" dirty="0"/>
              <a:t>APC</a:t>
            </a:r>
            <a:r>
              <a:rPr lang="ja-JP" altLang="en-US" dirty="0"/>
              <a:t>：著者が支払う論文掲載料</a:t>
            </a:r>
            <a:endParaRPr lang="en-US" altLang="ja-JP" dirty="0"/>
          </a:p>
          <a:p>
            <a:r>
              <a:rPr lang="en-US" altLang="ja-JP" dirty="0"/>
              <a:t>APC</a:t>
            </a:r>
            <a:r>
              <a:rPr lang="ja-JP" altLang="en-US" dirty="0"/>
              <a:t>平均額：約</a:t>
            </a:r>
            <a:r>
              <a:rPr lang="en-US" altLang="ja-JP" dirty="0"/>
              <a:t>2,000</a:t>
            </a:r>
            <a:r>
              <a:rPr lang="ja-JP" altLang="en-US" dirty="0"/>
              <a:t>ドル（</a:t>
            </a:r>
            <a:r>
              <a:rPr lang="en-US" altLang="ja-JP" dirty="0"/>
              <a:t>2020</a:t>
            </a:r>
            <a:r>
              <a:rPr lang="ja-JP" altLang="en-US" dirty="0"/>
              <a:t>年）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※</a:t>
            </a:r>
            <a:endParaRPr lang="en-US" altLang="ja-JP" dirty="0"/>
          </a:p>
          <a:p>
            <a:r>
              <a:rPr lang="ja-JP" altLang="en-US" dirty="0"/>
              <a:t>「ハゲタカ」ジャーナル上で論文は無料公開</a:t>
            </a:r>
            <a:br>
              <a:rPr lang="en-US" altLang="ja-JP" dirty="0"/>
            </a:br>
            <a:r>
              <a:rPr lang="ja-JP" altLang="en-US" dirty="0"/>
              <a:t>購読に伴う品質チェックは機能しない）</a:t>
            </a:r>
            <a:endParaRPr lang="en-US" altLang="ja-JP" dirty="0"/>
          </a:p>
          <a:p>
            <a:r>
              <a:rPr lang="ja-JP" altLang="en-US" dirty="0"/>
              <a:t>著者の</a:t>
            </a:r>
            <a:r>
              <a:rPr lang="en-US" altLang="ja-JP" dirty="0"/>
              <a:t>APC</a:t>
            </a:r>
            <a:r>
              <a:rPr lang="ja-JP" altLang="en-US" dirty="0"/>
              <a:t>支払いで完結</a:t>
            </a:r>
            <a:br>
              <a:rPr lang="en-US" altLang="ja-JP" dirty="0"/>
            </a:br>
            <a:r>
              <a:rPr lang="ja-JP" altLang="en-US" dirty="0"/>
              <a:t>「ハゲタカ」ジャーナル側の目的は達成</a:t>
            </a:r>
            <a:endParaRPr lang="en-US" altLang="ja-JP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878F4591-B644-DE95-2B15-25B55A4EF206}"/>
              </a:ext>
            </a:extLst>
          </p:cNvPr>
          <p:cNvSpPr txBox="1">
            <a:spLocks/>
          </p:cNvSpPr>
          <p:nvPr/>
        </p:nvSpPr>
        <p:spPr>
          <a:xfrm>
            <a:off x="1023257" y="5638800"/>
            <a:ext cx="10515600" cy="1062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平田 義郎「大学図書館コンソーシアム連合（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JUSTICE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）の論文公表実態調査について」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SPARC Japan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セミナー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2022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https://www.nii.ac.jp/sparc/event/2022/pdf/20230217_8.pdf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95A3AE-4619-2DD4-1FFB-0D88F6F4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098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2DE5F-0CBF-133C-4EE3-9F41A5A0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1CEB65-48FC-6191-5E61-98EA088D3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遭遇事例</a:t>
            </a:r>
            <a:br>
              <a:rPr lang="en-US" altLang="ja-JP" dirty="0"/>
            </a:br>
            <a:r>
              <a:rPr lang="ja-JP" altLang="en-US" dirty="0"/>
              <a:t>「ハゲタカなのでは</a:t>
            </a:r>
            <a:r>
              <a:rPr lang="en-US" altLang="ja-JP" dirty="0"/>
              <a:t>…</a:t>
            </a:r>
            <a:r>
              <a:rPr lang="ja-JP" altLang="en-US" dirty="0"/>
              <a:t>？」</a:t>
            </a:r>
            <a:endParaRPr lang="ja-JP" altLang="ja-JP" sz="4400" dirty="0"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1D04F73-8502-6318-6888-551923DC8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聞いたことがないジャーナルだが？</a:t>
            </a:r>
            <a:endParaRPr lang="en-US" altLang="ja-JP" dirty="0"/>
          </a:p>
          <a:p>
            <a:r>
              <a:rPr lang="ja-JP" altLang="en-US" dirty="0"/>
              <a:t>投稿予定のジャーナルの査読期間が短すぎ、ほとんどアクセプトされているようだ？</a:t>
            </a:r>
            <a:endParaRPr lang="en-US" altLang="ja-JP" dirty="0"/>
          </a:p>
          <a:p>
            <a:r>
              <a:rPr lang="ja-JP" altLang="en-US" dirty="0"/>
              <a:t>博士論文許可申請書の論文が怪しいのでは？</a:t>
            </a:r>
            <a:endParaRPr lang="en-US" altLang="ja-JP" dirty="0"/>
          </a:p>
          <a:p>
            <a:r>
              <a:rPr lang="ja-JP" altLang="en-US" dirty="0"/>
              <a:t>相談者：研究者自身、博士課程学生の指導教員、教務、事務</a:t>
            </a:r>
            <a:endParaRPr lang="en-US" altLang="ja-JP" dirty="0"/>
          </a:p>
          <a:p>
            <a:r>
              <a:rPr lang="ja-JP" altLang="en-US" dirty="0"/>
              <a:t>相談のタイミング</a:t>
            </a:r>
            <a:br>
              <a:rPr lang="en-US" altLang="ja-JP" dirty="0"/>
            </a:br>
            <a:r>
              <a:rPr lang="ja-JP" altLang="en-US" dirty="0"/>
              <a:t>投稿後（アクセプト後、</a:t>
            </a:r>
            <a:r>
              <a:rPr lang="en-US" altLang="ja-JP" dirty="0"/>
              <a:t>APC</a:t>
            </a:r>
            <a:r>
              <a:rPr lang="ja-JP" altLang="en-US" dirty="0"/>
              <a:t>支払い前、博士論文の申請時）は問題に発展する可能性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595064-D015-FCD7-34AA-6F9066EE1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098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AB41-3296-DC1F-7782-667BE54B5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ADAC16-50C7-57B1-F860-D2B6C702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遭遇事例</a:t>
            </a:r>
            <a:br>
              <a:rPr lang="en-US" altLang="ja-JP" dirty="0"/>
            </a:br>
            <a:r>
              <a:rPr lang="ja-JP" altLang="en-US" dirty="0"/>
              <a:t>「引っかかって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しまった」</a:t>
            </a:r>
            <a:endParaRPr lang="ja-JP" altLang="ja-JP" sz="4400" dirty="0"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6569F2-1266-0E01-2362-3BBAFBCB9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05160" cy="4351338"/>
          </a:xfrm>
        </p:spPr>
        <p:txBody>
          <a:bodyPr>
            <a:normAutofit/>
          </a:bodyPr>
          <a:lstStyle/>
          <a:p>
            <a:r>
              <a:rPr lang="ja-JP" altLang="en-US" dirty="0"/>
              <a:t>事例</a:t>
            </a:r>
            <a:r>
              <a:rPr kumimoji="1" lang="en-US" altLang="ja-JP" dirty="0"/>
              <a:t>1</a:t>
            </a:r>
            <a:r>
              <a:rPr kumimoji="1" lang="ja-JP" altLang="en-US" dirty="0"/>
              <a:t>：</a:t>
            </a:r>
            <a:r>
              <a:rPr lang="ja-JP" altLang="en-US" dirty="0"/>
              <a:t>博士課程学生が投稿、支払い前に確認したいが</a:t>
            </a:r>
            <a:r>
              <a:rPr lang="en-US" altLang="ja-JP" dirty="0"/>
              <a:t>…</a:t>
            </a:r>
          </a:p>
          <a:p>
            <a:r>
              <a:rPr lang="ja-JP" altLang="en-US" dirty="0"/>
              <a:t>事例</a:t>
            </a:r>
            <a:r>
              <a:rPr lang="en-US" altLang="ja-JP" dirty="0"/>
              <a:t>2</a:t>
            </a:r>
            <a:r>
              <a:rPr lang="ja-JP" altLang="en-US" dirty="0"/>
              <a:t>：博士課程学生に投稿を勧めた</a:t>
            </a:r>
            <a:r>
              <a:rPr lang="en-US" altLang="ja-JP" dirty="0"/>
              <a:t>IF</a:t>
            </a:r>
            <a:r>
              <a:rPr lang="ja-JP" altLang="en-US" dirty="0"/>
              <a:t>付きジャーナル、実は</a:t>
            </a:r>
            <a:r>
              <a:rPr lang="en-US" altLang="ja-JP" dirty="0"/>
              <a:t>…</a:t>
            </a:r>
          </a:p>
          <a:p>
            <a:r>
              <a:rPr lang="ja-JP" altLang="en-US" dirty="0"/>
              <a:t>事例</a:t>
            </a:r>
            <a:r>
              <a:rPr lang="en-US" altLang="ja-JP" dirty="0"/>
              <a:t>3</a:t>
            </a:r>
            <a:r>
              <a:rPr lang="ja-JP" altLang="en-US" dirty="0"/>
              <a:t>：投稿ジャーナルは出版地不明、罰金の要求、脅しが</a:t>
            </a:r>
            <a:r>
              <a:rPr lang="en-US" altLang="ja-JP" dirty="0"/>
              <a:t>…</a:t>
            </a:r>
          </a:p>
          <a:p>
            <a:r>
              <a:rPr lang="ja-JP" altLang="en-US" dirty="0"/>
              <a:t>事例</a:t>
            </a:r>
            <a:r>
              <a:rPr lang="en-US" altLang="ja-JP" dirty="0"/>
              <a:t>4</a:t>
            </a:r>
            <a:r>
              <a:rPr lang="ja-JP" altLang="en-US" dirty="0"/>
              <a:t>：（適正な）ジャーナルへの支払い手続き中に、偽の出版社からの請求があった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B6BD4723-A0B6-D384-655E-343ED2DB4299}"/>
              </a:ext>
            </a:extLst>
          </p:cNvPr>
          <p:cNvSpPr txBox="1">
            <a:spLocks/>
          </p:cNvSpPr>
          <p:nvPr/>
        </p:nvSpPr>
        <p:spPr>
          <a:xfrm>
            <a:off x="1512570" y="5189219"/>
            <a:ext cx="9841230" cy="1122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dirty="0"/>
              <a:t>当初は怪しいことに気づかなかった </a:t>
            </a:r>
            <a:br>
              <a:rPr lang="en-US" altLang="ja-JP" dirty="0"/>
            </a:br>
            <a:r>
              <a:rPr lang="ja-JP" altLang="en-US" dirty="0"/>
              <a:t>気づいていない状態で他にもあるかもしれない</a:t>
            </a:r>
            <a:endParaRPr lang="en-US" altLang="ja-JP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46087B5-2E6C-3E60-5820-7142618E4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173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EDF51-5B35-0FA9-616D-95A5D107E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3F290F-E1D5-DE1A-ADC6-66F39C12B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遭遇事例</a:t>
            </a:r>
            <a:br>
              <a:rPr lang="en-US" altLang="ja-JP" dirty="0"/>
            </a:br>
            <a:r>
              <a:rPr lang="ja-JP" altLang="en-US" dirty="0"/>
              <a:t>「勝手に</a:t>
            </a:r>
            <a:r>
              <a:rPr lang="en-US" altLang="ja-JP" dirty="0"/>
              <a:t>…</a:t>
            </a:r>
            <a:r>
              <a:rPr lang="ja-JP" altLang="en-US" dirty="0"/>
              <a:t>」</a:t>
            </a:r>
            <a:endParaRPr lang="ja-JP" altLang="ja-JP" sz="4400" dirty="0"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B40925-060C-E0CC-12C2-F16589C8E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ja-JP" altLang="en-US" dirty="0"/>
              <a:t>自身</a:t>
            </a:r>
            <a:r>
              <a:rPr kumimoji="1" lang="ja-JP" alt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kumimoji="1" lang="ja-JP" altLang="ja-JP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論文</a:t>
            </a:r>
            <a:r>
              <a:rPr kumimoji="1" lang="ja-JP" alt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が著者名とタイトルを変えて</a:t>
            </a:r>
            <a:r>
              <a:rPr lang="ja-JP" altLang="en-US" dirty="0"/>
              <a:t>転載</a:t>
            </a:r>
            <a:r>
              <a:rPr kumimoji="1" lang="ja-JP" altLang="ja-JP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され</a:t>
            </a:r>
            <a:r>
              <a:rPr kumimoji="1" lang="ja-JP" alt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ていた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※1</a:t>
            </a:r>
            <a:endParaRPr lang="en-US" altLang="ja-JP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ja-JP" altLang="en-US" dirty="0"/>
              <a:t>生成</a:t>
            </a:r>
            <a:r>
              <a:rPr lang="en-US" altLang="ja-JP" dirty="0"/>
              <a:t>AI</a:t>
            </a:r>
            <a:r>
              <a:rPr lang="ja-JP" altLang="en-US" dirty="0"/>
              <a:t>捏造論文が自身の名前で掲載</a:t>
            </a:r>
            <a:r>
              <a:rPr kumimoji="1" lang="ja-JP" altLang="ja-JP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され</a:t>
            </a:r>
            <a:r>
              <a:rPr kumimoji="1" lang="ja-JP" alt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ていた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※2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ja-JP" altLang="en-US" dirty="0"/>
              <a:t>ハイジャックジャーナル、クローンジャーナル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※3</a:t>
            </a:r>
            <a:endParaRPr lang="en-US" altLang="ja-JP" sz="2800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1" lang="en-US" altLang="ja-JP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363BFBD-D764-2B07-7D8C-DE034D560DE5}"/>
              </a:ext>
            </a:extLst>
          </p:cNvPr>
          <p:cNvSpPr txBox="1">
            <a:spLocks/>
          </p:cNvSpPr>
          <p:nvPr/>
        </p:nvSpPr>
        <p:spPr>
          <a:xfrm>
            <a:off x="574431" y="4577415"/>
            <a:ext cx="11101754" cy="21440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新聞記事はデータベースより閲覧可能（北海道大学内限定） </a:t>
            </a:r>
            <a:r>
              <a:rPr lang="en-US" altLang="ja-JP" sz="17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https://www.lib.hokudai.ac.jp/databases/#shinbun</a:t>
            </a:r>
            <a:br>
              <a:rPr lang="en-US" altLang="ja-JP" sz="17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※1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「論文盗用：米ハゲタカ誌、全文盗用　著者・タイトルを変更　日本の研究者も被害」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毎日新聞</a:t>
            </a:r>
            <a:r>
              <a:rPr lang="zh-TW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2021.12.27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東京朝刊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※2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「生成ＡＩで日本人の研究者かたり論文捏造か、収入目的の海外サイト「ハゲタカジャーナル」に掲載」読売新聞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2024.11.20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https://www.yomiuri.co.jp/national/20241120-OYT1T50136/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※3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【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注意喚起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】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札幌医学雑誌を名乗る偽サイトについて」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5"/>
              </a:rPr>
              <a:t>https://infonavi.sapmed.ac.jp/jpn/news/news-library/5093/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4B13DFE-BA09-F5B5-A0DA-7B67B31FF83F}"/>
              </a:ext>
            </a:extLst>
          </p:cNvPr>
          <p:cNvSpPr txBox="1">
            <a:spLocks/>
          </p:cNvSpPr>
          <p:nvPr/>
        </p:nvSpPr>
        <p:spPr>
          <a:xfrm>
            <a:off x="838200" y="3565450"/>
            <a:ext cx="10515600" cy="871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dirty="0"/>
              <a:t>気づかない間</a:t>
            </a:r>
            <a:r>
              <a:rPr lang="ja-JP" altLang="ja-JP" dirty="0"/>
              <a:t>に</a:t>
            </a:r>
            <a:r>
              <a:rPr lang="ja-JP" altLang="en-US" dirty="0"/>
              <a:t>関わりをもたされていた</a:t>
            </a:r>
            <a:br>
              <a:rPr lang="en-US" altLang="ja-JP" dirty="0"/>
            </a:br>
            <a:r>
              <a:rPr lang="ja-JP" altLang="en-US" dirty="0"/>
              <a:t>気づいていない状態で他にもあるかもしれない</a:t>
            </a:r>
            <a:endParaRPr lang="en-US" altLang="ja-JP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0B10BB-6ACD-1DB0-3B26-041EC08E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6865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7AC79-1A28-13EA-CDE8-10705B25A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00BE69-7FFE-A589-5F14-D6589E52F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遭遇事例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「</a:t>
            </a:r>
            <a:r>
              <a:rPr lang="ja-JP" altLang="en-US" dirty="0"/>
              <a:t>疑問を持ち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ながらも</a:t>
            </a:r>
            <a:r>
              <a:rPr lang="ja-JP" altLang="en-US" dirty="0"/>
              <a:t>関わってしまった」</a:t>
            </a:r>
            <a:endParaRPr lang="ja-JP" altLang="ja-JP" sz="4400" dirty="0"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2D1BFE-879B-C2F0-99D7-9908773CD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研究業績を増やすために投稿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※1</a:t>
            </a:r>
            <a:endParaRPr lang="en-US" altLang="ja-JP" dirty="0"/>
          </a:p>
          <a:p>
            <a:r>
              <a:rPr lang="ja-JP" altLang="en-US" dirty="0"/>
              <a:t>研究業績を増やすために学会に参加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※2</a:t>
            </a:r>
            <a:endParaRPr lang="en-US" altLang="ja-JP" dirty="0"/>
          </a:p>
          <a:p>
            <a:r>
              <a:rPr lang="ja-JP" altLang="en-US" dirty="0"/>
              <a:t>博士の学位審査のために必要だった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※3</a:t>
            </a:r>
            <a:endParaRPr lang="en-US" altLang="ja-JP" dirty="0"/>
          </a:p>
          <a:p>
            <a:r>
              <a:rPr lang="ja-JP" altLang="en-US" dirty="0"/>
              <a:t>学生が就職のために必要としていた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※4</a:t>
            </a:r>
            <a:endParaRPr lang="en-US" altLang="ja-JP" dirty="0"/>
          </a:p>
          <a:p>
            <a:r>
              <a:rPr lang="ja-JP" altLang="en-US" dirty="0"/>
              <a:t>共著者の意向を断れなかった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※5</a:t>
            </a:r>
            <a:endParaRPr lang="en-US" altLang="ja-JP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DCD7CF96-C80A-EC1F-FF63-67AD027FD1C2}"/>
              </a:ext>
            </a:extLst>
          </p:cNvPr>
          <p:cNvSpPr txBox="1">
            <a:spLocks/>
          </p:cNvSpPr>
          <p:nvPr/>
        </p:nvSpPr>
        <p:spPr>
          <a:xfrm>
            <a:off x="592015" y="5160782"/>
            <a:ext cx="11007969" cy="16972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※1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「科学の森：ハゲタカ誌対策、大学が苦慮　研究者、業績獲得へ安易に利用」毎日新聞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2021.7.8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東京朝刊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※2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「ハゲタカ」国際学会：異分野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30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人、パリで「学会」同室で発表、参加講師「便利」」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毎日新聞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2019.1.19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大阪朝刊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※3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「粗悪学術誌：投稿、教授が圧力　准教授証言　国立大、業績稼ぎ」毎日新聞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2018.9.15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大阪朝刊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※4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「粗悪学術誌：九大が対策　国内初　投稿巡り注意喚起」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2018.9.3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　西部朝刊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※5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翻訳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井出和希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林和弘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ホーク・フィリップ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清水智樹 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翻訳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粗悪な学術誌・学術集会を拡げないために 」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https://doi.org/10.18910/91457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ja-JP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827C34D-B363-6F5E-FF92-BE3EDC423A99}"/>
              </a:ext>
            </a:extLst>
          </p:cNvPr>
          <p:cNvSpPr txBox="1">
            <a:spLocks/>
          </p:cNvSpPr>
          <p:nvPr/>
        </p:nvSpPr>
        <p:spPr>
          <a:xfrm>
            <a:off x="717884" y="4554991"/>
            <a:ext cx="10515600" cy="605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dirty="0"/>
              <a:t>当時はわからなかった、やむをえなかった、利用した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5EADF1-0BDE-8E22-F12A-A9290DE5D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953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637F2C-0D57-27A4-ED64-07D39E85E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遭遇事例</a:t>
            </a:r>
            <a:br>
              <a:rPr lang="en-US" altLang="ja-JP" dirty="0"/>
            </a:br>
            <a:r>
              <a:rPr lang="ja-JP" altLang="en-US" dirty="0"/>
              <a:t>「わからない</a:t>
            </a:r>
            <a:r>
              <a:rPr lang="en-US" altLang="ja-JP" dirty="0"/>
              <a:t>…</a:t>
            </a:r>
            <a:r>
              <a:rPr lang="ja-JP" altLang="en-US" dirty="0"/>
              <a:t>」</a:t>
            </a:r>
            <a:endParaRPr lang="ja-JP" altLang="ja-JP" sz="4400" dirty="0"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227361-6FE8-EEE7-BB7D-1003465C7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聞いたことがないジャーナルだがハゲタカでは？</a:t>
            </a:r>
            <a:endParaRPr lang="en-US" altLang="ja-JP" dirty="0"/>
          </a:p>
          <a:p>
            <a:r>
              <a:rPr lang="ja-JP" altLang="en-US" dirty="0"/>
              <a:t>研究者への勧誘メール、投稿料</a:t>
            </a:r>
            <a:endParaRPr lang="en-US" altLang="ja-JP" dirty="0"/>
          </a:p>
          <a:p>
            <a:r>
              <a:rPr lang="ja-JP" altLang="en-US" dirty="0"/>
              <a:t>各種リストに記載がない、判断基準に当てはまらない</a:t>
            </a:r>
            <a:endParaRPr lang="en-US" altLang="ja-JP" dirty="0"/>
          </a:p>
          <a:p>
            <a:r>
              <a:rPr lang="ja-JP" altLang="en-US" dirty="0"/>
              <a:t>複数の大学で相談事例あり</a:t>
            </a:r>
            <a:endParaRPr lang="en-US" altLang="ja-JP" dirty="0"/>
          </a:p>
          <a:p>
            <a:r>
              <a:rPr lang="ja-JP" altLang="en-US" dirty="0"/>
              <a:t>複数の大学でプレスリリースへの掲載あり</a:t>
            </a:r>
            <a:endParaRPr lang="en-US" altLang="ja-JP" dirty="0"/>
          </a:p>
          <a:p>
            <a:r>
              <a:rPr lang="ja-JP" altLang="en-US" dirty="0"/>
              <a:t>「ハゲタカ」と判断した研究者もいる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D81B2546-D8C7-0A46-C44E-4EA55F0B14D7}"/>
              </a:ext>
            </a:extLst>
          </p:cNvPr>
          <p:cNvSpPr txBox="1">
            <a:spLocks/>
          </p:cNvSpPr>
          <p:nvPr/>
        </p:nvSpPr>
        <p:spPr>
          <a:xfrm>
            <a:off x="1238250" y="5374594"/>
            <a:ext cx="7928610" cy="605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dirty="0"/>
              <a:t>研究者により判断が分かれ、今もわからない</a:t>
            </a:r>
            <a:endParaRPr lang="en-US" altLang="ja-JP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35DE5E-DD54-8910-1414-244DE777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97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8727A-29E3-F73E-5EBA-D259C6A5F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583EB9-4F6A-7111-8734-4AE1A901F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遭遇事例</a:t>
            </a:r>
            <a:br>
              <a:rPr lang="en-US" altLang="ja-JP" dirty="0"/>
            </a:br>
            <a:r>
              <a:rPr lang="ja-JP" altLang="en-US" dirty="0"/>
              <a:t>「ハゲタカ」掲載論文の調査</a:t>
            </a:r>
            <a:endParaRPr lang="ja-JP" altLang="ja-JP" sz="4400" dirty="0">
              <a:effectLst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5D1058-5461-899D-835A-1DA82162F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博士論文での「ハゲタカ」掲載論文使用調査（</a:t>
            </a:r>
            <a:r>
              <a:rPr lang="en-US" altLang="ja-JP" dirty="0"/>
              <a:t>2017</a:t>
            </a:r>
            <a:r>
              <a:rPr lang="ja-JP" altLang="en-US" dirty="0"/>
              <a:t>年医学分野）</a:t>
            </a:r>
            <a:r>
              <a:rPr lang="en-US" altLang="ja-JP" dirty="0"/>
              <a:t>106</a:t>
            </a:r>
            <a:r>
              <a:rPr lang="ja-JP" altLang="en-US" dirty="0"/>
              <a:t>本中</a:t>
            </a:r>
            <a:r>
              <a:rPr lang="en-US" altLang="ja-JP" dirty="0"/>
              <a:t>8</a:t>
            </a:r>
            <a:r>
              <a:rPr lang="ja-JP" altLang="en-US" dirty="0"/>
              <a:t>本（</a:t>
            </a:r>
            <a:r>
              <a:rPr lang="en-US" altLang="ja-JP" dirty="0"/>
              <a:t>7.5</a:t>
            </a:r>
            <a:r>
              <a:rPr lang="ja-JP" altLang="en-US" dirty="0"/>
              <a:t>％）</a:t>
            </a:r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※1</a:t>
            </a:r>
          </a:p>
          <a:p>
            <a:r>
              <a:rPr lang="ja-JP" altLang="en-US" dirty="0"/>
              <a:t>国内の大学での調査事例：毎日新聞の調査（</a:t>
            </a:r>
            <a:r>
              <a:rPr lang="en-US" altLang="ja-JP" dirty="0"/>
              <a:t>2018</a:t>
            </a:r>
            <a:r>
              <a:rPr lang="ja-JP" altLang="en-US" dirty="0"/>
              <a:t>）</a:t>
            </a:r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※2 </a:t>
            </a:r>
            <a:b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dirty="0"/>
              <a:t>→これを契機に各大学で注意喚起</a:t>
            </a:r>
            <a:br>
              <a:rPr lang="en-US" altLang="ja-JP" dirty="0"/>
            </a:br>
            <a:b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altLang="ja-JP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BBA55569-1E12-A9B0-9A93-093C143997E5}"/>
              </a:ext>
            </a:extLst>
          </p:cNvPr>
          <p:cNvSpPr txBox="1">
            <a:spLocks/>
          </p:cNvSpPr>
          <p:nvPr/>
        </p:nvSpPr>
        <p:spPr>
          <a:xfrm>
            <a:off x="838200" y="4972050"/>
            <a:ext cx="10515600" cy="1441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※1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佐藤翔「日本の医学博士論文に潜む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7.5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％のハゲタカ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OA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」情報の科学と技術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68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巻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号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p.511-512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2018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https://www.jstage.jst.go.jp/article/jkg/68/10/68_511/_article/-char/ja/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※2 [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粗悪学術誌：日本から５０００本　東大や阪大　論文投稿、業績水増しか」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毎日新聞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2018.9.3,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東京朝刊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B255F45-17CB-E5B4-C3FB-327199E85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940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5A80A-ED03-C5AB-E8CF-4AFBA2BB6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8F7F58-C082-3DA3-201F-13BBAFDF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何が問題なのか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研究者</a:t>
            </a:r>
            <a:r>
              <a:rPr lang="ja-JP" altLang="en-US" dirty="0"/>
              <a:t>個人（投稿者）にとっての問題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57D3B0-863D-0756-A8EA-877A0FEF4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論文掲載料が返却されない、取消料が発生する</a:t>
            </a:r>
            <a:endParaRPr lang="en-US" altLang="ja-JP" dirty="0"/>
          </a:p>
          <a:p>
            <a:r>
              <a:rPr lang="ja-JP" altLang="en-US" dirty="0"/>
              <a:t>投稿の取り下げ、論文掲載の取り下げに応じてもらえない</a:t>
            </a:r>
            <a:endParaRPr lang="en-US" altLang="ja-JP" dirty="0"/>
          </a:p>
          <a:p>
            <a:r>
              <a:rPr lang="ja-JP" altLang="en-US" dirty="0"/>
              <a:t>二重投稿の恐れがあるため他のジャーナルに投稿できない</a:t>
            </a:r>
            <a:endParaRPr lang="en-US" altLang="ja-JP" dirty="0"/>
          </a:p>
          <a:p>
            <a:r>
              <a:rPr lang="ja-JP" altLang="en-US" dirty="0"/>
              <a:t>「ハゲタカ」に関係した研究を業績にできるか？</a:t>
            </a: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443C28-D933-7D67-384A-51F17C287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843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E01DBB-FE3D-8C8F-2909-616FFB8E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何が問題なのか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？</a:t>
            </a:r>
            <a:br>
              <a:rPr lang="en-US" altLang="ja-JP" dirty="0"/>
            </a:br>
            <a:r>
              <a:rPr lang="ja-JP" altLang="en-US" dirty="0"/>
              <a:t>研究者個人を越えた問題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D4D6BAA-CAF7-39F0-3E8A-7080F093E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論文の引用→研究そのものへ影響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endParaRPr lang="ja-JP" altLang="en-US" dirty="0"/>
          </a:p>
          <a:p>
            <a:r>
              <a:rPr lang="ja-JP" altLang="en-US" dirty="0"/>
              <a:t>レビュー、プレスリリースでの引用→一般への影響</a:t>
            </a:r>
            <a:endParaRPr lang="en-US" altLang="ja-JP" dirty="0"/>
          </a:p>
          <a:p>
            <a:r>
              <a:rPr lang="ja-JP" altLang="en-US" dirty="0"/>
              <a:t>学位授与、業績評価、人事評価</a:t>
            </a:r>
            <a:endParaRPr lang="en-US" altLang="ja-JP" dirty="0"/>
          </a:p>
          <a:p>
            <a:r>
              <a:rPr lang="ja-JP" altLang="en-US" dirty="0"/>
              <a:t>論文の利用に際しても注意が必要</a:t>
            </a:r>
          </a:p>
          <a:p>
            <a:r>
              <a:rPr lang="ja-JP" altLang="en-US" dirty="0"/>
              <a:t>価値の保証のない学術成果にかける時間と金銭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DC9395A5-5B28-86A6-9B0E-AC2367389AC2}"/>
              </a:ext>
            </a:extLst>
          </p:cNvPr>
          <p:cNvSpPr txBox="1">
            <a:spLocks/>
          </p:cNvSpPr>
          <p:nvPr/>
        </p:nvSpPr>
        <p:spPr>
          <a:xfrm>
            <a:off x="838200" y="5132944"/>
            <a:ext cx="10515600" cy="924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佐藤翔「ハゲタカ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OA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論文の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割は一度は引用されている」情報の科学と技術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69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巻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号，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171-172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2019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https://doi.org/10.18919/jkg.69.4_171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21FEC6B-ED4D-CD41-216D-9A851760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528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B64F0-4387-30C3-7A9A-B514742CA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3B0C3F-6493-AD1E-F0B4-C77E3C8A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何が問題なのか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？</a:t>
            </a:r>
            <a:br>
              <a:rPr lang="en-US" altLang="ja-JP" dirty="0"/>
            </a:br>
            <a:r>
              <a:rPr lang="ja-JP" altLang="en-US" dirty="0"/>
              <a:t>「ハゲタカ」掲載論文の評価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109543-4B4A-2801-38E3-59C571C7E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論文の質と掲載先の質は比例するのか？別なのか？</a:t>
            </a:r>
            <a:endParaRPr lang="en-US" altLang="ja-JP" dirty="0"/>
          </a:p>
          <a:p>
            <a:r>
              <a:rPr lang="ja-JP" altLang="en-US" dirty="0"/>
              <a:t>投稿を取り下げ、他ジャーナルの査読を受けた例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</a:p>
          <a:p>
            <a:r>
              <a:rPr lang="ja-JP" altLang="en-US" sz="2800" dirty="0"/>
              <a:t>個々の論文そのもの、個別の状況を見る必要</a:t>
            </a:r>
            <a:endParaRPr lang="en-US" altLang="ja-JP" sz="2800" dirty="0"/>
          </a:p>
          <a:p>
            <a:pPr marL="0" indent="0">
              <a:buNone/>
            </a:pPr>
            <a:endParaRPr lang="en-US" altLang="ja-JP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A493D7B6-C837-9277-8C8C-65F9EDCDFE73}"/>
              </a:ext>
            </a:extLst>
          </p:cNvPr>
          <p:cNvSpPr txBox="1">
            <a:spLocks/>
          </p:cNvSpPr>
          <p:nvPr/>
        </p:nvSpPr>
        <p:spPr>
          <a:xfrm>
            <a:off x="838200" y="5132944"/>
            <a:ext cx="10515600" cy="924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9BA6489-B70B-7229-6437-B051D85D5B51}"/>
              </a:ext>
            </a:extLst>
          </p:cNvPr>
          <p:cNvSpPr txBox="1">
            <a:spLocks/>
          </p:cNvSpPr>
          <p:nvPr/>
        </p:nvSpPr>
        <p:spPr>
          <a:xfrm>
            <a:off x="990600" y="5386944"/>
            <a:ext cx="10515600" cy="924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「粗悪学術誌：論文削除応じず　都立病院の投稿、手数料まで請求」毎日新聞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15,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東京朝刊 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131216-984F-E34D-91E5-6FA8B460F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029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109000-FD9E-0836-36C4-93DA964E9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関わってしまった</a:t>
            </a:r>
            <a:r>
              <a:rPr lang="ja-JP" altLang="en-US" dirty="0"/>
              <a:t>後の対応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DFAFD0-508B-9D09-E9D0-DAE041CE3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r>
              <a:rPr lang="ja-JP" altLang="en-US" dirty="0"/>
              <a:t>掲載料と論文を取り戻し、関わりを絶てるか？</a:t>
            </a:r>
            <a:endParaRPr lang="en-US" altLang="ja-JP" dirty="0"/>
          </a:p>
          <a:p>
            <a:r>
              <a:rPr lang="ja-JP" altLang="en-US" dirty="0"/>
              <a:t>投稿撤回、論文掲載取り下げ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⇒返信がない、応じてもらえない、取消料が請求される、論文は掲載され続ける</a:t>
            </a:r>
            <a:endParaRPr lang="en-US" altLang="ja-JP" dirty="0"/>
          </a:p>
          <a:p>
            <a:r>
              <a:rPr lang="ja-JP" altLang="en-US" dirty="0"/>
              <a:t>解決事例（著作権譲渡契約がポイントに）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endParaRPr lang="en-US" altLang="ja-JP" dirty="0"/>
          </a:p>
          <a:p>
            <a:r>
              <a:rPr lang="ja-JP" altLang="en-US" dirty="0"/>
              <a:t>北大での相談先：所属部局の事務</a:t>
            </a:r>
          </a:p>
          <a:p>
            <a:r>
              <a:rPr lang="ja-JP" altLang="en-US" dirty="0"/>
              <a:t>法律相談</a:t>
            </a:r>
            <a:r>
              <a:rPr lang="en-US" altLang="ja-JP" dirty="0"/>
              <a:t>…</a:t>
            </a:r>
            <a:r>
              <a:rPr lang="ja-JP" altLang="en-US" dirty="0"/>
              <a:t>？国内での裁判事例はない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72999016-201F-6C30-6BB7-E2E35D38C222}"/>
              </a:ext>
            </a:extLst>
          </p:cNvPr>
          <p:cNvSpPr txBox="1">
            <a:spLocks/>
          </p:cNvSpPr>
          <p:nvPr/>
        </p:nvSpPr>
        <p:spPr>
          <a:xfrm>
            <a:off x="2131695" y="5290478"/>
            <a:ext cx="7928610" cy="605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dirty="0"/>
              <a:t>悪質なジャーナルには関わらないことが大事</a:t>
            </a:r>
            <a:endParaRPr lang="en-US" altLang="ja-JP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B214E08E-357E-6D45-A0D8-1E53A4FC674B}"/>
              </a:ext>
            </a:extLst>
          </p:cNvPr>
          <p:cNvSpPr txBox="1">
            <a:spLocks/>
          </p:cNvSpPr>
          <p:nvPr/>
        </p:nvSpPr>
        <p:spPr>
          <a:xfrm>
            <a:off x="1112520" y="6010276"/>
            <a:ext cx="10515600" cy="718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Predator―Predatory Publishing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の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例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―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」日本消化器外科学会雑誌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,50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巻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号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2017)</a:t>
            </a:r>
            <a:b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https://www.jstage.jst.go.jp/article/jjgs/50/11/50_937/_html/-char/ja</a:t>
            </a:r>
            <a:endParaRPr lang="en-US" altLang="zh-TW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E7B3C8-B21B-12EF-227F-0DB3D988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088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E884E-11BE-3326-44DA-5067BAA99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F0045F-F09E-5F37-86FA-3B89C806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予防の情報提供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3671F9-9CF6-F522-8799-809E005FC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/>
              <a:t>各大学：情報提供、注意喚起</a:t>
            </a:r>
            <a:br>
              <a:rPr lang="en-US" altLang="ja-JP" dirty="0"/>
            </a:br>
            <a:r>
              <a:rPr lang="ja-JP" altLang="en-US" dirty="0"/>
              <a:t>注意が必要な「怪しいジャーナル」（北海道大学）</a:t>
            </a:r>
            <a:br>
              <a:rPr lang="en-US" altLang="ja-JP" dirty="0"/>
            </a:br>
            <a:r>
              <a:rPr lang="en-US" altLang="ja-JP" sz="2000" dirty="0">
                <a:hlinkClick r:id="rId3"/>
              </a:rPr>
              <a:t>https://www.lib.hokudai.ac.jp/support/predatory_journals/</a:t>
            </a:r>
            <a:br>
              <a:rPr lang="en-US" altLang="ja-JP" sz="2000" dirty="0"/>
            </a:br>
            <a:endParaRPr lang="en-US" altLang="ja-JP" sz="2000" dirty="0"/>
          </a:p>
          <a:p>
            <a:r>
              <a:rPr lang="ja-JP" altLang="en-US" dirty="0"/>
              <a:t>日本：懸念、提言</a:t>
            </a:r>
            <a:br>
              <a:rPr lang="en-US" altLang="ja-JP" dirty="0"/>
            </a:br>
            <a:r>
              <a:rPr lang="ja-JP" altLang="en-US" dirty="0"/>
              <a:t>文部科学省 「学術情報流通に係る懸念すべき事例への対応状況アンケートについて」</a:t>
            </a:r>
            <a:r>
              <a:rPr lang="en-US" altLang="ja-JP" dirty="0"/>
              <a:t>(2021.10.26)</a:t>
            </a:r>
            <a:br>
              <a:rPr lang="en-US" altLang="ja-JP" dirty="0"/>
            </a:br>
            <a:r>
              <a:rPr lang="en-US" altLang="ja-JP" sz="2000" dirty="0">
                <a:hlinkClick r:id="rId4"/>
              </a:rPr>
              <a:t>https://www.mext.go.jp/content/20211028-mxt_jyohoka01-000018641_07.pdf</a:t>
            </a:r>
            <a:br>
              <a:rPr lang="en-US" altLang="ja-JP" sz="2000" dirty="0"/>
            </a:br>
            <a:endParaRPr lang="en-US" altLang="ja-JP" sz="2000" dirty="0"/>
          </a:p>
          <a:p>
            <a:r>
              <a:rPr lang="ja-JP" altLang="en-US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日本学術会議 回答「論文の査読に関する審議について」</a:t>
            </a:r>
            <a:r>
              <a:rPr lang="ja-JP" altLang="en-US" sz="2800" b="0" i="0" u="none" strike="noStrike" dirty="0">
                <a:solidFill>
                  <a:srgbClr val="000000"/>
                </a:solidFill>
                <a:effectLst/>
              </a:rPr>
              <a:t>（</a:t>
            </a:r>
            <a:r>
              <a:rPr lang="en-US" altLang="ja-JP" sz="2800" b="0" i="0" u="none" strike="noStrike" dirty="0">
                <a:solidFill>
                  <a:srgbClr val="000000"/>
                </a:solidFill>
                <a:effectLst/>
              </a:rPr>
              <a:t>2023.9.25</a:t>
            </a:r>
            <a:r>
              <a:rPr lang="ja-JP" altLang="en-US" sz="2800" b="0" i="0" u="none" strike="noStrike" dirty="0">
                <a:solidFill>
                  <a:srgbClr val="000000"/>
                </a:solidFill>
                <a:effectLst/>
              </a:rPr>
              <a:t>）</a:t>
            </a:r>
            <a:br>
              <a:rPr lang="en-US" altLang="ja-JP" sz="28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altLang="ja-JP" sz="2000" b="0" i="0" u="none" strike="noStrike" dirty="0">
                <a:solidFill>
                  <a:srgbClr val="000000"/>
                </a:solidFill>
                <a:effectLst/>
                <a:hlinkClick r:id="rId5"/>
              </a:rPr>
              <a:t>https://www.scj.go.jp/ja/info/kohyo/pdf/kohyo-25-k353.pdf</a:t>
            </a:r>
            <a:endParaRPr lang="en-US" altLang="ja-JP" sz="20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2D93F6F-C3B8-980B-E364-488ED7D3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0406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937AD-6853-CD9B-D750-D9FBA3628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15B1F8-A799-7881-EB5C-6CCC11F12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予防について：リスト方式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FB5779-1825-24B3-D3CF-6D8A35612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ウォッチリスト</a:t>
            </a:r>
            <a:br>
              <a:rPr lang="en-US" altLang="ja-JP" dirty="0"/>
            </a:br>
            <a:r>
              <a:rPr lang="ja-JP" altLang="en-US" dirty="0"/>
              <a:t>疑いがあるとされるジャーナル</a:t>
            </a:r>
            <a:br>
              <a:rPr lang="en-US" altLang="ja-JP" dirty="0"/>
            </a:br>
            <a:r>
              <a:rPr lang="en-US" altLang="ja-JP" dirty="0"/>
              <a:t>Beall’s List </a:t>
            </a:r>
            <a:br>
              <a:rPr lang="en-US" altLang="ja-JP" dirty="0"/>
            </a:br>
            <a:r>
              <a:rPr lang="en-US" altLang="ja-JP" dirty="0"/>
              <a:t>Predatory Reports (Cabell’s)</a:t>
            </a:r>
          </a:p>
          <a:p>
            <a:r>
              <a:rPr lang="ja-JP" altLang="en-US" dirty="0"/>
              <a:t>セーフリスト</a:t>
            </a:r>
            <a:br>
              <a:rPr lang="en-US" altLang="ja-JP" dirty="0"/>
            </a:br>
            <a:r>
              <a:rPr lang="ja-JP" altLang="en-US" dirty="0"/>
              <a:t>信頼性が高いとされるデータベース</a:t>
            </a:r>
            <a:br>
              <a:rPr lang="en-US" altLang="ja-JP" dirty="0"/>
            </a:br>
            <a:r>
              <a:rPr lang="en-US" altLang="ja-JP" dirty="0"/>
              <a:t>DOAJ</a:t>
            </a:r>
            <a:r>
              <a:rPr lang="ja-JP" altLang="en-US" dirty="0"/>
              <a:t>（</a:t>
            </a:r>
            <a:r>
              <a:rPr lang="en-US" altLang="ja-JP" dirty="0"/>
              <a:t>Directory of Open Access Journals</a:t>
            </a:r>
            <a:r>
              <a:rPr lang="ja-JP" altLang="en-US" dirty="0"/>
              <a:t>）</a:t>
            </a:r>
            <a:br>
              <a:rPr lang="en-US" altLang="ja-JP" dirty="0"/>
            </a:br>
            <a:r>
              <a:rPr lang="en-US" altLang="ja-JP" dirty="0"/>
              <a:t>COPE</a:t>
            </a:r>
            <a:r>
              <a:rPr lang="ja-JP" altLang="en-US" dirty="0"/>
              <a:t>（</a:t>
            </a:r>
            <a:r>
              <a:rPr lang="en-US" altLang="ja-JP" dirty="0"/>
              <a:t>Committee on Publication Ethics</a:t>
            </a:r>
            <a:r>
              <a:rPr lang="ja-JP" altLang="en-US" dirty="0"/>
              <a:t>）</a:t>
            </a:r>
            <a:br>
              <a:rPr lang="en-US" altLang="ja-JP" dirty="0"/>
            </a:br>
            <a:r>
              <a:rPr lang="en-US" altLang="ja-JP" dirty="0"/>
              <a:t>OASPA</a:t>
            </a:r>
            <a:r>
              <a:rPr lang="ja-JP" altLang="en-US" dirty="0"/>
              <a:t>（</a:t>
            </a:r>
            <a:r>
              <a:rPr lang="en-US" altLang="ja-JP" dirty="0"/>
              <a:t>Open Access Scholarly Publisher's Association</a:t>
            </a:r>
            <a:r>
              <a:rPr lang="ja-JP" altLang="en-US" dirty="0"/>
              <a:t>）</a:t>
            </a:r>
            <a:br>
              <a:rPr lang="en-US" altLang="ja-JP" dirty="0"/>
            </a:br>
            <a:r>
              <a:rPr lang="en-US" altLang="ja-JP" dirty="0"/>
              <a:t>Web of Science</a:t>
            </a:r>
            <a:r>
              <a:rPr lang="ja-JP" altLang="en-US" dirty="0"/>
              <a:t>：</a:t>
            </a:r>
            <a:r>
              <a:rPr lang="en-US" altLang="ja-JP" dirty="0"/>
              <a:t>Master Journal List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C6C086-EBFD-1DF0-05CB-33918DE87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966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EA38B-4B9E-54EC-43BF-1A936F652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CE5F5E-A016-CA97-D9BB-8C6753CA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予防について：</a:t>
            </a:r>
            <a:r>
              <a:rPr lang="ja-JP" altLang="en-US" dirty="0"/>
              <a:t>チェックリスト</a:t>
            </a:r>
            <a:endParaRPr kumimoji="1" lang="ja-JP" altLang="en-US" dirty="0"/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EB22D008-70D7-8103-DB56-9F93849C8D4A}"/>
              </a:ext>
            </a:extLst>
          </p:cNvPr>
          <p:cNvSpPr txBox="1">
            <a:spLocks/>
          </p:cNvSpPr>
          <p:nvPr/>
        </p:nvSpPr>
        <p:spPr>
          <a:xfrm>
            <a:off x="6195060" y="1574928"/>
            <a:ext cx="5836920" cy="119456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ja-JP" sz="24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Think,check,submit</a:t>
            </a:r>
            <a:br>
              <a:rPr lang="en-US" altLang="ja-JP" sz="2400" dirty="0"/>
            </a:br>
            <a:r>
              <a:rPr lang="en-US" altLang="ja-JP" sz="2400" dirty="0">
                <a:hlinkClick r:id="rId3"/>
              </a:rPr>
              <a:t>https://thinkchecksubmit.org/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（多言語に対応）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en-US" altLang="ja-JP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PDF</a:t>
            </a:r>
            <a:r>
              <a:rPr kumimoji="1" lang="ja-JP" altLang="en-US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版 </a:t>
            </a:r>
            <a:r>
              <a:rPr lang="en-US" altLang="ja-JP" sz="2400" dirty="0">
                <a:hlinkClick r:id="rId4"/>
              </a:rPr>
              <a:t>https://doi.org/10.18910/93181</a:t>
            </a:r>
            <a:endParaRPr lang="en-US" altLang="ja-JP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F30E3B0-CD93-AE85-C148-74E6303DB4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77" r="4343" b="8380"/>
          <a:stretch/>
        </p:blipFill>
        <p:spPr>
          <a:xfrm>
            <a:off x="420778" y="1653986"/>
            <a:ext cx="5576163" cy="4981434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5C342F-9C43-35AB-2741-F2A10772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202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12060-CC1D-9DAF-C39B-A8153493D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A9931B8-A6DA-4753-9417-9C105E560B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" t="2430" r="4801" b="27363"/>
          <a:stretch/>
        </p:blipFill>
        <p:spPr>
          <a:xfrm>
            <a:off x="264670" y="1655446"/>
            <a:ext cx="6690612" cy="481474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7000076-9BBF-49AE-9C83-5B6D0F1F4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予防について：</a:t>
            </a:r>
            <a:r>
              <a:rPr lang="ja-JP" altLang="en-US" dirty="0"/>
              <a:t>チェックリストの観点</a:t>
            </a:r>
            <a:endParaRPr kumimoji="1" lang="ja-JP" altLang="en-US" dirty="0"/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F73EB65C-6ED3-6740-52C6-A0B818986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282" y="1932624"/>
            <a:ext cx="4972050" cy="4525186"/>
          </a:xfrm>
        </p:spPr>
        <p:txBody>
          <a:bodyPr>
            <a:normAutofit fontScale="77500" lnSpcReduction="20000"/>
          </a:bodyPr>
          <a:lstStyle/>
          <a:p>
            <a:r>
              <a:rPr lang="ja-JP" altLang="en-US" dirty="0"/>
              <a:t>あなたやあなたの同僚は、そのジャーナルを知っていますか？</a:t>
            </a:r>
            <a:endParaRPr lang="en-US" altLang="ja-JP" dirty="0"/>
          </a:p>
          <a:p>
            <a:r>
              <a:rPr lang="ja-JP" altLang="en-US" dirty="0"/>
              <a:t>出版社を簡単に特定し、連絡を取ることができますか？</a:t>
            </a:r>
            <a:endParaRPr lang="en-US" altLang="ja-JP" dirty="0"/>
          </a:p>
          <a:p>
            <a:r>
              <a:rPr lang="ja-JP" altLang="en-US" dirty="0"/>
              <a:t>そのジャーナルはどのような形式の査読を採用しているか明確ですか？</a:t>
            </a:r>
            <a:endParaRPr lang="en-US" altLang="ja-JP" dirty="0"/>
          </a:p>
          <a:p>
            <a:r>
              <a:rPr lang="ja-JP" altLang="en-US" dirty="0"/>
              <a:t>論文は専門のサービスで索引づけやアーカイブ化が為されていますか？</a:t>
            </a:r>
            <a:endParaRPr lang="en-US" altLang="ja-JP" dirty="0"/>
          </a:p>
          <a:p>
            <a:r>
              <a:rPr lang="ja-JP" altLang="en-US" dirty="0"/>
              <a:t>どのような費用が請求されるのか明確ですか？</a:t>
            </a:r>
            <a:endParaRPr lang="en-US" altLang="ja-JP" dirty="0"/>
          </a:p>
          <a:p>
            <a:r>
              <a:rPr lang="ja-JP" altLang="en-US" dirty="0"/>
              <a:t>出版社のウェブサイトに著者のためのガイドラインはありますか？</a:t>
            </a:r>
            <a:endParaRPr lang="en-US" altLang="ja-JP" dirty="0"/>
          </a:p>
          <a:p>
            <a:r>
              <a:rPr lang="ja-JP" altLang="en-US" dirty="0"/>
              <a:t>出版社は、業界で認知された取り組み（</a:t>
            </a:r>
            <a:r>
              <a:rPr lang="en-US" altLang="ja-JP" dirty="0"/>
              <a:t>initiative</a:t>
            </a:r>
            <a:r>
              <a:rPr lang="ja-JP" altLang="en-US" dirty="0"/>
              <a:t>）のメンバーですか？</a:t>
            </a:r>
            <a:endParaRPr lang="en-US" altLang="ja-JP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F1AA995-0EFE-370C-27DD-3652A869A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253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6C35C-E0E1-6F39-735C-7C18CDEB3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CCAE5F-FF6B-03DC-903C-BE0787FE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予防について：セーフリストの観点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11C68F-92F4-4AC2-7A40-61E482766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ja-JP" dirty="0"/>
              <a:t>DOAJ</a:t>
            </a:r>
            <a:r>
              <a:rPr lang="ja-JP" altLang="en-US" dirty="0"/>
              <a:t>：オープンアクセスジャーナルのリスト</a:t>
            </a:r>
            <a:br>
              <a:rPr lang="en-US" altLang="ja-JP" dirty="0"/>
            </a:br>
            <a:r>
              <a:rPr lang="en-US" altLang="ja-JP" sz="2400" dirty="0">
                <a:hlinkClick r:id="rId3"/>
              </a:rPr>
              <a:t>https://doaj.org/</a:t>
            </a:r>
            <a:endParaRPr lang="en-US" altLang="ja-JP" sz="2400" dirty="0"/>
          </a:p>
          <a:p>
            <a:r>
              <a:rPr lang="ja-JP" altLang="en-US" dirty="0"/>
              <a:t>ジャーナルの特徴が一覧できる</a:t>
            </a:r>
            <a:endParaRPr lang="en-US" altLang="ja-JP" dirty="0"/>
          </a:p>
          <a:p>
            <a:r>
              <a:rPr lang="ja-JP" altLang="en-US" dirty="0"/>
              <a:t>採録に厳しい審査基準</a:t>
            </a:r>
            <a:endParaRPr lang="en-US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2F96199-FAA5-6E5C-66F1-016426966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774" y="3709248"/>
            <a:ext cx="4266035" cy="296078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087C1DB-94A3-F18D-DBAB-ADCF336599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88" t="6554" r="-1588" b="-1362"/>
          <a:stretch/>
        </p:blipFill>
        <p:spPr>
          <a:xfrm>
            <a:off x="1092540" y="3709248"/>
            <a:ext cx="4502425" cy="4075295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578472-E798-D81F-715E-DDE90392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840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8A02C-6BF9-D66F-F57A-24CA43D59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28C474-20F4-5689-7183-AEA18E95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予防について：リストのゆらぎ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5DD4362-74FF-E4AB-54F4-5E535C1C3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ウォッチリストは判定基準が恣意的になる恐れ</a:t>
            </a:r>
            <a:endParaRPr lang="en-US" altLang="ja-JP" dirty="0"/>
          </a:p>
          <a:p>
            <a:r>
              <a:rPr lang="ja-JP" altLang="en-US" dirty="0"/>
              <a:t>セーフリストから消えたジャーナル</a:t>
            </a:r>
            <a:endParaRPr lang="en-US" altLang="ja-JP" dirty="0"/>
          </a:p>
          <a:p>
            <a:r>
              <a:rPr lang="ja-JP" altLang="en-US" dirty="0"/>
              <a:t>ウォッチリスト、セーフリスト両方に掲載</a:t>
            </a:r>
            <a:endParaRPr lang="en-US" altLang="ja-JP" dirty="0"/>
          </a:p>
          <a:p>
            <a:r>
              <a:rPr lang="ja-JP" altLang="en-US" dirty="0"/>
              <a:t>創刊後間もないジャーナルの情報はない</a:t>
            </a:r>
            <a:endParaRPr lang="en-US" altLang="ja-JP" dirty="0"/>
          </a:p>
          <a:p>
            <a:r>
              <a:rPr lang="ja-JP" altLang="en-US" dirty="0"/>
              <a:t>プレダトリージャーナル判定リストの実態調査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b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sz="2800" dirty="0"/>
              <a:t>「ハゲタカ</a:t>
            </a:r>
            <a:r>
              <a:rPr lang="ja-JP" altLang="en-US" dirty="0"/>
              <a:t>」</a:t>
            </a:r>
            <a:r>
              <a:rPr lang="en-US" altLang="ja-JP" dirty="0"/>
              <a:t>(predatory)</a:t>
            </a:r>
            <a:r>
              <a:rPr lang="ja-JP" altLang="en-US" sz="2800" dirty="0"/>
              <a:t>の判定理由、</a:t>
            </a:r>
            <a:r>
              <a:rPr lang="ja-JP" altLang="en-US" dirty="0"/>
              <a:t>評価・判定の難しさ</a:t>
            </a:r>
            <a:br>
              <a:rPr lang="en-US" altLang="ja-JP" sz="2800" dirty="0"/>
            </a:br>
            <a:r>
              <a:rPr lang="ja-JP" altLang="en-US" sz="2800" dirty="0"/>
              <a:t>商用の判定データベースの</a:t>
            </a:r>
            <a:r>
              <a:rPr lang="ja-JP" altLang="en-US" dirty="0"/>
              <a:t>杜撰さ、品質確認の難しさ</a:t>
            </a: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E9E561-ECB9-FAEF-1211-E46ABF74F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293E2E2C-3112-1CDF-964A-FD52665A4E06}"/>
              </a:ext>
            </a:extLst>
          </p:cNvPr>
          <p:cNvSpPr txBox="1">
            <a:spLocks/>
          </p:cNvSpPr>
          <p:nvPr/>
        </p:nvSpPr>
        <p:spPr>
          <a:xfrm>
            <a:off x="838200" y="5648813"/>
            <a:ext cx="9659817" cy="8440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井出和希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林和弘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小柴等「プレダトリージャーナル判定リストの実態調査」　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NISTEP RESEARCH MATERIAL. 2023: No.326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https://doi.org/10.15108/rm326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952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2D76A-2B1B-0AA7-4055-B028594CB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EA3AAA-0A00-9CA9-5348-B99EB531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改めて「ハゲタカ」</a:t>
            </a:r>
            <a:r>
              <a:rPr lang="ja-JP" altLang="en-US" dirty="0"/>
              <a:t>とは？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学術誌の質は動的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A05A98-365F-E48A-7E41-75221DDD9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査読のある「ハゲタカ」誌？</a:t>
            </a:r>
            <a:endParaRPr lang="en-US" altLang="ja-JP" dirty="0"/>
          </a:p>
          <a:p>
            <a:r>
              <a:rPr lang="ja-JP" altLang="en-US" dirty="0"/>
              <a:t>「ハゲタカ」の評価が変わったジャーナル</a:t>
            </a:r>
            <a:endParaRPr lang="en-US" altLang="ja-JP" dirty="0"/>
          </a:p>
          <a:p>
            <a:r>
              <a:rPr lang="ja-JP" altLang="en-US" dirty="0"/>
              <a:t>質の低いジャーナル</a:t>
            </a:r>
            <a:r>
              <a:rPr lang="en-US" altLang="ja-JP" dirty="0"/>
              <a:t>/</a:t>
            </a:r>
            <a:r>
              <a:rPr lang="ja-JP" altLang="en-US" dirty="0"/>
              <a:t>学会</a:t>
            </a:r>
            <a:r>
              <a:rPr lang="en-US" altLang="ja-JP" dirty="0"/>
              <a:t>/</a:t>
            </a:r>
            <a:r>
              <a:rPr lang="ja-JP" altLang="en-US" dirty="0"/>
              <a:t>出版社を育てる</a:t>
            </a:r>
            <a:endParaRPr lang="en-US" altLang="ja-JP" dirty="0"/>
          </a:p>
          <a:p>
            <a:r>
              <a:rPr lang="ja-JP" altLang="en-US" dirty="0"/>
              <a:t>人により「ハゲタカ」で何を指すか異なる</a:t>
            </a:r>
            <a:endParaRPr lang="en-US" altLang="ja-JP" dirty="0"/>
          </a:p>
          <a:p>
            <a:r>
              <a:rPr lang="ja-JP" altLang="en-US" dirty="0"/>
              <a:t>「ハゲタカ」（</a:t>
            </a:r>
            <a:r>
              <a:rPr lang="en-US" altLang="ja-JP" dirty="0"/>
              <a:t>Predatory</a:t>
            </a:r>
            <a:r>
              <a:rPr lang="ja-JP" altLang="en-US" dirty="0"/>
              <a:t>）の言葉を使用する問題</a:t>
            </a:r>
            <a:endParaRPr lang="en-US" altLang="ja-JP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4F409C7C-196D-8FD0-00F7-3B732204A386}"/>
              </a:ext>
            </a:extLst>
          </p:cNvPr>
          <p:cNvSpPr txBox="1">
            <a:spLocks/>
          </p:cNvSpPr>
          <p:nvPr/>
        </p:nvSpPr>
        <p:spPr>
          <a:xfrm>
            <a:off x="838200" y="5648813"/>
            <a:ext cx="9659817" cy="8440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佐藤翔「オープンサイエンス時代の論文出版の動向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Vol.2 :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「ハゲタカ雑誌」の定義とグラデーション」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|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ターンイットイン ブログ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2022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日　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https://www.turnitin.jp/blog/the-definition-and-spectrum-of-predatory-journals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CE02997-932D-B3C5-4952-3C657AA8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12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445D8-ED30-8226-B980-3D6611B84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F13D3B-50B8-A07C-17DE-94B339866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「ハゲタカ」の定義：</a:t>
            </a:r>
            <a: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Nature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では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07F12C-6356-3F7D-9BEB-DEE30BA57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574"/>
            <a:ext cx="10515600" cy="4351338"/>
          </a:xfrm>
        </p:spPr>
        <p:txBody>
          <a:bodyPr>
            <a:normAutofit/>
          </a:bodyPr>
          <a:lstStyle/>
          <a:p>
            <a:r>
              <a:rPr lang="ja-JP" altLang="en-US" dirty="0"/>
              <a:t>学問を犠牲にして金銭的な私利を優先する</a:t>
            </a:r>
            <a:endParaRPr lang="en-US" altLang="ja-JP" dirty="0"/>
          </a:p>
          <a:p>
            <a:r>
              <a:rPr lang="ja-JP" altLang="en-US" dirty="0"/>
              <a:t>特徴</a:t>
            </a:r>
            <a:br>
              <a:rPr lang="en-US" altLang="ja-JP" dirty="0"/>
            </a:br>
            <a:r>
              <a:rPr lang="ja-JP" altLang="en-US" dirty="0"/>
              <a:t>虚偽または誤解を招く情報</a:t>
            </a:r>
            <a:br>
              <a:rPr lang="en-US" altLang="ja-JP" dirty="0"/>
            </a:br>
            <a:r>
              <a:rPr lang="ja-JP" altLang="en-US" dirty="0"/>
              <a:t>編集および出版のベストプラクティスからの逸脱</a:t>
            </a:r>
            <a:br>
              <a:rPr lang="en-US" altLang="ja-JP" dirty="0"/>
            </a:br>
            <a:r>
              <a:rPr lang="ja-JP" altLang="en-US" dirty="0"/>
              <a:t>透明性の欠如</a:t>
            </a:r>
            <a:br>
              <a:rPr lang="en-US" altLang="ja-JP" dirty="0"/>
            </a:br>
            <a:r>
              <a:rPr lang="ja-JP" altLang="en-US" dirty="0"/>
              <a:t>攻撃的で無差別な勧誘</a:t>
            </a:r>
            <a:endParaRPr lang="en-US" altLang="ja-JP" dirty="0"/>
          </a:p>
          <a:p>
            <a:r>
              <a:rPr lang="ja-JP" altLang="en-US" dirty="0"/>
              <a:t>「</a:t>
            </a:r>
            <a:r>
              <a:rPr lang="en-US" altLang="ja-JP" dirty="0"/>
              <a:t>Predatory</a:t>
            </a:r>
            <a:r>
              <a:rPr lang="ja-JP" altLang="en-US" dirty="0"/>
              <a:t>」</a:t>
            </a:r>
            <a:r>
              <a:rPr lang="en-US" altLang="ja-JP" dirty="0"/>
              <a:t>(</a:t>
            </a:r>
            <a:r>
              <a:rPr lang="ja-JP" altLang="en-US" dirty="0"/>
              <a:t>ハゲタカ</a:t>
            </a:r>
            <a:r>
              <a:rPr lang="en-US" altLang="ja-JP" dirty="0"/>
              <a:t>)</a:t>
            </a:r>
            <a:r>
              <a:rPr lang="ja-JP" altLang="en-US" dirty="0"/>
              <a:t>の言葉は限界がある</a:t>
            </a:r>
            <a:br>
              <a:rPr lang="en-US" altLang="ja-JP" dirty="0"/>
            </a:br>
            <a:endParaRPr lang="en-US" altLang="ja-JP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221DF06-52F4-2336-55CF-01111BF5C3B9}"/>
              </a:ext>
            </a:extLst>
          </p:cNvPr>
          <p:cNvSpPr txBox="1">
            <a:spLocks/>
          </p:cNvSpPr>
          <p:nvPr/>
        </p:nvSpPr>
        <p:spPr>
          <a:xfrm>
            <a:off x="994611" y="5715000"/>
            <a:ext cx="9659817" cy="7778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（定義は機械翻訳による）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Agnes </a:t>
            </a:r>
            <a:r>
              <a:rPr lang="en-US" altLang="ja-JP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Grudniewicz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al. Predatory journals: no definition, no </a:t>
            </a:r>
            <a:r>
              <a:rPr lang="en-US" altLang="ja-JP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defence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Nature 576, 210-212 (2019)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https://doi.org/10.1038/d41586-019-03759-y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6D23948-6314-1B6A-85DD-E592A92E5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28D0F229-227E-2EF6-5613-5B91E4B7F28F}"/>
              </a:ext>
            </a:extLst>
          </p:cNvPr>
          <p:cNvSpPr txBox="1">
            <a:spLocks/>
          </p:cNvSpPr>
          <p:nvPr/>
        </p:nvSpPr>
        <p:spPr>
          <a:xfrm>
            <a:off x="607515" y="1690688"/>
            <a:ext cx="9659817" cy="382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ja-JP" altLang="en-US" sz="2000" dirty="0"/>
              <a:t>（定義は機械翻訳による）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39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226E3-C0A4-30D5-69C7-5DBBE760C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08A2D1-A43D-E514-D5CB-EDF45FF2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30" y="745958"/>
            <a:ext cx="9985728" cy="1046748"/>
          </a:xfrm>
        </p:spPr>
        <p:txBody>
          <a:bodyPr>
            <a:noAutofit/>
          </a:bodyPr>
          <a:lstStyle/>
          <a:p>
            <a:pPr>
              <a:defRPr/>
            </a:pPr>
            <a:r>
              <a:rPr kumimoji="1" lang="ja-JP" altLang="ja-JP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ハゲタカの定義：</a:t>
            </a:r>
            <a:r>
              <a:rPr kumimoji="1" lang="en-US" altLang="ja-JP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IAP</a:t>
            </a:r>
            <a:r>
              <a:rPr kumimoji="1" lang="ja-JP" altLang="en-US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では</a:t>
            </a:r>
            <a:br>
              <a:rPr kumimoji="1" lang="en-US" altLang="ja-JP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ja-JP" altLang="en-US" sz="3600" dirty="0"/>
              <a:t>学術誌に関する略奪的行為のスペクトラム</a:t>
            </a:r>
            <a:br>
              <a:rPr lang="ja-JP" altLang="en-US" sz="3600" dirty="0"/>
            </a:br>
            <a:endParaRPr kumimoji="1" lang="ja-JP" altLang="en-US" sz="36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8295532-4E1C-8427-8913-2DD200B67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30" y="1654134"/>
            <a:ext cx="10623727" cy="5294355"/>
          </a:xfrm>
          <a:prstGeom prst="rect">
            <a:avLst/>
          </a:prstGeom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71558439-81D9-8B2D-2752-9E6E0F567C9A}"/>
              </a:ext>
            </a:extLst>
          </p:cNvPr>
          <p:cNvSpPr txBox="1">
            <a:spLocks/>
          </p:cNvSpPr>
          <p:nvPr/>
        </p:nvSpPr>
        <p:spPr>
          <a:xfrm>
            <a:off x="7844481" y="4802655"/>
            <a:ext cx="4275438" cy="173625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翻訳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井出和希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林和弘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ホーク・フィリップ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清水智樹 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翻訳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粗悪な学術誌・学術集会を拡げないために 」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https://doi.org/10.18910/91457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（原著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en-US" altLang="ja-JP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InterAcademy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Partnership, Combatting Predatory Academic Journals and Conferences (Summary Report in English), </a:t>
            </a:r>
            <a:r>
              <a:rPr lang="en-US" altLang="ja-JP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InterAcademy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Partnership, 2022.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5"/>
              </a:rPr>
              <a:t>https://www.interacademies.org/project/predatorypublishing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B0D6B80-A748-236D-D446-515AC579E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178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B3029-324A-761F-6A3A-8048F52B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8A888A7-EA88-38FA-F089-8C3D818CD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994" y="1555449"/>
            <a:ext cx="10066170" cy="481425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73A2118-832E-DFBA-99F4-D8E284872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30" y="745958"/>
            <a:ext cx="9985728" cy="1046748"/>
          </a:xfrm>
        </p:spPr>
        <p:txBody>
          <a:bodyPr>
            <a:noAutofit/>
          </a:bodyPr>
          <a:lstStyle/>
          <a:p>
            <a:pPr>
              <a:defRPr/>
            </a:pPr>
            <a:r>
              <a:rPr kumimoji="1" lang="ja-JP" altLang="ja-JP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ハゲタカの定義：</a:t>
            </a:r>
            <a:r>
              <a:rPr kumimoji="1" lang="en-US" altLang="ja-JP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IAP</a:t>
            </a:r>
            <a:r>
              <a:rPr kumimoji="1" lang="ja-JP" altLang="en-US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では</a:t>
            </a:r>
            <a:br>
              <a:rPr kumimoji="1" lang="en-US" altLang="ja-JP" sz="36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ja-JP" altLang="en-US" sz="3600" dirty="0"/>
              <a:t>学術集会に関する略奪的行為のスペクトラム</a:t>
            </a:r>
            <a:br>
              <a:rPr lang="ja-JP" altLang="en-US" sz="3600" dirty="0"/>
            </a:br>
            <a:endParaRPr kumimoji="1" lang="ja-JP" altLang="en-US" sz="3600" dirty="0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613B3EF1-75C2-DAA8-701D-4FFB30F71393}"/>
              </a:ext>
            </a:extLst>
          </p:cNvPr>
          <p:cNvSpPr txBox="1">
            <a:spLocks/>
          </p:cNvSpPr>
          <p:nvPr/>
        </p:nvSpPr>
        <p:spPr>
          <a:xfrm>
            <a:off x="4249361" y="5811252"/>
            <a:ext cx="7508885" cy="10467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翻訳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井出和希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林和弘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ホーク・フィリップ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清水智樹 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翻訳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粗悪な学術誌・学術集会を拡げないために 」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https://doi.org/10.18910/91457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（原著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en-US" altLang="ja-JP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InterAcademy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Partnership, Combatting Predatory Academic Journals and Conferences (Summary Report in English), </a:t>
            </a:r>
            <a:r>
              <a:rPr lang="en-US" altLang="ja-JP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InterAcademy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Partnership, 2022.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5"/>
              </a:rPr>
              <a:t>https://www.interacademies.org/project/predatorypublishing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61128E9-ABFF-03FD-7C02-7C0E27C03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915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393A-82F5-7FD1-9A6B-52B1FE26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46D9B0-552A-A6D6-0D70-7871E5817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36" y="358347"/>
            <a:ext cx="10765770" cy="1152594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ハゲタカの定義：</a:t>
            </a:r>
            <a: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IAP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の学術誌スペクトラム</a:t>
            </a:r>
            <a:endParaRPr kumimoji="1" lang="ja-JP" altLang="en-US" dirty="0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3D125438-A2B1-64AF-8FE6-1132F32585B3}"/>
              </a:ext>
            </a:extLst>
          </p:cNvPr>
          <p:cNvSpPr txBox="1">
            <a:spLocks/>
          </p:cNvSpPr>
          <p:nvPr/>
        </p:nvSpPr>
        <p:spPr>
          <a:xfrm>
            <a:off x="1118383" y="5414600"/>
            <a:ext cx="10645829" cy="10465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井出和希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中山健夫「その学術誌、大丈夫？」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 https://doi.org/10.18910/94925</a:t>
            </a: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29E682A0-03AA-328E-A869-1C4BFC3A7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818" y="1647999"/>
            <a:ext cx="10765770" cy="4351338"/>
          </a:xfrm>
        </p:spPr>
        <p:txBody>
          <a:bodyPr>
            <a:normAutofit/>
          </a:bodyPr>
          <a:lstStyle/>
          <a:p>
            <a:r>
              <a:rPr lang="ja-JP" altLang="en-US" dirty="0"/>
              <a:t>良し悪し、〇</a:t>
            </a:r>
            <a:r>
              <a:rPr lang="en-US" altLang="ja-JP" dirty="0"/>
              <a:t>×</a:t>
            </a:r>
            <a:r>
              <a:rPr lang="ja-JP" altLang="en-US" dirty="0"/>
              <a:t>といった判断はできない</a:t>
            </a:r>
            <a:endParaRPr lang="en-US" altLang="ja-JP" dirty="0"/>
          </a:p>
          <a:p>
            <a:r>
              <a:rPr lang="ja-JP" altLang="en-US" dirty="0"/>
              <a:t>リスクはスペクトラム（グラデーション）でとらえる</a:t>
            </a:r>
            <a:endParaRPr lang="en-US" altLang="ja-JP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A6FC98E-B393-970D-D9A2-5ACAC350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9E029C-5BE4-BEFC-F3D8-CEE720B05231}"/>
              </a:ext>
            </a:extLst>
          </p:cNvPr>
          <p:cNvSpPr txBox="1"/>
          <p:nvPr/>
        </p:nvSpPr>
        <p:spPr>
          <a:xfrm>
            <a:off x="964230" y="4629635"/>
            <a:ext cx="878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+mj-lt"/>
                <a:ea typeface="+mj-ea"/>
                <a:cs typeface="+mj-cs"/>
              </a:rPr>
              <a:t>↓「</a:t>
            </a:r>
            <a:r>
              <a:rPr kumimoji="1" lang="ja-JP" altLang="en-US" sz="1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粗悪な学術誌・学術集会を拡げないために（増補版）</a:t>
            </a:r>
            <a:r>
              <a:rPr lang="ja-JP" altLang="en-US" dirty="0">
                <a:latin typeface="+mj-lt"/>
                <a:ea typeface="+mj-ea"/>
                <a:cs typeface="+mj-cs"/>
              </a:rPr>
              <a:t>」</a:t>
            </a:r>
            <a:br>
              <a:rPr lang="en-US" altLang="ja-JP" dirty="0">
                <a:latin typeface="+mj-lt"/>
                <a:ea typeface="+mj-ea"/>
                <a:cs typeface="+mj-cs"/>
              </a:rPr>
            </a:br>
            <a:r>
              <a:rPr lang="ja-JP" altLang="en-US" dirty="0">
                <a:latin typeface="+mj-lt"/>
                <a:ea typeface="+mj-ea"/>
                <a:cs typeface="+mj-cs"/>
              </a:rPr>
              <a:t>　</a:t>
            </a:r>
            <a:r>
              <a:rPr kumimoji="1" lang="ja-JP" altLang="en-US" sz="1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（</a:t>
            </a:r>
            <a:r>
              <a:rPr kumimoji="1" lang="en-US" altLang="ja-JP" sz="1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https://doi.org/10.18910/91457</a:t>
            </a:r>
            <a:r>
              <a:rPr kumimoji="1" lang="ja-JP" altLang="en-US" sz="1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）をもとにデザイン・作成された資料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09664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71354-8235-7459-8B3E-FCC9F06FD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E89A6A-6B37-54EE-064D-02D14F99C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対策：対応？予防？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ja-JP" altLang="en-US" dirty="0"/>
              <a:t>対策の</a:t>
            </a: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考えかたを変える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E3E5DE-4A3F-331B-5177-BBDED2243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kumimoji="1" lang="en-US" altLang="ja-JP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</a:t>
            </a:r>
            <a:r>
              <a:rPr kumimoji="1" lang="ja-JP" altLang="en-US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％有効な対策はない</a:t>
            </a:r>
            <a:endParaRPr lang="en-US" altLang="ja-JP" dirty="0"/>
          </a:p>
          <a:p>
            <a:pPr rtl="0" eaLnBrk="1" latinLnBrk="0" hangingPunct="1"/>
            <a:r>
              <a:rPr lang="ja-JP" altLang="en-US" dirty="0"/>
              <a:t>勧誘メールを信じ込まず、主体的に判断</a:t>
            </a:r>
            <a:endParaRPr kumimoji="1" lang="en-US" altLang="ja-JP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ja-JP" altLang="en-US" dirty="0"/>
              <a:t>リストは</a:t>
            </a:r>
            <a:r>
              <a:rPr lang="ja-JP" altLang="ja-JP" dirty="0"/>
              <a:t>判定結果ではなく</a:t>
            </a:r>
            <a:r>
              <a:rPr lang="ja-JP" altLang="en-US" dirty="0"/>
              <a:t>、</a:t>
            </a:r>
            <a:r>
              <a:rPr lang="ja-JP" altLang="ja-JP" dirty="0"/>
              <a:t>判定基準を参考にする</a:t>
            </a:r>
            <a:endParaRPr kumimoji="1" lang="en-US" altLang="ja-JP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ja-JP" altLang="en-US" dirty="0"/>
              <a:t>個々のジャーナル</a:t>
            </a:r>
            <a:r>
              <a:rPr lang="en-US" altLang="ja-JP" dirty="0"/>
              <a:t>/</a:t>
            </a:r>
            <a:r>
              <a:rPr lang="ja-JP" altLang="en-US" dirty="0"/>
              <a:t>学会</a:t>
            </a:r>
            <a:r>
              <a:rPr lang="en-US" altLang="ja-JP" dirty="0"/>
              <a:t>/</a:t>
            </a:r>
            <a:r>
              <a:rPr lang="ja-JP" altLang="en-US" dirty="0"/>
              <a:t>出版社について、どんな問題点があるのか、判断の過程を言語化する</a:t>
            </a:r>
            <a:endParaRPr lang="en-US" altLang="ja-JP" dirty="0"/>
          </a:p>
          <a:p>
            <a:r>
              <a:rPr lang="ja-JP" altLang="en-US" dirty="0"/>
              <a:t>研究者、関係者とコミュニケーションをとる</a:t>
            </a:r>
            <a:br>
              <a:rPr lang="en-US" altLang="ja-JP" dirty="0"/>
            </a:br>
            <a:r>
              <a:rPr lang="ja-JP" altLang="en-US" dirty="0"/>
              <a:t>（特に博士課程学生）指導教員との相談で投稿先を選ぶ</a:t>
            </a:r>
          </a:p>
          <a:p>
            <a:r>
              <a:rPr lang="ja-JP" altLang="en-US" dirty="0"/>
              <a:t>「ハゲタカ」「</a:t>
            </a:r>
            <a:r>
              <a:rPr lang="en-US" altLang="ja-JP" dirty="0"/>
              <a:t>Predatory</a:t>
            </a:r>
            <a:r>
              <a:rPr lang="ja-JP" altLang="en-US" dirty="0"/>
              <a:t>」による問題の不可視化</a:t>
            </a:r>
            <a:endParaRPr lang="en-US" altLang="ja-JP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EFFC0789-BB7C-9F65-72EC-C83159BF703C}"/>
              </a:ext>
            </a:extLst>
          </p:cNvPr>
          <p:cNvSpPr txBox="1">
            <a:spLocks/>
          </p:cNvSpPr>
          <p:nvPr/>
        </p:nvSpPr>
        <p:spPr>
          <a:xfrm>
            <a:off x="966216" y="5744869"/>
            <a:ext cx="10515600" cy="8641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井出和希「学術誌・データのオープン化、質、逃れられない曖昧さと実践的アプローチ」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2024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日（金）研究大学コンソーシアム（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RUC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）連続セミナー資料</a:t>
            </a:r>
            <a:b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https://doi.org/10.18910/98413</a:t>
            </a:r>
            <a:endParaRPr lang="en-US" altLang="zh-TW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0F8B5A4-2E1F-F64A-8B45-D68400A08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5410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DA211A-FAB3-2113-24C2-86C59BED4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「ハゲタカ問題」</a:t>
            </a:r>
            <a:r>
              <a:rPr lang="ja-JP" altLang="en-US" dirty="0"/>
              <a:t>の示すほんとうの</a:t>
            </a: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問題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研究者をとりまく状況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26AB8E-EDC4-A20D-EB59-A92884402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多忙</a:t>
            </a:r>
            <a:endParaRPr lang="en-US" altLang="ja-JP" dirty="0"/>
          </a:p>
          <a:p>
            <a:r>
              <a:rPr lang="ja-JP" altLang="en-US" dirty="0"/>
              <a:t>任期つきのポスト</a:t>
            </a:r>
            <a:endParaRPr lang="en-US" altLang="ja-JP" dirty="0"/>
          </a:p>
          <a:p>
            <a:r>
              <a:rPr lang="ja-JP" altLang="en-US" dirty="0"/>
              <a:t>博士学位論文の要件</a:t>
            </a:r>
            <a:endParaRPr lang="en-US" altLang="ja-JP" dirty="0"/>
          </a:p>
          <a:p>
            <a:r>
              <a:rPr lang="ja-JP" altLang="en-US" dirty="0"/>
              <a:t>限られた時間での成果発表への過大なプレッシャー、切実さ</a:t>
            </a:r>
            <a:endParaRPr lang="en-US" altLang="ja-JP" dirty="0"/>
          </a:p>
          <a:p>
            <a:r>
              <a:rPr lang="en-US" altLang="ja-JP" dirty="0"/>
              <a:t>Publish or Perish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F92B49-17F4-F734-4652-18FEB485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982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043B7-EBD4-DE6C-7DC7-EA75FFE4E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C2B632-64AD-BB28-F9E6-7895BDF6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「ハゲタカ問題」</a:t>
            </a:r>
            <a:r>
              <a:rPr lang="ja-JP" altLang="en-US" dirty="0"/>
              <a:t>の示すほんとうの</a:t>
            </a: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問題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ja-JP" altLang="en-US" dirty="0"/>
              <a:t>学術成果発表・研究評価の問題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4459C9-113E-DC6D-151A-B05B68892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過度に商業化された学術雑誌</a:t>
            </a:r>
            <a:br>
              <a:rPr lang="en-US" altLang="ja-JP" dirty="0"/>
            </a:br>
            <a:r>
              <a:rPr lang="ja-JP" altLang="en-US" dirty="0"/>
              <a:t>高額な購読料、掲載料</a:t>
            </a:r>
            <a:endParaRPr lang="en-US" altLang="ja-JP" dirty="0"/>
          </a:p>
          <a:p>
            <a:r>
              <a:rPr lang="ja-JP" altLang="en-US" dirty="0"/>
              <a:t>査読への信頼のゆらぎ</a:t>
            </a:r>
            <a:br>
              <a:rPr lang="en-US" altLang="ja-JP" dirty="0"/>
            </a:br>
            <a:r>
              <a:rPr lang="ja-JP" altLang="en-US" dirty="0"/>
              <a:t>査読は機能しているか、必要か</a:t>
            </a:r>
            <a:endParaRPr lang="en-US" altLang="ja-JP" dirty="0"/>
          </a:p>
          <a:p>
            <a:r>
              <a:rPr lang="ja-JP" altLang="en-US" dirty="0"/>
              <a:t>数値での研究評価</a:t>
            </a:r>
            <a:br>
              <a:rPr lang="en-US" altLang="ja-JP" dirty="0"/>
            </a:br>
            <a:r>
              <a:rPr lang="ja-JP" altLang="en-US" dirty="0"/>
              <a:t>論文数、発表数、引用数</a:t>
            </a:r>
            <a:endParaRPr lang="en-US" altLang="ja-JP" dirty="0"/>
          </a:p>
          <a:p>
            <a:r>
              <a:rPr lang="ja-JP" altLang="en-US" dirty="0"/>
              <a:t>次々と指摘される問題</a:t>
            </a:r>
            <a:br>
              <a:rPr lang="en-US" altLang="ja-JP" dirty="0"/>
            </a:br>
            <a:r>
              <a:rPr lang="ja-JP" altLang="en-US" dirty="0"/>
              <a:t>ペーパーミル </a:t>
            </a:r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※1</a:t>
            </a:r>
            <a:r>
              <a:rPr lang="ja-JP" altLang="en-US" dirty="0"/>
              <a:t>、査読ミル </a:t>
            </a:r>
            <a:r>
              <a:rPr lang="en-US" altLang="ja-JP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※2 </a:t>
            </a:r>
            <a:r>
              <a:rPr lang="ja-JP" altLang="en-US" sz="2800" dirty="0"/>
              <a:t>など</a:t>
            </a: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DD2C9A-FF68-55AD-B674-BC6D3E154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2612ACDB-AF7D-0CE6-8927-3B417DC8E66A}"/>
              </a:ext>
            </a:extLst>
          </p:cNvPr>
          <p:cNvSpPr txBox="1">
            <a:spLocks/>
          </p:cNvSpPr>
          <p:nvPr/>
        </p:nvSpPr>
        <p:spPr>
          <a:xfrm>
            <a:off x="838200" y="5358513"/>
            <a:ext cx="10515600" cy="1436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※1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「ペーパーミルによる論文捏造の規模はどのくらい？」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Nature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ダイジェスト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Vol.21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No.2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https://doi.org/10.1038/ndigest.2024.240222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（原著：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https://doi.org/10.1038/d41586-021-00733-5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</a:t>
            </a: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※2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佐藤翔「新たなる脅威「査読工場（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review mill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）」 」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JPCOAR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ウェブマガジン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2024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24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日</a:t>
            </a:r>
            <a:b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altLang="zh-TW" sz="20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https://www.magazine.jpcoar.org/news/80ba13b1-ab85-4917-9040-00a47fabc330</a:t>
            </a:r>
            <a:endParaRPr lang="en-US" altLang="zh-TW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140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C4105-28E4-AE19-1D89-2B550CB69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E3AE47-E908-52DC-4422-CA14B36E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「ハゲタカ問題」</a:t>
            </a:r>
            <a:r>
              <a:rPr lang="ja-JP" altLang="en-US" dirty="0"/>
              <a:t>の示すほんとうの</a:t>
            </a:r>
            <a:r>
              <a:rPr kumimoji="1" lang="ja-JP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問題</a:t>
            </a:r>
            <a:br>
              <a:rPr kumimoji="1" lang="en-US" altLang="ja-JP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kumimoji="1" lang="ja-JP" altLang="en-US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根本の</a:t>
            </a:r>
            <a:r>
              <a:rPr kumimoji="1" lang="ja-JP" altLang="en-US" dirty="0"/>
              <a:t>問題に対して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FE52FC-D906-C16A-8D01-5AD9959ED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学術成果の発表・流通のあり方</a:t>
            </a:r>
            <a:br>
              <a:rPr lang="en-US" altLang="ja-JP" dirty="0"/>
            </a:br>
            <a:r>
              <a:rPr lang="ja-JP" altLang="en-US" dirty="0"/>
              <a:t>オープン査読、プレプリント、研究データの公開、</a:t>
            </a:r>
            <a:br>
              <a:rPr lang="en-US" altLang="ja-JP" dirty="0"/>
            </a:br>
            <a:r>
              <a:rPr lang="ja-JP" altLang="en-US" dirty="0"/>
              <a:t>ダイヤモンドオープンアクセス</a:t>
            </a:r>
            <a:r>
              <a:rPr lang="en-US" altLang="ja-JP" dirty="0"/>
              <a:t>…</a:t>
            </a:r>
          </a:p>
          <a:p>
            <a:r>
              <a:rPr lang="ja-JP" altLang="en-US" dirty="0"/>
              <a:t>研究評価の枠組みの改革</a:t>
            </a:r>
            <a:br>
              <a:rPr lang="en-US" altLang="ja-JP" dirty="0"/>
            </a:br>
            <a:r>
              <a:rPr lang="ja-JP" altLang="en-US" dirty="0"/>
              <a:t>サンフランシスコ宣言（</a:t>
            </a:r>
            <a:r>
              <a:rPr lang="en-US" altLang="ja-JP" dirty="0"/>
              <a:t>DORA</a:t>
            </a:r>
            <a:r>
              <a:rPr lang="ja-JP" altLang="en-US" dirty="0"/>
              <a:t>）</a:t>
            </a:r>
            <a:br>
              <a:rPr lang="en-US" altLang="ja-JP" dirty="0"/>
            </a:br>
            <a:r>
              <a:rPr lang="en-US" altLang="ja-JP" dirty="0">
                <a:hlinkClick r:id="rId3"/>
              </a:rPr>
              <a:t>https://sfdora.org/read/read-the-declaration-japanese/</a:t>
            </a:r>
            <a:endParaRPr lang="en-US" altLang="ja-JP" dirty="0"/>
          </a:p>
          <a:p>
            <a:r>
              <a:rPr lang="ja-JP" altLang="en-US" dirty="0"/>
              <a:t>学術成果発表・研究評価の状況は動いている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B5F22E9-BDB5-DE83-3218-5E7FFECB4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4973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9E5684-5768-7CA0-C3C4-40491021D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最後に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DBA767-4470-2615-DD8E-A70455B31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10" y="1564958"/>
            <a:ext cx="6454140" cy="4351338"/>
          </a:xfrm>
        </p:spPr>
        <p:txBody>
          <a:bodyPr>
            <a:normAutofit fontScale="85000" lnSpcReduction="20000"/>
          </a:bodyPr>
          <a:lstStyle/>
          <a:p>
            <a:r>
              <a:rPr lang="ja-JP" altLang="en-US" dirty="0"/>
              <a:t>学術論文等の即時オープンアクセス義務化</a:t>
            </a:r>
            <a:br>
              <a:rPr lang="en-US" altLang="ja-JP" dirty="0"/>
            </a:br>
            <a:r>
              <a:rPr lang="ja-JP" altLang="en-US" dirty="0"/>
              <a:t>公的助成・</a:t>
            </a:r>
            <a:r>
              <a:rPr lang="en-US" altLang="ja-JP" dirty="0"/>
              <a:t>R7</a:t>
            </a:r>
            <a:r>
              <a:rPr lang="ja-JP" altLang="en-US" dirty="0"/>
              <a:t>年度新規公募分より</a:t>
            </a:r>
            <a:br>
              <a:rPr lang="en-US" altLang="ja-JP" dirty="0"/>
            </a:br>
            <a:br>
              <a:rPr lang="en-US" altLang="ja-JP" dirty="0"/>
            </a:br>
            <a:r>
              <a:rPr lang="ja-JP" altLang="en-US" sz="2200" dirty="0"/>
              <a:t>詳しくは</a:t>
            </a:r>
            <a:r>
              <a:rPr lang="en-US" altLang="ja-JP" sz="2200" dirty="0">
                <a:hlinkClick r:id="rId3"/>
              </a:rPr>
              <a:t>https://www.lib.hokudai.ac.jp/support/immediate_open_access</a:t>
            </a:r>
            <a:br>
              <a:rPr lang="en-US" altLang="ja-JP" sz="2200" dirty="0"/>
            </a:br>
            <a:endParaRPr lang="en-US" altLang="ja-JP" sz="2200" dirty="0"/>
          </a:p>
          <a:p>
            <a:r>
              <a:rPr lang="ja-JP" altLang="en-US" dirty="0"/>
              <a:t>北大のオープンアクセス支援</a:t>
            </a:r>
            <a:br>
              <a:rPr lang="en-US" altLang="ja-JP" dirty="0"/>
            </a:br>
            <a:br>
              <a:rPr lang="en-US" altLang="ja-JP" dirty="0"/>
            </a:br>
            <a:r>
              <a:rPr lang="ja-JP" altLang="en-US" dirty="0"/>
              <a:t>・</a:t>
            </a:r>
            <a:r>
              <a:rPr lang="en-US" altLang="ja-JP" dirty="0"/>
              <a:t>HUSCAP</a:t>
            </a:r>
            <a:r>
              <a:rPr lang="ja-JP" altLang="en-US" dirty="0"/>
              <a:t>でのセルフアーカイブ</a:t>
            </a:r>
            <a:br>
              <a:rPr lang="en-US" altLang="ja-JP" dirty="0"/>
            </a:br>
            <a:r>
              <a:rPr kumimoji="1" lang="en-US" altLang="ja-JP" sz="2200" dirty="0">
                <a:hlinkClick r:id="rId4"/>
              </a:rPr>
              <a:t>https://eprints.lib.hokudai.ac.jp/dspace/staff/</a:t>
            </a:r>
            <a:br>
              <a:rPr kumimoji="1" lang="en-US" altLang="ja-JP" sz="2200" dirty="0"/>
            </a:br>
            <a:br>
              <a:rPr kumimoji="1" lang="en-US" altLang="ja-JP" sz="2200" dirty="0"/>
            </a:br>
            <a:r>
              <a:rPr kumimoji="1" lang="ja-JP" altLang="en-US" sz="2200" dirty="0"/>
              <a:t>お問い合わせは </a:t>
            </a:r>
            <a:r>
              <a:rPr kumimoji="1" lang="en-US" altLang="ja-JP" sz="2000" dirty="0"/>
              <a:t>HUSCAP[at]lib.hokudai.ac.jp</a:t>
            </a:r>
            <a:br>
              <a:rPr kumimoji="1" lang="en-US" altLang="ja-JP" sz="2000" dirty="0"/>
            </a:br>
            <a:br>
              <a:rPr kumimoji="1" lang="en-US" altLang="ja-JP" dirty="0"/>
            </a:br>
            <a:r>
              <a:rPr kumimoji="1" lang="ja-JP" altLang="en-US" dirty="0"/>
              <a:t>・オープンアクセス論文投稿支援</a:t>
            </a:r>
            <a:br>
              <a:rPr kumimoji="1" lang="en-US" altLang="ja-JP" dirty="0"/>
            </a:br>
            <a:r>
              <a:rPr kumimoji="1" lang="en-US" altLang="ja-JP" sz="2000" dirty="0">
                <a:hlinkClick r:id="rId5"/>
              </a:rPr>
              <a:t>https://www.lib.hokudai.ac.jp/support/apc/</a:t>
            </a:r>
            <a:endParaRPr kumimoji="1" lang="en-US" altLang="ja-JP" sz="2000" dirty="0"/>
          </a:p>
          <a:p>
            <a:endParaRPr kumimoji="1" lang="en-US" altLang="ja-JP" sz="2000" dirty="0"/>
          </a:p>
          <a:p>
            <a:pPr marL="0" indent="0">
              <a:buNone/>
            </a:pP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00E807-C899-6FF6-C732-40EF360D5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BF96-2D92-4E44-81EB-F9B974D0AEEE}" type="slidenum">
              <a:rPr kumimoji="1" lang="ja-JP" altLang="en-US" smtClean="0"/>
              <a:t>35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0412A52-8290-C2A1-51F8-75A79F6077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6895"/>
          <a:stretch/>
        </p:blipFill>
        <p:spPr>
          <a:xfrm>
            <a:off x="6915150" y="0"/>
            <a:ext cx="5882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73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4275</TotalTime>
  <Words>3551</Words>
  <Application>Microsoft Office PowerPoint</Application>
  <PresentationFormat>ワイド画面</PresentationFormat>
  <Paragraphs>297</Paragraphs>
  <Slides>35</Slides>
  <Notes>35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39" baseType="lpstr">
      <vt:lpstr>游ゴシック</vt:lpstr>
      <vt:lpstr>游ゴシック Light</vt:lpstr>
      <vt:lpstr>Arial</vt:lpstr>
      <vt:lpstr>Office テーマ</vt:lpstr>
      <vt:lpstr>アカデミアにおける 「ハゲタカ問題」について</vt:lpstr>
      <vt:lpstr>目次</vt:lpstr>
      <vt:lpstr>「ハゲタカ問題」とは? 発見から現在まで</vt:lpstr>
      <vt:lpstr>「ハゲタカ問題」とは? いわゆる「ハゲタカ」</vt:lpstr>
      <vt:lpstr>PowerPoint プレゼンテーション</vt:lpstr>
      <vt:lpstr>「ハゲタカ問題」とは？ オープンアクセス：セルフアーカイブ</vt:lpstr>
      <vt:lpstr>「ハゲタカ問題」とは？ オープンアクセス：Gold OA</vt:lpstr>
      <vt:lpstr>「ハゲタカ問題」とは？ 「ハゲタカ」ジャーナルはGold OAに便乗</vt:lpstr>
      <vt:lpstr>「ハゲタカ問題」とは？ 高額なAPCの支払い</vt:lpstr>
      <vt:lpstr>遭遇事例 「ハゲタカなのでは…？」</vt:lpstr>
      <vt:lpstr>遭遇事例 「引っかかってしまった」</vt:lpstr>
      <vt:lpstr>遭遇事例 「勝手に…」</vt:lpstr>
      <vt:lpstr>遭遇事例 「疑問を持ちながらも関わってしまった」</vt:lpstr>
      <vt:lpstr>遭遇事例 「わからない…」</vt:lpstr>
      <vt:lpstr>遭遇事例 「ハゲタカ」掲載論文の調査</vt:lpstr>
      <vt:lpstr>何が問題なのか？ 研究者個人（投稿者）にとっての問題</vt:lpstr>
      <vt:lpstr>何が問題なのか？ 研究者個人を越えた問題</vt:lpstr>
      <vt:lpstr>何が問題なのか？ 「ハゲタカ」掲載論文の評価</vt:lpstr>
      <vt:lpstr>対策：対応？予防？ 関わってしまった後の対応</vt:lpstr>
      <vt:lpstr>対策：対応？予防？ 予防の情報提供</vt:lpstr>
      <vt:lpstr>対策：対応？予防？ 予防について：リスト方式</vt:lpstr>
      <vt:lpstr>対策：対応？予防？ 予防について：チェックリスト</vt:lpstr>
      <vt:lpstr>対策：対応？予防？ 予防について：チェックリストの観点</vt:lpstr>
      <vt:lpstr>対策：対応？予防？ 予防について：セーフリストの観点</vt:lpstr>
      <vt:lpstr>対策：対応？予防？ 予防について：リストのゆらぎ</vt:lpstr>
      <vt:lpstr>対策：対応？予防？ 改めて「ハゲタカ」とは？学術誌の質は動的</vt:lpstr>
      <vt:lpstr>対策：対応？予防？ 「ハゲタカ」の定義：Natureでは</vt:lpstr>
      <vt:lpstr>対策：対応？予防？ ハゲタカの定義：IAPでは 学術誌に関する略奪的行為のスペクトラム </vt:lpstr>
      <vt:lpstr>対策：対応？予防？ ハゲタカの定義：IAPでは 学術集会に関する略奪的行為のスペクトラム </vt:lpstr>
      <vt:lpstr>対策：対応？予防？ ハゲタカの定義：IAPの学術誌スペクトラム</vt:lpstr>
      <vt:lpstr>対策：対応？予防？ 対策の考えかたを変える</vt:lpstr>
      <vt:lpstr>「ハゲタカ問題」の示すほんとうの問題 研究者をとりまく状況</vt:lpstr>
      <vt:lpstr>「ハゲタカ問題」の示すほんとうの問題 学術成果発表・研究評価の問題</vt:lpstr>
      <vt:lpstr>「ハゲタカ問題」の示すほんとうの問題 根本の問題に対して</vt:lpstr>
      <vt:lpstr>最後に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村木　麻衣子</dc:creator>
  <cp:lastModifiedBy>村木　麻衣子</cp:lastModifiedBy>
  <cp:revision>206</cp:revision>
  <dcterms:created xsi:type="dcterms:W3CDTF">2024-11-15T07:11:18Z</dcterms:created>
  <dcterms:modified xsi:type="dcterms:W3CDTF">2024-12-27T01:57:47Z</dcterms:modified>
</cp:coreProperties>
</file>