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34" r:id="rId2"/>
    <p:sldId id="311" r:id="rId3"/>
    <p:sldId id="256" r:id="rId4"/>
    <p:sldId id="333" r:id="rId5"/>
    <p:sldId id="331" r:id="rId6"/>
    <p:sldId id="335" r:id="rId7"/>
  </p:sldIdLst>
  <p:sldSz cx="12192000" cy="9144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68" autoAdjust="0"/>
    <p:restoredTop sz="95853" autoAdjust="0"/>
  </p:normalViewPr>
  <p:slideViewPr>
    <p:cSldViewPr>
      <p:cViewPr varScale="1">
        <p:scale>
          <a:sx n="80" d="100"/>
          <a:sy n="80" d="100"/>
        </p:scale>
        <p:origin x="1830" y="96"/>
      </p:cViewPr>
      <p:guideLst>
        <p:guide orient="horz" pos="288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12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ACBEEC-2E83-40C8-9BF6-CA5842EE2751}" type="datetimeFigureOut">
              <a:rPr kumimoji="1" lang="ja-JP" altLang="en-US" smtClean="0"/>
              <a:pPr/>
              <a:t>2024/12/6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DA96DB-A27B-4193-BB84-9E0DB61BEDA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93324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EBADC-AE6A-49F6-B5FD-13E44613DC8A}" type="datetimeFigureOut">
              <a:rPr kumimoji="1" lang="ja-JP" altLang="en-US" smtClean="0"/>
              <a:pPr/>
              <a:t>2024/12/6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722559-6581-4C9A-B598-FEEC947060D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840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22559-6581-4C9A-B598-FEEC947060DC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4009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22E61-BA77-4BB8-9AD4-F89FABF20D0A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2855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840569"/>
            <a:ext cx="10363200" cy="1960033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5181600"/>
            <a:ext cx="85344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B0CE3-89A4-4CBC-B262-B534698F1F01}" type="datetimeFigureOut">
              <a:rPr kumimoji="1" lang="ja-JP" altLang="en-US" smtClean="0"/>
              <a:pPr/>
              <a:t>2024/12/6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A8047-BE6E-48DC-B05B-8F0E2AE7A9A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B0CE3-89A4-4CBC-B262-B534698F1F01}" type="datetimeFigureOut">
              <a:rPr kumimoji="1" lang="ja-JP" altLang="en-US" smtClean="0"/>
              <a:pPr/>
              <a:t>2024/12/6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A8047-BE6E-48DC-B05B-8F0E2AE7A9A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399" y="488951"/>
            <a:ext cx="2057401" cy="10401300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1" y="488951"/>
            <a:ext cx="5969001" cy="10401300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B0CE3-89A4-4CBC-B262-B534698F1F01}" type="datetimeFigureOut">
              <a:rPr kumimoji="1" lang="ja-JP" altLang="en-US" smtClean="0"/>
              <a:pPr/>
              <a:t>2024/12/6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A8047-BE6E-48DC-B05B-8F0E2AE7A9A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B0CE3-89A4-4CBC-B262-B534698F1F01}" type="datetimeFigureOut">
              <a:rPr kumimoji="1" lang="ja-JP" altLang="en-US" smtClean="0"/>
              <a:pPr/>
              <a:t>2024/12/6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A8047-BE6E-48DC-B05B-8F0E2AE7A9A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5875867"/>
            <a:ext cx="103632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3875619"/>
            <a:ext cx="103632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B0CE3-89A4-4CBC-B262-B534698F1F01}" type="datetimeFigureOut">
              <a:rPr kumimoji="1" lang="ja-JP" altLang="en-US" smtClean="0"/>
              <a:pPr/>
              <a:t>2024/12/6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A8047-BE6E-48DC-B05B-8F0E2AE7A9A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1" y="2844801"/>
            <a:ext cx="4013200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73601" y="2844801"/>
            <a:ext cx="4013200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B0CE3-89A4-4CBC-B262-B534698F1F01}" type="datetimeFigureOut">
              <a:rPr kumimoji="1" lang="ja-JP" altLang="en-US" smtClean="0"/>
              <a:pPr/>
              <a:t>2024/12/6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A8047-BE6E-48DC-B05B-8F0E2AE7A9A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366184"/>
            <a:ext cx="10972800" cy="1524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1" y="2046817"/>
            <a:ext cx="5386917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1" y="2899833"/>
            <a:ext cx="5386917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2046817"/>
            <a:ext cx="5389033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899833"/>
            <a:ext cx="5389033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B0CE3-89A4-4CBC-B262-B534698F1F01}" type="datetimeFigureOut">
              <a:rPr kumimoji="1" lang="ja-JP" altLang="en-US" smtClean="0"/>
              <a:pPr/>
              <a:t>2024/12/6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A8047-BE6E-48DC-B05B-8F0E2AE7A9A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B0CE3-89A4-4CBC-B262-B534698F1F01}" type="datetimeFigureOut">
              <a:rPr kumimoji="1" lang="ja-JP" altLang="en-US" smtClean="0"/>
              <a:pPr/>
              <a:t>2024/12/6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A8047-BE6E-48DC-B05B-8F0E2AE7A9A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B0CE3-89A4-4CBC-B262-B534698F1F01}" type="datetimeFigureOut">
              <a:rPr kumimoji="1" lang="ja-JP" altLang="en-US" smtClean="0"/>
              <a:pPr/>
              <a:t>2024/12/6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A8047-BE6E-48DC-B05B-8F0E2AE7A9A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364067"/>
            <a:ext cx="4011084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364068"/>
            <a:ext cx="6815668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913468"/>
            <a:ext cx="4011084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B0CE3-89A4-4CBC-B262-B534698F1F01}" type="datetimeFigureOut">
              <a:rPr kumimoji="1" lang="ja-JP" altLang="en-US" smtClean="0"/>
              <a:pPr/>
              <a:t>2024/12/6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A8047-BE6E-48DC-B05B-8F0E2AE7A9A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6400801"/>
            <a:ext cx="73152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817033"/>
            <a:ext cx="7315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7156452"/>
            <a:ext cx="73152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B0CE3-89A4-4CBC-B262-B534698F1F01}" type="datetimeFigureOut">
              <a:rPr kumimoji="1" lang="ja-JP" altLang="en-US" smtClean="0"/>
              <a:pPr/>
              <a:t>2024/12/6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A8047-BE6E-48DC-B05B-8F0E2AE7A9A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609600" y="366184"/>
            <a:ext cx="109728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2133602"/>
            <a:ext cx="109728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0" y="8475135"/>
            <a:ext cx="28448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B0CE3-89A4-4CBC-B262-B534698F1F01}" type="datetimeFigureOut">
              <a:rPr kumimoji="1" lang="ja-JP" altLang="en-US" smtClean="0"/>
              <a:pPr/>
              <a:t>2024/12/6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8475135"/>
            <a:ext cx="38608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8737600" y="8475135"/>
            <a:ext cx="28448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6A8047-BE6E-48DC-B05B-8F0E2AE7A9A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emf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0579E97-7665-32FB-BE0C-3B5213B187E8}"/>
              </a:ext>
            </a:extLst>
          </p:cNvPr>
          <p:cNvSpPr txBox="1"/>
          <p:nvPr/>
        </p:nvSpPr>
        <p:spPr>
          <a:xfrm>
            <a:off x="767408" y="611560"/>
            <a:ext cx="10009112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indent="-76200" algn="just"/>
            <a:r>
              <a:rPr lang="en-US" altLang="ja-JP" sz="1800" kern="100" dirty="0">
                <a:effectLst/>
                <a:latin typeface="Times New Roman" panose="02020603050405020304" pitchFamily="18" charset="0"/>
                <a:ea typeface="游ゴシック Light" panose="020B0300000000000000" pitchFamily="50" charset="-128"/>
                <a:cs typeface="Times New Roman" panose="02020603050405020304" pitchFamily="18" charset="0"/>
              </a:rPr>
              <a:t>Supplementary figures and a table</a:t>
            </a:r>
          </a:p>
          <a:p>
            <a:pPr marL="76200" indent="-76200" algn="just"/>
            <a:endParaRPr lang="en-US" altLang="ja-JP" sz="1800" kern="100" dirty="0">
              <a:effectLst/>
              <a:latin typeface="Times New Roman" panose="02020603050405020304" pitchFamily="18" charset="0"/>
              <a:ea typeface="游ゴシック Light" panose="020B0300000000000000" pitchFamily="50" charset="-128"/>
              <a:cs typeface="Times New Roman" panose="02020603050405020304" pitchFamily="18" charset="0"/>
            </a:endParaRPr>
          </a:p>
          <a:p>
            <a:pPr marL="76200" indent="-76200" algn="just"/>
            <a:r>
              <a:rPr lang="en-US" altLang="ja-JP" kern="100" dirty="0">
                <a:latin typeface="Times New Roman" panose="02020603050405020304" pitchFamily="18" charset="0"/>
                <a:ea typeface="游ゴシック Light" panose="020B0300000000000000" pitchFamily="50" charset="-128"/>
                <a:cs typeface="Times New Roman" panose="02020603050405020304" pitchFamily="18" charset="0"/>
              </a:rPr>
              <a:t>Article title</a:t>
            </a:r>
            <a:endParaRPr lang="en-US" altLang="ja-JP" sz="1800" kern="100" dirty="0">
              <a:effectLst/>
              <a:latin typeface="Times New Roman" panose="02020603050405020304" pitchFamily="18" charset="0"/>
              <a:ea typeface="游ゴシック Light" panose="020B0300000000000000" pitchFamily="50" charset="-128"/>
              <a:cs typeface="Times New Roman" panose="02020603050405020304" pitchFamily="18" charset="0"/>
            </a:endParaRPr>
          </a:p>
          <a:p>
            <a:pPr marL="76200" indent="-76200" algn="just"/>
            <a:r>
              <a:rPr lang="en-US" altLang="ja-JP" sz="1800" kern="100" dirty="0">
                <a:effectLst/>
                <a:latin typeface="Times New Roman" panose="02020603050405020304" pitchFamily="18" charset="0"/>
                <a:ea typeface="游ゴシック Light" panose="020B0300000000000000" pitchFamily="50" charset="-128"/>
                <a:cs typeface="Times New Roman" panose="02020603050405020304" pitchFamily="18" charset="0"/>
              </a:rPr>
              <a:t>Seasonal changes in pigment content in overwintering and current-year leaves of </a:t>
            </a:r>
            <a:r>
              <a:rPr lang="en-US" altLang="ja-JP" sz="1800" i="1" kern="100" dirty="0">
                <a:effectLst/>
                <a:latin typeface="Times New Roman" panose="02020603050405020304" pitchFamily="18" charset="0"/>
                <a:ea typeface="游ゴシック Light" panose="020B0300000000000000" pitchFamily="50" charset="-128"/>
                <a:cs typeface="Times New Roman" panose="02020603050405020304" pitchFamily="18" charset="0"/>
              </a:rPr>
              <a:t>Sasa senanensis</a:t>
            </a:r>
            <a:r>
              <a:rPr lang="en-US" altLang="ja-JP" sz="1800" kern="100" dirty="0">
                <a:effectLst/>
                <a:latin typeface="Times New Roman" panose="02020603050405020304" pitchFamily="18" charset="0"/>
                <a:ea typeface="游ゴシック Light" panose="020B0300000000000000" pitchFamily="50" charset="-128"/>
                <a:cs typeface="Times New Roman" panose="02020603050405020304" pitchFamily="18" charset="0"/>
              </a:rPr>
              <a:t> from snowmelt to before leaf-fall of canopy deciduous trees</a:t>
            </a:r>
          </a:p>
          <a:p>
            <a:pPr marL="76200" indent="-76200" algn="just"/>
            <a:endParaRPr lang="en-US" altLang="ja-JP" kern="100" dirty="0">
              <a:latin typeface="Times New Roman" panose="02020603050405020304" pitchFamily="18" charset="0"/>
              <a:ea typeface="游ゴシック Light" panose="020B0300000000000000" pitchFamily="50" charset="-128"/>
              <a:cs typeface="Times New Roman" panose="02020603050405020304" pitchFamily="18" charset="0"/>
            </a:endParaRPr>
          </a:p>
          <a:p>
            <a:pPr marL="76200" indent="-76200" algn="just"/>
            <a:r>
              <a:rPr lang="en-US" altLang="ja-JP" sz="1800" kern="100" dirty="0">
                <a:effectLst/>
                <a:latin typeface="Times New Roman" panose="02020603050405020304" pitchFamily="18" charset="0"/>
                <a:ea typeface="游ゴシック Light" panose="020B0300000000000000" pitchFamily="50" charset="-128"/>
                <a:cs typeface="Times New Roman" panose="02020603050405020304" pitchFamily="18" charset="0"/>
              </a:rPr>
              <a:t>Journal name</a:t>
            </a:r>
          </a:p>
          <a:p>
            <a:pPr marL="76200" indent="-76200" algn="just"/>
            <a:r>
              <a:rPr lang="en-US" altLang="ja-JP" kern="100" dirty="0">
                <a:latin typeface="Times New Roman" panose="02020603050405020304" pitchFamily="18" charset="0"/>
                <a:ea typeface="游ゴシック Light" panose="020B0300000000000000" pitchFamily="50" charset="-128"/>
                <a:cs typeface="Times New Roman" panose="02020603050405020304" pitchFamily="18" charset="0"/>
              </a:rPr>
              <a:t>Journal of Plant Research</a:t>
            </a:r>
            <a:endParaRPr lang="en-US" altLang="ja-JP" sz="1800" kern="100" dirty="0">
              <a:effectLst/>
              <a:latin typeface="Times New Roman" panose="02020603050405020304" pitchFamily="18" charset="0"/>
              <a:ea typeface="游ゴシック Light" panose="020B0300000000000000" pitchFamily="50" charset="-128"/>
              <a:cs typeface="Times New Roman" panose="02020603050405020304" pitchFamily="18" charset="0"/>
            </a:endParaRPr>
          </a:p>
          <a:p>
            <a:pPr marL="76200" indent="-76200" algn="just"/>
            <a:endParaRPr lang="ja-JP" altLang="ja-JP" sz="1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76200" indent="-76200" algn="just"/>
            <a:r>
              <a:rPr lang="en-US" altLang="ja-JP" sz="1800" kern="100" dirty="0">
                <a:effectLst/>
                <a:latin typeface="Times New Roman" panose="02020603050405020304" pitchFamily="18" charset="0"/>
                <a:ea typeface="游ゴシック Light" panose="020B0300000000000000" pitchFamily="50" charset="-128"/>
                <a:cs typeface="Times New Roman" panose="02020603050405020304" pitchFamily="18" charset="0"/>
              </a:rPr>
              <a:t>Author names </a:t>
            </a:r>
            <a:endParaRPr lang="ja-JP" altLang="ja-JP" sz="1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76200" indent="-76200" algn="just"/>
            <a:r>
              <a:rPr lang="en-US" altLang="ja-JP" sz="1800" kern="100" dirty="0">
                <a:effectLst/>
                <a:latin typeface="Times New Roman" panose="02020603050405020304" pitchFamily="18" charset="0"/>
                <a:ea typeface="游ゴシック Light" panose="020B0300000000000000" pitchFamily="50" charset="-128"/>
                <a:cs typeface="Times New Roman" panose="02020603050405020304" pitchFamily="18" charset="0"/>
              </a:rPr>
              <a:t>Kiyomi Ono, Megumi Hashiguchi, Ryouichi Tanaka &amp; Toshihiko Hara</a:t>
            </a:r>
          </a:p>
          <a:p>
            <a:pPr marL="76200" indent="-76200" algn="just"/>
            <a:endParaRPr lang="ja-JP" altLang="ja-JP" sz="1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76200" indent="-76200" algn="just"/>
            <a:r>
              <a:rPr lang="en-US" altLang="ja-JP" sz="1800" kern="100" dirty="0">
                <a:effectLst/>
                <a:latin typeface="Times New Roman" panose="02020603050405020304" pitchFamily="18" charset="0"/>
                <a:ea typeface="游ゴシック Light" panose="020B0300000000000000" pitchFamily="50" charset="-128"/>
                <a:cs typeface="Times New Roman" panose="02020603050405020304" pitchFamily="18" charset="0"/>
              </a:rPr>
              <a:t> Affiliation</a:t>
            </a:r>
            <a:endParaRPr lang="ja-JP" altLang="ja-JP" sz="1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76200" indent="-76200" algn="just"/>
            <a:r>
              <a:rPr lang="en-US" altLang="ja-JP" sz="1800" kern="100" dirty="0">
                <a:effectLst/>
                <a:latin typeface="Times New Roman" panose="02020603050405020304" pitchFamily="18" charset="0"/>
                <a:ea typeface="游ゴシック Light" panose="020B0300000000000000" pitchFamily="50" charset="-128"/>
                <a:cs typeface="Times New Roman" panose="02020603050405020304" pitchFamily="18" charset="0"/>
              </a:rPr>
              <a:t>Institute of Low Temperature Science, Hokkaido University, Sapporo, Hokkaido, Japan</a:t>
            </a:r>
            <a:endParaRPr lang="ja-JP" altLang="ja-JP" sz="1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76200" indent="-76200" algn="just"/>
            <a:r>
              <a:rPr lang="en-US" altLang="ja-JP" sz="1800" kern="100" dirty="0">
                <a:effectLst/>
                <a:latin typeface="Times New Roman" panose="02020603050405020304" pitchFamily="18" charset="0"/>
                <a:ea typeface="游ゴシック Light" panose="020B0300000000000000" pitchFamily="50" charset="-128"/>
                <a:cs typeface="Times New Roman" panose="02020603050405020304" pitchFamily="18" charset="0"/>
              </a:rPr>
              <a:t> </a:t>
            </a:r>
          </a:p>
          <a:p>
            <a:pPr marL="76200" indent="-76200" algn="just"/>
            <a:r>
              <a:rPr lang="en-US" altLang="ja-JP" kern="100" dirty="0">
                <a:latin typeface="Times New Roman" panose="02020603050405020304" pitchFamily="18" charset="0"/>
                <a:ea typeface="游ゴシック Light" panose="020B0300000000000000" pitchFamily="50" charset="-128"/>
                <a:cs typeface="Times New Roman" panose="02020603050405020304" pitchFamily="18" charset="0"/>
              </a:rPr>
              <a:t>E-mail address of corresponding author</a:t>
            </a:r>
            <a:endParaRPr lang="ja-JP" altLang="ja-JP" sz="1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76200" indent="-76200" algn="just"/>
            <a:r>
              <a:rPr lang="en-US" altLang="ja-JP" sz="1800" kern="100" dirty="0">
                <a:effectLst/>
                <a:latin typeface="Times New Roman" panose="02020603050405020304" pitchFamily="18" charset="0"/>
                <a:ea typeface="游ゴシック Light" panose="020B0300000000000000" pitchFamily="50" charset="-128"/>
                <a:cs typeface="Times New Roman" panose="02020603050405020304" pitchFamily="18" charset="0"/>
              </a:rPr>
              <a:t>kiyomion@lowtem.hokudai.ac.jp</a:t>
            </a:r>
            <a:endParaRPr lang="ja-JP" altLang="ja-JP" sz="1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820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84B9ECCC-93F5-2175-929C-2E17800CA13B}"/>
              </a:ext>
            </a:extLst>
          </p:cNvPr>
          <p:cNvGrpSpPr/>
          <p:nvPr/>
        </p:nvGrpSpPr>
        <p:grpSpPr>
          <a:xfrm>
            <a:off x="74698" y="106545"/>
            <a:ext cx="3047946" cy="8375805"/>
            <a:chOff x="3229032" y="194116"/>
            <a:chExt cx="3047946" cy="8375805"/>
          </a:xfrm>
        </p:grpSpPr>
        <p:pic>
          <p:nvPicPr>
            <p:cNvPr id="4" name="図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90265" y="4324975"/>
              <a:ext cx="2791012" cy="2093259"/>
            </a:xfrm>
            <a:prstGeom prst="rect">
              <a:avLst/>
            </a:prstGeom>
          </p:spPr>
        </p:pic>
        <p:pic>
          <p:nvPicPr>
            <p:cNvPr id="20" name="図 19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20009" y="2278318"/>
              <a:ext cx="2702764" cy="2019481"/>
            </a:xfrm>
            <a:prstGeom prst="rect">
              <a:avLst/>
            </a:prstGeom>
          </p:spPr>
        </p:pic>
        <p:pic>
          <p:nvPicPr>
            <p:cNvPr id="17" name="図 16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44265" y="194116"/>
              <a:ext cx="2686293" cy="2044434"/>
            </a:xfrm>
            <a:prstGeom prst="rect">
              <a:avLst/>
            </a:prstGeom>
          </p:spPr>
        </p:pic>
        <p:sp>
          <p:nvSpPr>
            <p:cNvPr id="21" name="テキスト ボックス 20"/>
            <p:cNvSpPr txBox="1"/>
            <p:nvPr/>
          </p:nvSpPr>
          <p:spPr>
            <a:xfrm>
              <a:off x="3331751" y="1745748"/>
              <a:ext cx="266429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3200" b="1" dirty="0">
                  <a:solidFill>
                    <a:srgbClr val="FFFF00"/>
                  </a:solidFill>
                </a:rPr>
                <a:t>April 27</a:t>
              </a:r>
              <a:endParaRPr lang="ja-JP" altLang="en-US" sz="3200" b="1" dirty="0">
                <a:solidFill>
                  <a:srgbClr val="FFFF00"/>
                </a:solidFill>
              </a:endParaRPr>
            </a:p>
          </p:txBody>
        </p:sp>
        <p:sp>
          <p:nvSpPr>
            <p:cNvPr id="23" name="テキスト ボックス 22"/>
            <p:cNvSpPr txBox="1"/>
            <p:nvPr/>
          </p:nvSpPr>
          <p:spPr>
            <a:xfrm>
              <a:off x="3229032" y="3786395"/>
              <a:ext cx="304794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3200" b="1" dirty="0">
                  <a:solidFill>
                    <a:srgbClr val="FFFF00"/>
                  </a:solidFill>
                </a:rPr>
                <a:t>April 28</a:t>
              </a:r>
              <a:endParaRPr lang="ja-JP" altLang="en-US" sz="3200" b="1" dirty="0">
                <a:solidFill>
                  <a:srgbClr val="FFFF00"/>
                </a:solidFill>
              </a:endParaRPr>
            </a:p>
          </p:txBody>
        </p:sp>
        <p:pic>
          <p:nvPicPr>
            <p:cNvPr id="3" name="図 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06003" y="6462329"/>
              <a:ext cx="2764070" cy="2064125"/>
            </a:xfrm>
            <a:prstGeom prst="rect">
              <a:avLst/>
            </a:prstGeom>
          </p:spPr>
        </p:pic>
        <p:sp>
          <p:nvSpPr>
            <p:cNvPr id="35" name="テキスト ボックス 34"/>
            <p:cNvSpPr txBox="1"/>
            <p:nvPr/>
          </p:nvSpPr>
          <p:spPr>
            <a:xfrm>
              <a:off x="3296837" y="7985146"/>
              <a:ext cx="25922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3200" b="1" dirty="0">
                  <a:solidFill>
                    <a:srgbClr val="FFFF00"/>
                  </a:solidFill>
                </a:rPr>
                <a:t>April 28</a:t>
              </a:r>
              <a:endParaRPr lang="ja-JP" altLang="en-US" sz="32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0" name="グループ化 9"/>
          <p:cNvGrpSpPr/>
          <p:nvPr/>
        </p:nvGrpSpPr>
        <p:grpSpPr>
          <a:xfrm>
            <a:off x="97112" y="0"/>
            <a:ext cx="1215052" cy="7035955"/>
            <a:chOff x="97112" y="0"/>
            <a:chExt cx="1215052" cy="7035955"/>
          </a:xfrm>
        </p:grpSpPr>
        <p:sp>
          <p:nvSpPr>
            <p:cNvPr id="31" name="テキスト ボックス 30"/>
            <p:cNvSpPr txBox="1"/>
            <p:nvPr/>
          </p:nvSpPr>
          <p:spPr>
            <a:xfrm>
              <a:off x="191344" y="0"/>
              <a:ext cx="112082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600" b="1" dirty="0">
                  <a:solidFill>
                    <a:srgbClr val="FFFF00"/>
                  </a:solidFill>
                </a:rPr>
                <a:t>2014</a:t>
              </a:r>
              <a:endParaRPr kumimoji="1" lang="ja-JP" altLang="en-US" sz="3600" b="1" dirty="0">
                <a:solidFill>
                  <a:srgbClr val="FFFF00"/>
                </a:solidFill>
              </a:endParaRPr>
            </a:p>
          </p:txBody>
        </p:sp>
        <p:sp>
          <p:nvSpPr>
            <p:cNvPr id="32" name="テキスト ボックス 31"/>
            <p:cNvSpPr txBox="1"/>
            <p:nvPr/>
          </p:nvSpPr>
          <p:spPr>
            <a:xfrm>
              <a:off x="158799" y="2163571"/>
              <a:ext cx="112082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600" b="1" dirty="0">
                  <a:solidFill>
                    <a:srgbClr val="FFFF00"/>
                  </a:solidFill>
                </a:rPr>
                <a:t>2015</a:t>
              </a:r>
              <a:endParaRPr kumimoji="1" lang="ja-JP" altLang="en-US" sz="3600" b="1" dirty="0">
                <a:solidFill>
                  <a:srgbClr val="FFFF00"/>
                </a:solidFill>
              </a:endParaRPr>
            </a:p>
          </p:txBody>
        </p:sp>
        <p:sp>
          <p:nvSpPr>
            <p:cNvPr id="33" name="テキスト ボックス 32"/>
            <p:cNvSpPr txBox="1"/>
            <p:nvPr/>
          </p:nvSpPr>
          <p:spPr>
            <a:xfrm>
              <a:off x="97112" y="4282312"/>
              <a:ext cx="112082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600" b="1" dirty="0">
                  <a:solidFill>
                    <a:srgbClr val="FFFF00"/>
                  </a:solidFill>
                </a:rPr>
                <a:t>2016</a:t>
              </a:r>
              <a:endParaRPr kumimoji="1" lang="ja-JP" altLang="en-US" sz="3600" b="1" dirty="0">
                <a:solidFill>
                  <a:srgbClr val="FFFF00"/>
                </a:solidFill>
              </a:endParaRPr>
            </a:p>
          </p:txBody>
        </p:sp>
        <p:sp>
          <p:nvSpPr>
            <p:cNvPr id="34" name="テキスト ボックス 33"/>
            <p:cNvSpPr txBox="1"/>
            <p:nvPr/>
          </p:nvSpPr>
          <p:spPr>
            <a:xfrm>
              <a:off x="127501" y="6389624"/>
              <a:ext cx="112082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600" b="1" dirty="0">
                  <a:solidFill>
                    <a:srgbClr val="FFFF00"/>
                  </a:solidFill>
                </a:rPr>
                <a:t>2017</a:t>
              </a:r>
              <a:endParaRPr kumimoji="1" lang="ja-JP" altLang="en-US" sz="3600" b="1" dirty="0">
                <a:solidFill>
                  <a:srgbClr val="FFFF00"/>
                </a:solidFill>
              </a:endParaRPr>
            </a:p>
          </p:txBody>
        </p:sp>
      </p:grpSp>
      <p:pic>
        <p:nvPicPr>
          <p:cNvPr id="42" name="図 4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48748" y="6420135"/>
            <a:ext cx="2726234" cy="2051739"/>
          </a:xfrm>
          <a:prstGeom prst="rect">
            <a:avLst/>
          </a:prstGeom>
        </p:spPr>
      </p:pic>
      <p:pic>
        <p:nvPicPr>
          <p:cNvPr id="43" name="図 4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43321" y="2185122"/>
            <a:ext cx="2724513" cy="2045935"/>
          </a:xfrm>
          <a:prstGeom prst="rect">
            <a:avLst/>
          </a:prstGeom>
        </p:spPr>
      </p:pic>
      <p:pic>
        <p:nvPicPr>
          <p:cNvPr id="44" name="図 4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922762" y="119360"/>
            <a:ext cx="2759296" cy="2018020"/>
          </a:xfrm>
          <a:prstGeom prst="rect">
            <a:avLst/>
          </a:prstGeom>
        </p:spPr>
      </p:pic>
      <p:sp>
        <p:nvSpPr>
          <p:cNvPr id="45" name="テキスト ボックス 44"/>
          <p:cNvSpPr txBox="1"/>
          <p:nvPr/>
        </p:nvSpPr>
        <p:spPr>
          <a:xfrm flipH="1">
            <a:off x="2945024" y="3689507"/>
            <a:ext cx="30663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FFFF00"/>
                </a:solidFill>
              </a:rPr>
              <a:t>May 11</a:t>
            </a:r>
            <a:endParaRPr lang="ja-JP" altLang="en-US" sz="3200" b="1" dirty="0">
              <a:solidFill>
                <a:srgbClr val="FFFF00"/>
              </a:solidFill>
            </a:endParaRPr>
          </a:p>
        </p:txBody>
      </p:sp>
      <p:sp>
        <p:nvSpPr>
          <p:cNvPr id="46" name="テキスト ボックス 45"/>
          <p:cNvSpPr txBox="1"/>
          <p:nvPr/>
        </p:nvSpPr>
        <p:spPr>
          <a:xfrm flipH="1">
            <a:off x="2956545" y="1592113"/>
            <a:ext cx="2532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FFFF00"/>
                </a:solidFill>
              </a:rPr>
              <a:t>May 12</a:t>
            </a:r>
            <a:endParaRPr lang="ja-JP" altLang="en-US" sz="3200" b="1" dirty="0">
              <a:solidFill>
                <a:srgbClr val="FFFF00"/>
              </a:solidFill>
            </a:endParaRPr>
          </a:p>
        </p:txBody>
      </p:sp>
      <p:pic>
        <p:nvPicPr>
          <p:cNvPr id="47" name="図 46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16200000">
            <a:off x="3226523" y="4004892"/>
            <a:ext cx="2155488" cy="2645725"/>
          </a:xfrm>
          <a:prstGeom prst="rect">
            <a:avLst/>
          </a:prstGeom>
        </p:spPr>
      </p:pic>
      <p:sp>
        <p:nvSpPr>
          <p:cNvPr id="48" name="テキスト ボックス 47"/>
          <p:cNvSpPr txBox="1"/>
          <p:nvPr/>
        </p:nvSpPr>
        <p:spPr>
          <a:xfrm flipH="1">
            <a:off x="3005855" y="5787984"/>
            <a:ext cx="24987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FFFF00"/>
                </a:solidFill>
              </a:rPr>
              <a:t>May 13</a:t>
            </a:r>
            <a:endParaRPr lang="ja-JP" altLang="en-US" sz="3200" b="1" dirty="0">
              <a:solidFill>
                <a:srgbClr val="FFFF00"/>
              </a:solidFill>
            </a:endParaRPr>
          </a:p>
        </p:txBody>
      </p:sp>
      <p:sp>
        <p:nvSpPr>
          <p:cNvPr id="62" name="テキスト ボックス 61"/>
          <p:cNvSpPr txBox="1"/>
          <p:nvPr/>
        </p:nvSpPr>
        <p:spPr>
          <a:xfrm flipH="1">
            <a:off x="2983570" y="7903348"/>
            <a:ext cx="25210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FFFF00"/>
                </a:solidFill>
              </a:rPr>
              <a:t>May 16</a:t>
            </a:r>
            <a:endParaRPr lang="ja-JP" altLang="en-US" sz="3200" b="1" dirty="0">
              <a:solidFill>
                <a:srgbClr val="FFFF00"/>
              </a:solidFill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27501" y="5866297"/>
            <a:ext cx="335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FFFF00"/>
                </a:solidFill>
              </a:rPr>
              <a:t>April 28</a:t>
            </a:r>
            <a:endParaRPr lang="ja-JP" altLang="en-US" sz="3200" b="1" dirty="0">
              <a:solidFill>
                <a:srgbClr val="FFFF00"/>
              </a:solidFill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CD8C0F73-F3B9-DB2B-A67D-56D6C60D87D0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767421" y="154261"/>
            <a:ext cx="2628431" cy="1986685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6639CA4-1FDE-1B73-55CF-8CB1680F6C2E}"/>
              </a:ext>
            </a:extLst>
          </p:cNvPr>
          <p:cNvSpPr txBox="1"/>
          <p:nvPr/>
        </p:nvSpPr>
        <p:spPr>
          <a:xfrm flipH="1">
            <a:off x="5762379" y="1565074"/>
            <a:ext cx="30442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FFFF00"/>
                </a:solidFill>
              </a:rPr>
              <a:t>May 27</a:t>
            </a:r>
            <a:endParaRPr lang="ja-JP" altLang="en-US" sz="3200" b="1" dirty="0">
              <a:solidFill>
                <a:srgbClr val="FFFF00"/>
              </a:solidFill>
            </a:endParaRP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A748A015-B073-1757-42EB-B0DAEB26B975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58408" y="2199078"/>
            <a:ext cx="2665310" cy="2018021"/>
          </a:xfrm>
          <a:prstGeom prst="rect">
            <a:avLst/>
          </a:prstGeom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77E3DED-233B-5DE9-A79E-534F9D4945BD}"/>
              </a:ext>
            </a:extLst>
          </p:cNvPr>
          <p:cNvSpPr txBox="1"/>
          <p:nvPr/>
        </p:nvSpPr>
        <p:spPr>
          <a:xfrm flipH="1">
            <a:off x="5751181" y="3570626"/>
            <a:ext cx="2532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FFFF00"/>
                </a:solidFill>
              </a:rPr>
              <a:t>June 16</a:t>
            </a:r>
            <a:endParaRPr lang="ja-JP" altLang="en-US" sz="3200" b="1" dirty="0">
              <a:solidFill>
                <a:srgbClr val="FFFF00"/>
              </a:solidFill>
            </a:endParaRP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3680F36C-7D37-DFFE-4517-24D57C550E47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739935" y="4297249"/>
            <a:ext cx="2733824" cy="2045935"/>
          </a:xfrm>
          <a:prstGeom prst="rect">
            <a:avLst/>
          </a:prstGeom>
        </p:spPr>
      </p:pic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DD28DDC-9B14-C081-0521-0C432C0D0D83}"/>
              </a:ext>
            </a:extLst>
          </p:cNvPr>
          <p:cNvSpPr txBox="1"/>
          <p:nvPr/>
        </p:nvSpPr>
        <p:spPr>
          <a:xfrm flipH="1">
            <a:off x="5737063" y="5740981"/>
            <a:ext cx="2532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FFFF00"/>
                </a:solidFill>
              </a:rPr>
              <a:t>May 30</a:t>
            </a:r>
            <a:endParaRPr lang="ja-JP" altLang="en-US" sz="3200" b="1" dirty="0">
              <a:solidFill>
                <a:srgbClr val="FFFF00"/>
              </a:solidFill>
            </a:endParaRPr>
          </a:p>
        </p:txBody>
      </p:sp>
      <p:pic>
        <p:nvPicPr>
          <p:cNvPr id="37" name="図 36">
            <a:extLst>
              <a:ext uri="{FF2B5EF4-FFF2-40B4-BE49-F238E27FC236}">
                <a16:creationId xmlns:a16="http://schemas.microsoft.com/office/drawing/2014/main" id="{1DAA3414-69DA-070F-C253-30F6E01D31E6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738626" y="6393199"/>
            <a:ext cx="2761472" cy="2058681"/>
          </a:xfrm>
          <a:prstGeom prst="rect">
            <a:avLst/>
          </a:prstGeom>
        </p:spPr>
      </p:pic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318ECB61-6696-A9EE-88DD-0A4A68E6504C}"/>
              </a:ext>
            </a:extLst>
          </p:cNvPr>
          <p:cNvSpPr txBox="1"/>
          <p:nvPr/>
        </p:nvSpPr>
        <p:spPr>
          <a:xfrm flipH="1">
            <a:off x="5803137" y="7887099"/>
            <a:ext cx="2532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FFFF00"/>
                </a:solidFill>
              </a:rPr>
              <a:t>May 23</a:t>
            </a:r>
            <a:endParaRPr lang="ja-JP" altLang="en-US" sz="3200" b="1" dirty="0">
              <a:solidFill>
                <a:srgbClr val="FFFF00"/>
              </a:solidFill>
            </a:endParaRPr>
          </a:p>
        </p:txBody>
      </p:sp>
      <p:pic>
        <p:nvPicPr>
          <p:cNvPr id="65" name="図 64">
            <a:extLst>
              <a:ext uri="{FF2B5EF4-FFF2-40B4-BE49-F238E27FC236}">
                <a16:creationId xmlns:a16="http://schemas.microsoft.com/office/drawing/2014/main" id="{1D6D3AA9-882A-AC4B-0D79-3EE2E289D2C8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8507777" y="2188444"/>
            <a:ext cx="2627956" cy="2094558"/>
          </a:xfrm>
          <a:prstGeom prst="rect">
            <a:avLst/>
          </a:prstGeom>
        </p:spPr>
      </p:pic>
      <p:pic>
        <p:nvPicPr>
          <p:cNvPr id="66" name="図 65">
            <a:extLst>
              <a:ext uri="{FF2B5EF4-FFF2-40B4-BE49-F238E27FC236}">
                <a16:creationId xmlns:a16="http://schemas.microsoft.com/office/drawing/2014/main" id="{5BC0B011-5661-D465-4E79-25F77318D512}"/>
              </a:ext>
            </a:extLst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8500098" y="176430"/>
            <a:ext cx="2628431" cy="1942754"/>
          </a:xfrm>
          <a:prstGeom prst="rect">
            <a:avLst/>
          </a:prstGeom>
        </p:spPr>
      </p:pic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3B374AD3-6951-5429-FCF2-52A7A7359EF4}"/>
              </a:ext>
            </a:extLst>
          </p:cNvPr>
          <p:cNvSpPr txBox="1"/>
          <p:nvPr/>
        </p:nvSpPr>
        <p:spPr>
          <a:xfrm>
            <a:off x="8544791" y="1563612"/>
            <a:ext cx="288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FFFF00"/>
                </a:solidFill>
              </a:rPr>
              <a:t>October 29 </a:t>
            </a:r>
            <a:endParaRPr lang="ja-JP" altLang="en-US" sz="3200" b="1" dirty="0">
              <a:solidFill>
                <a:srgbClr val="FFFF00"/>
              </a:solidFill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06355A67-B787-F106-2811-2B85D3A9CB93}"/>
              </a:ext>
            </a:extLst>
          </p:cNvPr>
          <p:cNvSpPr txBox="1"/>
          <p:nvPr/>
        </p:nvSpPr>
        <p:spPr>
          <a:xfrm>
            <a:off x="8554996" y="3726643"/>
            <a:ext cx="2881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FFFF00"/>
                </a:solidFill>
              </a:rPr>
              <a:t>October 27 </a:t>
            </a:r>
            <a:endParaRPr lang="ja-JP" altLang="en-US" sz="3200" b="1" dirty="0">
              <a:solidFill>
                <a:srgbClr val="FFFF00"/>
              </a:solidFill>
            </a:endParaRPr>
          </a:p>
        </p:txBody>
      </p:sp>
      <p:pic>
        <p:nvPicPr>
          <p:cNvPr id="69" name="図 68">
            <a:extLst>
              <a:ext uri="{FF2B5EF4-FFF2-40B4-BE49-F238E27FC236}">
                <a16:creationId xmlns:a16="http://schemas.microsoft.com/office/drawing/2014/main" id="{A36B9D17-D34B-34BF-4B6C-C5A0BBE00332}"/>
              </a:ext>
            </a:extLst>
          </p:cNvPr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8526568" y="4346048"/>
            <a:ext cx="2656674" cy="1999533"/>
          </a:xfrm>
          <a:prstGeom prst="rect">
            <a:avLst/>
          </a:prstGeom>
        </p:spPr>
      </p:pic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47EE5705-0C53-BCDB-FF43-C46CD27225E1}"/>
              </a:ext>
            </a:extLst>
          </p:cNvPr>
          <p:cNvSpPr txBox="1"/>
          <p:nvPr/>
        </p:nvSpPr>
        <p:spPr>
          <a:xfrm>
            <a:off x="8576342" y="5891989"/>
            <a:ext cx="2722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FFFF00"/>
                </a:solidFill>
              </a:rPr>
              <a:t>October28 </a:t>
            </a:r>
            <a:endParaRPr lang="ja-JP" altLang="en-US" sz="3200" b="1" dirty="0">
              <a:solidFill>
                <a:srgbClr val="FFFF00"/>
              </a:solidFill>
            </a:endParaRPr>
          </a:p>
        </p:txBody>
      </p:sp>
      <p:pic>
        <p:nvPicPr>
          <p:cNvPr id="71" name="図 70">
            <a:extLst>
              <a:ext uri="{FF2B5EF4-FFF2-40B4-BE49-F238E27FC236}">
                <a16:creationId xmlns:a16="http://schemas.microsoft.com/office/drawing/2014/main" id="{2C4CF79B-A899-A64B-0CFD-8B71BDD155CE}"/>
              </a:ext>
            </a:extLst>
          </p:cNvPr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8544232" y="6405499"/>
            <a:ext cx="2717175" cy="2038759"/>
          </a:xfrm>
          <a:prstGeom prst="rect">
            <a:avLst/>
          </a:prstGeom>
        </p:spPr>
      </p:pic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184FAE3F-21F6-D997-4CA3-5533C321FF6B}"/>
              </a:ext>
            </a:extLst>
          </p:cNvPr>
          <p:cNvSpPr txBox="1"/>
          <p:nvPr/>
        </p:nvSpPr>
        <p:spPr>
          <a:xfrm>
            <a:off x="8544232" y="7832475"/>
            <a:ext cx="2881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FFFF00"/>
                </a:solidFill>
              </a:rPr>
              <a:t>October 27 </a:t>
            </a:r>
            <a:endParaRPr lang="ja-JP" altLang="en-US" sz="3200" b="1" dirty="0">
              <a:solidFill>
                <a:srgbClr val="FFFF00"/>
              </a:solidFill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4F818320-7E37-0706-AC09-6D56AFB25D6A}"/>
              </a:ext>
            </a:extLst>
          </p:cNvPr>
          <p:cNvSpPr txBox="1"/>
          <p:nvPr/>
        </p:nvSpPr>
        <p:spPr>
          <a:xfrm>
            <a:off x="74698" y="8486510"/>
            <a:ext cx="117099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800" kern="100" dirty="0"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Arial" panose="020B0604020202020204" pitchFamily="34" charset="0"/>
              </a:rPr>
              <a:t>Fig S1. Photographs of the upper canopy trees taken from the forest floor. Dates when the photographs taken are shown in the bottom of the photographs. </a:t>
            </a:r>
            <a:endParaRPr lang="ja-JP" altLang="ja-JP" sz="14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506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1CFDAC88-DD82-CAEB-0ED1-EA68CB48D345}"/>
              </a:ext>
            </a:extLst>
          </p:cNvPr>
          <p:cNvGrpSpPr/>
          <p:nvPr/>
        </p:nvGrpSpPr>
        <p:grpSpPr>
          <a:xfrm>
            <a:off x="247444" y="136299"/>
            <a:ext cx="11700529" cy="2888829"/>
            <a:chOff x="127001" y="190500"/>
            <a:chExt cx="8775397" cy="2166622"/>
          </a:xfrm>
        </p:grpSpPr>
        <p:pic>
          <p:nvPicPr>
            <p:cNvPr id="6" name="図 5" descr="屋外, 草, 工場, 岩 が含まれている画像&#10;&#10;自動的に生成された説明">
              <a:extLst>
                <a:ext uri="{FF2B5EF4-FFF2-40B4-BE49-F238E27FC236}">
                  <a16:creationId xmlns:a16="http://schemas.microsoft.com/office/drawing/2014/main" id="{6715B26D-9668-5CF9-5FD0-9889C4C2A1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001" y="190500"/>
              <a:ext cx="2878826" cy="2159120"/>
            </a:xfrm>
            <a:prstGeom prst="rect">
              <a:avLst/>
            </a:prstGeom>
          </p:spPr>
        </p:pic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50FC0001-AE43-9B4D-315C-0FB36A35DBB6}"/>
                </a:ext>
              </a:extLst>
            </p:cNvPr>
            <p:cNvSpPr txBox="1"/>
            <p:nvPr/>
          </p:nvSpPr>
          <p:spPr>
            <a:xfrm>
              <a:off x="1596853" y="1998067"/>
              <a:ext cx="1407404" cy="34624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ja-JP" sz="2400" dirty="0"/>
                <a:t>May 11, 2018</a:t>
              </a:r>
              <a:endParaRPr lang="ja-JP" altLang="en-US" sz="2400" dirty="0"/>
            </a:p>
          </p:txBody>
        </p:sp>
        <p:pic>
          <p:nvPicPr>
            <p:cNvPr id="9" name="図 8" descr="花が咲いている植物&#10;&#10;中程度の精度で自動的に生成された説明">
              <a:extLst>
                <a:ext uri="{FF2B5EF4-FFF2-40B4-BE49-F238E27FC236}">
                  <a16:creationId xmlns:a16="http://schemas.microsoft.com/office/drawing/2014/main" id="{CA4B0A7C-8395-43DC-CE54-5211B1F2E5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5063" y="190500"/>
              <a:ext cx="2878828" cy="2159120"/>
            </a:xfrm>
            <a:prstGeom prst="rect">
              <a:avLst/>
            </a:prstGeom>
          </p:spPr>
        </p:pic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D7574413-1A0C-C2C1-2A1F-D3F4C23B1F8B}"/>
                </a:ext>
              </a:extLst>
            </p:cNvPr>
            <p:cNvSpPr txBox="1"/>
            <p:nvPr/>
          </p:nvSpPr>
          <p:spPr>
            <a:xfrm>
              <a:off x="4539304" y="2010873"/>
              <a:ext cx="1407404" cy="34624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ja-JP" sz="2400" dirty="0"/>
                <a:t>May 15, 2018</a:t>
              </a:r>
              <a:endParaRPr lang="ja-JP" altLang="en-US" sz="2400" dirty="0"/>
            </a:p>
          </p:txBody>
        </p:sp>
        <p:pic>
          <p:nvPicPr>
            <p:cNvPr id="12" name="図 11" descr="草の上に置かれた花&#10;&#10;低い精度で自動的に生成された説明">
              <a:extLst>
                <a:ext uri="{FF2B5EF4-FFF2-40B4-BE49-F238E27FC236}">
                  <a16:creationId xmlns:a16="http://schemas.microsoft.com/office/drawing/2014/main" id="{281F66F4-BAB0-9A4D-A3C0-4F30874D2C4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0646" y="190500"/>
              <a:ext cx="2871752" cy="2153816"/>
            </a:xfrm>
            <a:prstGeom prst="rect">
              <a:avLst/>
            </a:prstGeom>
          </p:spPr>
        </p:pic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1FAC5F9-3787-42E5-ED3E-403B9B3D3F8F}"/>
                </a:ext>
              </a:extLst>
            </p:cNvPr>
            <p:cNvSpPr txBox="1"/>
            <p:nvPr/>
          </p:nvSpPr>
          <p:spPr>
            <a:xfrm>
              <a:off x="7472850" y="1992063"/>
              <a:ext cx="1407404" cy="34624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ja-JP" sz="2400" dirty="0"/>
                <a:t>May 29, 2018</a:t>
              </a:r>
              <a:endParaRPr lang="ja-JP" altLang="en-US" sz="2400" dirty="0"/>
            </a:p>
          </p:txBody>
        </p:sp>
        <p:sp>
          <p:nvSpPr>
            <p:cNvPr id="14" name="下矢印 56">
              <a:extLst>
                <a:ext uri="{FF2B5EF4-FFF2-40B4-BE49-F238E27FC236}">
                  <a16:creationId xmlns:a16="http://schemas.microsoft.com/office/drawing/2014/main" id="{4432F383-453F-A2F4-1F73-9638C1B33EC0}"/>
                </a:ext>
              </a:extLst>
            </p:cNvPr>
            <p:cNvSpPr/>
            <p:nvPr/>
          </p:nvSpPr>
          <p:spPr>
            <a:xfrm>
              <a:off x="4080476" y="520915"/>
              <a:ext cx="167488" cy="395794"/>
            </a:xfrm>
            <a:prstGeom prst="downArrow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5" name="下矢印 56">
              <a:extLst>
                <a:ext uri="{FF2B5EF4-FFF2-40B4-BE49-F238E27FC236}">
                  <a16:creationId xmlns:a16="http://schemas.microsoft.com/office/drawing/2014/main" id="{38356FE2-0C06-C453-E15C-3A28060C1434}"/>
                </a:ext>
              </a:extLst>
            </p:cNvPr>
            <p:cNvSpPr/>
            <p:nvPr/>
          </p:nvSpPr>
          <p:spPr>
            <a:xfrm rot="13793388">
              <a:off x="4763403" y="1566820"/>
              <a:ext cx="138064" cy="373672"/>
            </a:xfrm>
            <a:prstGeom prst="downArrow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6" name="下矢印 56">
              <a:extLst>
                <a:ext uri="{FF2B5EF4-FFF2-40B4-BE49-F238E27FC236}">
                  <a16:creationId xmlns:a16="http://schemas.microsoft.com/office/drawing/2014/main" id="{7BFD13BA-2AC8-3686-2F09-163B48EA3105}"/>
                </a:ext>
              </a:extLst>
            </p:cNvPr>
            <p:cNvSpPr/>
            <p:nvPr/>
          </p:nvSpPr>
          <p:spPr>
            <a:xfrm rot="10800000">
              <a:off x="2585545" y="1274141"/>
              <a:ext cx="223713" cy="440294"/>
            </a:xfrm>
            <a:prstGeom prst="downArrow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7" name="下矢印 56">
              <a:extLst>
                <a:ext uri="{FF2B5EF4-FFF2-40B4-BE49-F238E27FC236}">
                  <a16:creationId xmlns:a16="http://schemas.microsoft.com/office/drawing/2014/main" id="{8D4C54F4-D532-B9FF-02C7-45C3431E540E}"/>
                </a:ext>
              </a:extLst>
            </p:cNvPr>
            <p:cNvSpPr/>
            <p:nvPr/>
          </p:nvSpPr>
          <p:spPr>
            <a:xfrm rot="10800000">
              <a:off x="1539975" y="1189448"/>
              <a:ext cx="223713" cy="440294"/>
            </a:xfrm>
            <a:prstGeom prst="downArrow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8" name="下矢印 56">
              <a:extLst>
                <a:ext uri="{FF2B5EF4-FFF2-40B4-BE49-F238E27FC236}">
                  <a16:creationId xmlns:a16="http://schemas.microsoft.com/office/drawing/2014/main" id="{1C846168-EE61-B501-2058-8BB0730AF673}"/>
                </a:ext>
              </a:extLst>
            </p:cNvPr>
            <p:cNvSpPr/>
            <p:nvPr/>
          </p:nvSpPr>
          <p:spPr>
            <a:xfrm rot="10800000">
              <a:off x="6835676" y="1714436"/>
              <a:ext cx="216024" cy="496326"/>
            </a:xfrm>
            <a:prstGeom prst="downArrow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9" name="下矢印 56">
              <a:extLst>
                <a:ext uri="{FF2B5EF4-FFF2-40B4-BE49-F238E27FC236}">
                  <a16:creationId xmlns:a16="http://schemas.microsoft.com/office/drawing/2014/main" id="{9E94D327-76AE-9DE8-108A-712EB961438B}"/>
                </a:ext>
              </a:extLst>
            </p:cNvPr>
            <p:cNvSpPr/>
            <p:nvPr/>
          </p:nvSpPr>
          <p:spPr>
            <a:xfrm rot="10800000">
              <a:off x="7523893" y="1238264"/>
              <a:ext cx="262513" cy="391478"/>
            </a:xfrm>
            <a:prstGeom prst="downArrow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20" name="下矢印 56">
              <a:extLst>
                <a:ext uri="{FF2B5EF4-FFF2-40B4-BE49-F238E27FC236}">
                  <a16:creationId xmlns:a16="http://schemas.microsoft.com/office/drawing/2014/main" id="{A4B089F9-9E97-DF9F-20AF-3B60D588FC53}"/>
                </a:ext>
              </a:extLst>
            </p:cNvPr>
            <p:cNvSpPr/>
            <p:nvPr/>
          </p:nvSpPr>
          <p:spPr>
            <a:xfrm rot="18308582">
              <a:off x="7409088" y="169019"/>
              <a:ext cx="213204" cy="512046"/>
            </a:xfrm>
            <a:prstGeom prst="downArrow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A99391E-21A4-8FBB-5A75-B606C8ABCE46}"/>
              </a:ext>
            </a:extLst>
          </p:cNvPr>
          <p:cNvSpPr txBox="1"/>
          <p:nvPr/>
        </p:nvSpPr>
        <p:spPr>
          <a:xfrm>
            <a:off x="10803945" y="171335"/>
            <a:ext cx="112082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ja-JP" sz="2800" dirty="0"/>
              <a:t>Fig. S2</a:t>
            </a:r>
            <a:endParaRPr lang="ja-JP" altLang="en-US" sz="2800" dirty="0"/>
          </a:p>
        </p:txBody>
      </p:sp>
      <p:pic>
        <p:nvPicPr>
          <p:cNvPr id="5" name="図 4" descr="草の上に置かれている&#10;&#10;低い精度で自動的に生成された説明">
            <a:extLst>
              <a:ext uri="{FF2B5EF4-FFF2-40B4-BE49-F238E27FC236}">
                <a16:creationId xmlns:a16="http://schemas.microsoft.com/office/drawing/2014/main" id="{1AD0323D-7ABA-B8D8-20EB-22830BD06B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52" y="3202674"/>
            <a:ext cx="3800933" cy="2850699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FA403A3-5CF1-C777-11D4-02C80FD1EC01}"/>
              </a:ext>
            </a:extLst>
          </p:cNvPr>
          <p:cNvSpPr txBox="1"/>
          <p:nvPr/>
        </p:nvSpPr>
        <p:spPr>
          <a:xfrm>
            <a:off x="2401202" y="5439605"/>
            <a:ext cx="1612941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ja-JP" sz="2400" dirty="0"/>
              <a:t>Oct 2, 2018</a:t>
            </a:r>
            <a:endParaRPr lang="ja-JP" altLang="en-US" sz="2400" dirty="0"/>
          </a:p>
        </p:txBody>
      </p:sp>
      <p:sp>
        <p:nvSpPr>
          <p:cNvPr id="11" name="下矢印 56">
            <a:extLst>
              <a:ext uri="{FF2B5EF4-FFF2-40B4-BE49-F238E27FC236}">
                <a16:creationId xmlns:a16="http://schemas.microsoft.com/office/drawing/2014/main" id="{10C11982-8F1A-7C97-3F58-2C6775F35BE9}"/>
              </a:ext>
            </a:extLst>
          </p:cNvPr>
          <p:cNvSpPr/>
          <p:nvPr/>
        </p:nvSpPr>
        <p:spPr>
          <a:xfrm rot="10800000">
            <a:off x="3287688" y="4184770"/>
            <a:ext cx="72008" cy="243214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5" name="下矢印 56">
            <a:extLst>
              <a:ext uri="{FF2B5EF4-FFF2-40B4-BE49-F238E27FC236}">
                <a16:creationId xmlns:a16="http://schemas.microsoft.com/office/drawing/2014/main" id="{25D91223-2F3D-08A8-EA51-9E696F611E56}"/>
              </a:ext>
            </a:extLst>
          </p:cNvPr>
          <p:cNvSpPr/>
          <p:nvPr/>
        </p:nvSpPr>
        <p:spPr>
          <a:xfrm rot="10800000">
            <a:off x="3719736" y="3637076"/>
            <a:ext cx="72008" cy="214843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6" name="下矢印 56">
            <a:extLst>
              <a:ext uri="{FF2B5EF4-FFF2-40B4-BE49-F238E27FC236}">
                <a16:creationId xmlns:a16="http://schemas.microsoft.com/office/drawing/2014/main" id="{3EA40576-985D-A7E4-15B5-64A7FF12795B}"/>
              </a:ext>
            </a:extLst>
          </p:cNvPr>
          <p:cNvSpPr/>
          <p:nvPr/>
        </p:nvSpPr>
        <p:spPr>
          <a:xfrm rot="10800000">
            <a:off x="1631504" y="5292080"/>
            <a:ext cx="72008" cy="216024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pic>
        <p:nvPicPr>
          <p:cNvPr id="27" name="図 26" descr="工場, 草, 木, 花 が含まれている画像&#10;&#10;自動的に生成された説明">
            <a:extLst>
              <a:ext uri="{FF2B5EF4-FFF2-40B4-BE49-F238E27FC236}">
                <a16:creationId xmlns:a16="http://schemas.microsoft.com/office/drawing/2014/main" id="{5B3C0AB9-568B-FE2B-709D-BDF8B4909D4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811" y="3194071"/>
            <a:ext cx="3838435" cy="2878826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2D8CE95A-FAC2-857A-0E01-826C08DB5EB5}"/>
              </a:ext>
            </a:extLst>
          </p:cNvPr>
          <p:cNvSpPr txBox="1"/>
          <p:nvPr/>
        </p:nvSpPr>
        <p:spPr>
          <a:xfrm>
            <a:off x="6206724" y="5508104"/>
            <a:ext cx="176843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ja-JP" sz="2400" dirty="0"/>
              <a:t>Oct 17, 2018</a:t>
            </a:r>
            <a:endParaRPr lang="ja-JP" altLang="en-US" sz="2400" dirty="0"/>
          </a:p>
        </p:txBody>
      </p:sp>
      <p:pic>
        <p:nvPicPr>
          <p:cNvPr id="29" name="図 28" descr="草の上に置かれた花&#10;&#10;低い精度で自動的に生成された説明">
            <a:extLst>
              <a:ext uri="{FF2B5EF4-FFF2-40B4-BE49-F238E27FC236}">
                <a16:creationId xmlns:a16="http://schemas.microsoft.com/office/drawing/2014/main" id="{A48797DD-BE38-60D0-93F1-0CDEF99F969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272" y="3202673"/>
            <a:ext cx="3838432" cy="2878825"/>
          </a:xfrm>
          <a:prstGeom prst="rect">
            <a:avLst/>
          </a:prstGeom>
        </p:spPr>
      </p:pic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E8B4A8A3-66EE-F953-71DE-6019ED34A9F9}"/>
              </a:ext>
            </a:extLst>
          </p:cNvPr>
          <p:cNvSpPr txBox="1"/>
          <p:nvPr/>
        </p:nvSpPr>
        <p:spPr>
          <a:xfrm>
            <a:off x="10109966" y="5591708"/>
            <a:ext cx="1768434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ja-JP" sz="2400" dirty="0"/>
              <a:t>Oct 25, 2018</a:t>
            </a:r>
            <a:endParaRPr lang="ja-JP" altLang="en-US" sz="2400" dirty="0"/>
          </a:p>
        </p:txBody>
      </p:sp>
      <p:sp>
        <p:nvSpPr>
          <p:cNvPr id="31" name="下矢印 56">
            <a:extLst>
              <a:ext uri="{FF2B5EF4-FFF2-40B4-BE49-F238E27FC236}">
                <a16:creationId xmlns:a16="http://schemas.microsoft.com/office/drawing/2014/main" id="{C53B2EBF-8F31-4F15-C7AF-E7C48E1614AF}"/>
              </a:ext>
            </a:extLst>
          </p:cNvPr>
          <p:cNvSpPr/>
          <p:nvPr/>
        </p:nvSpPr>
        <p:spPr>
          <a:xfrm rot="10800000">
            <a:off x="5188479" y="5026287"/>
            <a:ext cx="215910" cy="481817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2" name="下矢印 56">
            <a:extLst>
              <a:ext uri="{FF2B5EF4-FFF2-40B4-BE49-F238E27FC236}">
                <a16:creationId xmlns:a16="http://schemas.microsoft.com/office/drawing/2014/main" id="{11076374-1E87-F091-DC31-8C095BF98364}"/>
              </a:ext>
            </a:extLst>
          </p:cNvPr>
          <p:cNvSpPr/>
          <p:nvPr/>
        </p:nvSpPr>
        <p:spPr>
          <a:xfrm rot="21444744">
            <a:off x="7340637" y="4872142"/>
            <a:ext cx="216131" cy="452368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3" name="下矢印 56">
            <a:extLst>
              <a:ext uri="{FF2B5EF4-FFF2-40B4-BE49-F238E27FC236}">
                <a16:creationId xmlns:a16="http://schemas.microsoft.com/office/drawing/2014/main" id="{CF5F9310-2542-EE51-FEFB-BB54656951B0}"/>
              </a:ext>
            </a:extLst>
          </p:cNvPr>
          <p:cNvSpPr/>
          <p:nvPr/>
        </p:nvSpPr>
        <p:spPr>
          <a:xfrm rot="10800000">
            <a:off x="9070838" y="4903191"/>
            <a:ext cx="230448" cy="561339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4" name="下矢印 56">
            <a:extLst>
              <a:ext uri="{FF2B5EF4-FFF2-40B4-BE49-F238E27FC236}">
                <a16:creationId xmlns:a16="http://schemas.microsoft.com/office/drawing/2014/main" id="{7456F6F6-7E7E-F73E-4BF8-E9BDFFD142A8}"/>
              </a:ext>
            </a:extLst>
          </p:cNvPr>
          <p:cNvSpPr/>
          <p:nvPr/>
        </p:nvSpPr>
        <p:spPr>
          <a:xfrm rot="10800000">
            <a:off x="10864954" y="3614256"/>
            <a:ext cx="230448" cy="561339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99E1B0E5-F36B-F1D7-615D-55E1C823A013}"/>
              </a:ext>
            </a:extLst>
          </p:cNvPr>
          <p:cNvSpPr txBox="1"/>
          <p:nvPr/>
        </p:nvSpPr>
        <p:spPr>
          <a:xfrm>
            <a:off x="275690" y="6507299"/>
            <a:ext cx="1160270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S2  Photographs of </a:t>
            </a:r>
            <a:r>
              <a:rPr lang="en-US" altLang="ja-JP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S. senanensis</a:t>
            </a: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current year leaves of </a:t>
            </a:r>
            <a:r>
              <a:rPr lang="en-US" altLang="ja-JP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S. senanensis </a:t>
            </a: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(some examples are indicated by yellow arrows), which spread from new culms, are light green in mid-May. Some overwintering leaves have white lines in some areas and white edges.</a:t>
            </a:r>
            <a:endParaRPr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253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C423A06-1BD6-37B9-4BB6-413224045B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8" y="1209274"/>
            <a:ext cx="10971727" cy="338437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F4CDCD2-5AFB-DE93-BB71-7C3527571405}"/>
              </a:ext>
            </a:extLst>
          </p:cNvPr>
          <p:cNvSpPr txBox="1"/>
          <p:nvPr/>
        </p:nvSpPr>
        <p:spPr>
          <a:xfrm>
            <a:off x="753725" y="5652120"/>
            <a:ext cx="103108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8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Fig S3  Measurements of the light environment on the forest floor from May 25 to December 5, 2022, using two PAR sensors (PAR Sensor, S-LIA-M003, ONSET, USA) connected to a data logger (HOBO USB Micro Station, ONSET, USA. The values were recorded every 10 minutes. Each measurement of each sensor was indicated by a different color. </a:t>
            </a:r>
            <a:r>
              <a:rPr lang="en-US" altLang="ja-JP" dirty="0">
                <a:latin typeface="Times New Roman" panose="02020603050405020304" pitchFamily="18" charset="0"/>
                <a:ea typeface="ＭＳ 明朝" panose="02020609040205080304" pitchFamily="17" charset="-128"/>
              </a:rPr>
              <a:t>T</a:t>
            </a:r>
            <a:r>
              <a:rPr lang="en-US" altLang="ja-JP" sz="18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he forest floor is occasionally illuminated by strong light (</a:t>
            </a:r>
            <a:r>
              <a:rPr lang="en-US" altLang="ja-JP" sz="1800" dirty="0" err="1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sunfleck</a:t>
            </a:r>
            <a:r>
              <a:rPr lang="en-US" altLang="ja-JP" sz="18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), but from late May to late October, only less than 100 </a:t>
            </a:r>
            <a:r>
              <a:rPr lang="en-US" altLang="ja-JP" sz="1800" dirty="0">
                <a:effectLst/>
                <a:latin typeface="Symbol" panose="05050102010706020507" pitchFamily="18" charset="2"/>
                <a:ea typeface="ＭＳ 明朝" panose="02020609040205080304" pitchFamily="17" charset="-128"/>
              </a:rPr>
              <a:t></a:t>
            </a:r>
            <a:r>
              <a:rPr lang="en-US" altLang="ja-JP" sz="18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mol m</a:t>
            </a:r>
            <a:r>
              <a:rPr lang="en-US" altLang="ja-JP" sz="1800" baseline="300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-2</a:t>
            </a:r>
            <a:r>
              <a:rPr lang="en-US" altLang="ja-JP" sz="18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 s</a:t>
            </a:r>
            <a:r>
              <a:rPr lang="en-US" altLang="ja-JP" sz="1800" baseline="300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-1</a:t>
            </a:r>
            <a:r>
              <a:rPr lang="en-US" altLang="ja-JP" sz="18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 light reaches the forest floor.</a:t>
            </a:r>
            <a:endParaRPr kumimoji="1"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009E80-FCDF-61D9-F9B4-680D9F90C7C1}"/>
              </a:ext>
            </a:extLst>
          </p:cNvPr>
          <p:cNvSpPr txBox="1"/>
          <p:nvPr/>
        </p:nvSpPr>
        <p:spPr>
          <a:xfrm>
            <a:off x="10920536" y="150804"/>
            <a:ext cx="1039067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ja-JP" sz="2800" dirty="0"/>
              <a:t>Fig.S3</a:t>
            </a:r>
            <a:endParaRPr lang="ja-JP" altLang="en-US" sz="28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DC4E162-2C92-9E98-435B-96F7F2482B35}"/>
              </a:ext>
            </a:extLst>
          </p:cNvPr>
          <p:cNvSpPr txBox="1"/>
          <p:nvPr/>
        </p:nvSpPr>
        <p:spPr>
          <a:xfrm rot="16200000" flipH="1">
            <a:off x="-1599364" y="1972199"/>
            <a:ext cx="4104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 (</a:t>
            </a:r>
            <a:r>
              <a:rPr kumimoji="1" lang="en-US" altLang="ja-JP" sz="2400" dirty="0">
                <a:latin typeface="Symbol" panose="05050102010706020507" pitchFamily="18" charset="2"/>
                <a:cs typeface="Times New Roman" panose="02020603050405020304" pitchFamily="18" charset="0"/>
              </a:rPr>
              <a:t>m</a:t>
            </a:r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mol m</a:t>
            </a:r>
            <a:r>
              <a:rPr kumimoji="1" lang="en-US" altLang="ja-JP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kumimoji="1" lang="en-US" altLang="ja-JP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1"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7974F19-6BFC-D4C6-FF59-588016C38334}"/>
              </a:ext>
            </a:extLst>
          </p:cNvPr>
          <p:cNvSpPr txBox="1"/>
          <p:nvPr/>
        </p:nvSpPr>
        <p:spPr>
          <a:xfrm>
            <a:off x="5523359" y="4593650"/>
            <a:ext cx="7715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Date</a:t>
            </a:r>
            <a:endParaRPr kumimoji="1"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133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8BDD193-782E-4F34-AC15-5F9FAA673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7729" y="225588"/>
            <a:ext cx="5180648" cy="38862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3D166005-9F6A-8C7C-01D8-8216AACAE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4" y="225588"/>
            <a:ext cx="5180648" cy="3886200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FF345F1-4777-ACC4-D64D-5B54A4353474}"/>
              </a:ext>
            </a:extLst>
          </p:cNvPr>
          <p:cNvSpPr txBox="1"/>
          <p:nvPr/>
        </p:nvSpPr>
        <p:spPr>
          <a:xfrm>
            <a:off x="6240016" y="389111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/>
              <a:t>2015</a:t>
            </a:r>
            <a:endParaRPr kumimoji="1" lang="ja-JP" altLang="en-US" sz="2400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F7469A-AFEC-31DA-6012-911901A9C9C0}"/>
              </a:ext>
            </a:extLst>
          </p:cNvPr>
          <p:cNvSpPr txBox="1"/>
          <p:nvPr/>
        </p:nvSpPr>
        <p:spPr>
          <a:xfrm>
            <a:off x="1462683" y="389111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/>
              <a:t>2014</a:t>
            </a:r>
            <a:endParaRPr kumimoji="1" lang="ja-JP" altLang="en-US" sz="2400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CCD72E0-E5F3-7291-1320-4EEC557CA10F}"/>
              </a:ext>
            </a:extLst>
          </p:cNvPr>
          <p:cNvSpPr txBox="1"/>
          <p:nvPr/>
        </p:nvSpPr>
        <p:spPr>
          <a:xfrm>
            <a:off x="1462682" y="4272299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/>
              <a:t>2016</a:t>
            </a:r>
            <a:endParaRPr kumimoji="1" lang="ja-JP" altLang="en-US" sz="2400" dirty="0"/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BE7D4ABC-2FBA-A0DD-B7D4-A9761FCC55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384" y="4111788"/>
            <a:ext cx="5180648" cy="38862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4F30FC34-393B-7F32-EEC4-D12EEEDDA4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8583" y="4123039"/>
            <a:ext cx="5180648" cy="388620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6BAF63B-AE81-781F-D0F7-FF70FD12104C}"/>
              </a:ext>
            </a:extLst>
          </p:cNvPr>
          <p:cNvSpPr txBox="1"/>
          <p:nvPr/>
        </p:nvSpPr>
        <p:spPr>
          <a:xfrm>
            <a:off x="6249881" y="4272299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/>
              <a:t>2017</a:t>
            </a:r>
            <a:endParaRPr kumimoji="1" lang="ja-JP" altLang="en-US" sz="2400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6C257F9-3B3F-7FB0-46E3-54AA86D5C924}"/>
              </a:ext>
            </a:extLst>
          </p:cNvPr>
          <p:cNvSpPr txBox="1"/>
          <p:nvPr/>
        </p:nvSpPr>
        <p:spPr>
          <a:xfrm rot="16200000">
            <a:off x="-1536377" y="4019385"/>
            <a:ext cx="44067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Air temperature (</a:t>
            </a:r>
            <a:r>
              <a:rPr kumimoji="1" lang="en-US" altLang="ja-JP" sz="4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kumimoji="1" lang="en-US" altLang="ja-JP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</a:t>
            </a:r>
            <a:endParaRPr kumimoji="1" lang="ja-JP" alt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1913EEA-2952-52F8-EC48-8B816BCE95A2}"/>
              </a:ext>
            </a:extLst>
          </p:cNvPr>
          <p:cNvSpPr txBox="1"/>
          <p:nvPr/>
        </p:nvSpPr>
        <p:spPr>
          <a:xfrm rot="16200000">
            <a:off x="7643863" y="3606736"/>
            <a:ext cx="597815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Symbol" panose="05050102010706020507" pitchFamily="18" charset="2"/>
                <a:cs typeface="Times New Roman" panose="02020603050405020304" pitchFamily="18" charset="0"/>
              </a:rPr>
              <a:t>a</a:t>
            </a:r>
            <a:r>
              <a:rPr lang="en-US" altLang="ja-JP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-Carotene (mol </a:t>
            </a:r>
            <a:r>
              <a:rPr lang="en-US" altLang="ja-JP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lang="en-US" altLang="ja-JP" sz="4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Chl</a:t>
            </a:r>
            <a:r>
              <a:rPr lang="en-US" altLang="ja-JP" sz="4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altLang="ja-JP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ja-JP" alt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AC3E30E-23E8-7437-A980-CC59CC976B15}"/>
              </a:ext>
            </a:extLst>
          </p:cNvPr>
          <p:cNvSpPr txBox="1"/>
          <p:nvPr/>
        </p:nvSpPr>
        <p:spPr>
          <a:xfrm>
            <a:off x="313039" y="7759426"/>
            <a:ext cx="108712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800" kern="100" dirty="0"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Arial" panose="020B0604020202020204" pitchFamily="34" charset="0"/>
              </a:rPr>
              <a:t>Fig S4. Seasonal changes in the minimum (grey lines) and maximum (black lines) temperature of the day at Sapporo as shown in Figure 1. </a:t>
            </a:r>
            <a:r>
              <a:rPr lang="en-US" altLang="ja-JP" sz="1800" dirty="0">
                <a:effectLst/>
                <a:latin typeface="Times New Roman" panose="02020603050405020304" pitchFamily="18" charset="0"/>
                <a:ea typeface="ＭＳ ゴシック" panose="020B0609070205080204" pitchFamily="49" charset="-128"/>
              </a:rPr>
              <a:t>Seasonal changes in </a:t>
            </a:r>
            <a:r>
              <a:rPr lang="en-US" altLang="ja-JP" sz="1800" dirty="0">
                <a:effectLst/>
                <a:latin typeface="Symbol" panose="05050102010706020507" pitchFamily="18" charset="2"/>
                <a:ea typeface="ＭＳ ゴシック" panose="020B0609070205080204" pitchFamily="49" charset="-128"/>
                <a:cs typeface="Times New Roman" panose="02020603050405020304" pitchFamily="18" charset="0"/>
              </a:rPr>
              <a:t>a</a:t>
            </a:r>
            <a:r>
              <a:rPr lang="en-US" altLang="ja-JP" sz="1800" dirty="0">
                <a:effectLst/>
                <a:latin typeface="Times New Roman" panose="02020603050405020304" pitchFamily="18" charset="0"/>
                <a:ea typeface="ＭＳ ゴシック" panose="020B0609070205080204" pitchFamily="49" charset="-128"/>
              </a:rPr>
              <a:t>-carotene per chlorophyll (a + b) as shown in figure 9 are overlayed. Open and closed circles indicate data from the overwintering leaves and the current-year leaves, respectively. Each data point represents the mean of n = 3-4 leaves (± standard deviation).</a:t>
            </a:r>
            <a:endParaRPr lang="ja-JP" altLang="ja-JP" sz="14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Arial" panose="020B0604020202020204" pitchFamily="34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7170649-6EFC-99BF-8206-F62DC9086ABD}"/>
              </a:ext>
            </a:extLst>
          </p:cNvPr>
          <p:cNvSpPr txBox="1"/>
          <p:nvPr/>
        </p:nvSpPr>
        <p:spPr>
          <a:xfrm>
            <a:off x="10803945" y="171335"/>
            <a:ext cx="1039067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ja-JP" sz="2800" dirty="0"/>
              <a:t>Fig.S4</a:t>
            </a:r>
            <a:endParaRPr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545631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8137CCF-9389-5FD0-ED89-58DA213D9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S1</a:t>
            </a:r>
            <a:b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PPFD was measured using a light meter (LI-250, LI-COR, NE, USA) with a quantum sensor (LI-190R, LI-COR, NE, USA)</a:t>
            </a:r>
            <a:endParaRPr kumimoji="1"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592AC202-53A1-DB0A-D449-D7A9D00850DA}"/>
              </a:ext>
            </a:extLst>
          </p:cNvPr>
          <p:cNvGraphicFramePr>
            <a:graphicFrameLocks noGrp="1"/>
          </p:cNvGraphicFramePr>
          <p:nvPr/>
        </p:nvGraphicFramePr>
        <p:xfrm>
          <a:off x="609600" y="2411761"/>
          <a:ext cx="10670977" cy="49534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9968">
                  <a:extLst>
                    <a:ext uri="{9D8B030D-6E8A-4147-A177-3AD203B41FA5}">
                      <a16:colId xmlns:a16="http://schemas.microsoft.com/office/drawing/2014/main" val="2004998435"/>
                    </a:ext>
                  </a:extLst>
                </a:gridCol>
                <a:gridCol w="1058190">
                  <a:extLst>
                    <a:ext uri="{9D8B030D-6E8A-4147-A177-3AD203B41FA5}">
                      <a16:colId xmlns:a16="http://schemas.microsoft.com/office/drawing/2014/main" val="1682044598"/>
                    </a:ext>
                  </a:extLst>
                </a:gridCol>
                <a:gridCol w="840852">
                  <a:extLst>
                    <a:ext uri="{9D8B030D-6E8A-4147-A177-3AD203B41FA5}">
                      <a16:colId xmlns:a16="http://schemas.microsoft.com/office/drawing/2014/main" val="1283717709"/>
                    </a:ext>
                  </a:extLst>
                </a:gridCol>
                <a:gridCol w="883607">
                  <a:extLst>
                    <a:ext uri="{9D8B030D-6E8A-4147-A177-3AD203B41FA5}">
                      <a16:colId xmlns:a16="http://schemas.microsoft.com/office/drawing/2014/main" val="2813238115"/>
                    </a:ext>
                  </a:extLst>
                </a:gridCol>
                <a:gridCol w="1058190">
                  <a:extLst>
                    <a:ext uri="{9D8B030D-6E8A-4147-A177-3AD203B41FA5}">
                      <a16:colId xmlns:a16="http://schemas.microsoft.com/office/drawing/2014/main" val="3374114847"/>
                    </a:ext>
                  </a:extLst>
                </a:gridCol>
                <a:gridCol w="1058190">
                  <a:extLst>
                    <a:ext uri="{9D8B030D-6E8A-4147-A177-3AD203B41FA5}">
                      <a16:colId xmlns:a16="http://schemas.microsoft.com/office/drawing/2014/main" val="3368344550"/>
                    </a:ext>
                  </a:extLst>
                </a:gridCol>
                <a:gridCol w="1054628">
                  <a:extLst>
                    <a:ext uri="{9D8B030D-6E8A-4147-A177-3AD203B41FA5}">
                      <a16:colId xmlns:a16="http://schemas.microsoft.com/office/drawing/2014/main" val="2747594163"/>
                    </a:ext>
                  </a:extLst>
                </a:gridCol>
                <a:gridCol w="926362">
                  <a:extLst>
                    <a:ext uri="{9D8B030D-6E8A-4147-A177-3AD203B41FA5}">
                      <a16:colId xmlns:a16="http://schemas.microsoft.com/office/drawing/2014/main" val="2717847537"/>
                    </a:ext>
                  </a:extLst>
                </a:gridCol>
                <a:gridCol w="926362">
                  <a:extLst>
                    <a:ext uri="{9D8B030D-6E8A-4147-A177-3AD203B41FA5}">
                      <a16:colId xmlns:a16="http://schemas.microsoft.com/office/drawing/2014/main" val="1942311846"/>
                    </a:ext>
                  </a:extLst>
                </a:gridCol>
                <a:gridCol w="1054628">
                  <a:extLst>
                    <a:ext uri="{9D8B030D-6E8A-4147-A177-3AD203B41FA5}">
                      <a16:colId xmlns:a16="http://schemas.microsoft.com/office/drawing/2014/main" val="3711569125"/>
                    </a:ext>
                  </a:extLst>
                </a:gridCol>
              </a:tblGrid>
              <a:tr h="198138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11913059"/>
                  </a:ext>
                </a:extLst>
              </a:tr>
              <a:tr h="1981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Date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>
                          <a:effectLst/>
                        </a:rPr>
                        <a:t>2016.04.12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>
                          <a:effectLst/>
                        </a:rPr>
                        <a:t>2016.04.21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>
                          <a:effectLst/>
                        </a:rPr>
                        <a:t>2016.05.10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>
                          <a:effectLst/>
                        </a:rPr>
                        <a:t>2016.05.23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>
                          <a:effectLst/>
                        </a:rPr>
                        <a:t>2016.08.02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>
                          <a:effectLst/>
                        </a:rPr>
                        <a:t>2016.09.15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>
                          <a:effectLst/>
                        </a:rPr>
                        <a:t>2016.09.30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04100065"/>
                  </a:ext>
                </a:extLst>
              </a:tr>
              <a:tr h="1981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weather 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fine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fine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fine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fine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fine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fine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fine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3296505"/>
                  </a:ext>
                </a:extLst>
              </a:tr>
              <a:tr h="1981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apporx. Time of the day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12:20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11:45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13:43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12:40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12:50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12:05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12:06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2364077"/>
                  </a:ext>
                </a:extLst>
              </a:tr>
              <a:tr h="1981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outside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85626739"/>
                  </a:ext>
                </a:extLst>
              </a:tr>
              <a:tr h="1981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numer of measuments 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3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4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5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5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5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4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5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45404436"/>
                  </a:ext>
                </a:extLst>
              </a:tr>
              <a:tr h="1981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avg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1346.0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1169.3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756.4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1299.0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1408.4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1210.0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959.0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76200603"/>
                  </a:ext>
                </a:extLst>
              </a:tr>
              <a:tr h="1981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sd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19.7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78.7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74.7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51.9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138.9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14.2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96.4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72358084"/>
                  </a:ext>
                </a:extLst>
              </a:tr>
              <a:tr h="19813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forest-floor(heihgt of Sasa)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30049863"/>
                  </a:ext>
                </a:extLst>
              </a:tr>
              <a:tr h="1981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number of measurements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5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5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6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5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7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5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5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66887895"/>
                  </a:ext>
                </a:extLst>
              </a:tr>
              <a:tr h="1981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avg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354.4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674.2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122.3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13.0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9.2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8.3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9.5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88249489"/>
                  </a:ext>
                </a:extLst>
              </a:tr>
              <a:tr h="1981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sd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148.2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245.3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43.2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2.1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1.5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1.3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3.1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98563541"/>
                  </a:ext>
                </a:extLst>
              </a:tr>
              <a:tr h="198138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1" i="0" u="none" strike="noStrike">
                        <a:solidFill>
                          <a:srgbClr val="FF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1" i="0" u="none" strike="noStrike">
                        <a:solidFill>
                          <a:srgbClr val="FF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1" i="0" u="none" strike="noStrike">
                        <a:solidFill>
                          <a:srgbClr val="FF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1" i="0" u="none" strike="noStrike">
                        <a:solidFill>
                          <a:srgbClr val="FF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2838007"/>
                  </a:ext>
                </a:extLst>
              </a:tr>
              <a:tr h="1981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Date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>
                          <a:effectLst/>
                        </a:rPr>
                        <a:t>2017.04.10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>
                          <a:effectLst/>
                        </a:rPr>
                        <a:t>2017.04.28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>
                          <a:effectLst/>
                        </a:rPr>
                        <a:t>2017.06.30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>
                          <a:effectLst/>
                        </a:rPr>
                        <a:t>2017.08.16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>
                          <a:effectLst/>
                        </a:rPr>
                        <a:t>2017.09.11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>
                          <a:effectLst/>
                        </a:rPr>
                        <a:t>2017.09.15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>
                          <a:effectLst/>
                        </a:rPr>
                        <a:t>2017.09.22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>
                          <a:effectLst/>
                        </a:rPr>
                        <a:t>2017.10.16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>
                          <a:effectLst/>
                        </a:rPr>
                        <a:t>2017.10.25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84238655"/>
                  </a:ext>
                </a:extLst>
              </a:tr>
              <a:tr h="1981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weather 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fine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cloudy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fine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fine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cloudy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cloudy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fine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fine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fine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35091280"/>
                  </a:ext>
                </a:extLst>
              </a:tr>
              <a:tr h="1981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apporx. Time of the day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12:25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13:54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13:50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12:06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12:32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11:51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11:52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12:08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12:10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01801312"/>
                  </a:ext>
                </a:extLst>
              </a:tr>
              <a:tr h="1981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outside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33597929"/>
                  </a:ext>
                </a:extLst>
              </a:tr>
              <a:tr h="1981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number of measuments </a:t>
                      </a:r>
                      <a:endParaRPr 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7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5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6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4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5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5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5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5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5</a:t>
                      </a:r>
                      <a:endParaRPr lang="en-US" altLang="ja-JP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84314260"/>
                  </a:ext>
                </a:extLst>
              </a:tr>
              <a:tr h="1981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avg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1310.6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155.4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1127.5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1528.5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596.8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368.6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1271.6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991.6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845.6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73800018"/>
                  </a:ext>
                </a:extLst>
              </a:tr>
              <a:tr h="1981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sd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82.1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26.8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114.8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182.1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51.9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200.9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145.9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74.7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105.3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13543803"/>
                  </a:ext>
                </a:extLst>
              </a:tr>
              <a:tr h="19813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forest-floor(heihgt of Sasa)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19801344"/>
                  </a:ext>
                </a:extLst>
              </a:tr>
              <a:tr h="1981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number of measurements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7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5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5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5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6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5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6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5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5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15295818"/>
                  </a:ext>
                </a:extLst>
              </a:tr>
              <a:tr h="1981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avg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617.3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99.7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8.7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5.6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7.4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6.4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7.0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8.1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9.9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34244306"/>
                  </a:ext>
                </a:extLst>
              </a:tr>
              <a:tr h="1981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sd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134.4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12.1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2.4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1.1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1.3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1.0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2.5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0.4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u="none" strike="noStrike">
                          <a:effectLst/>
                        </a:rPr>
                        <a:t>1.1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37090296"/>
                  </a:ext>
                </a:extLst>
              </a:tr>
              <a:tr h="198138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275392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25816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>
          <a:solidFill>
            <a:schemeClr val="tx1"/>
          </a:solidFill>
          <a:prstDash val="sys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661</Words>
  <Application>Microsoft Office PowerPoint</Application>
  <PresentationFormat>ユーザー設定</PresentationFormat>
  <Paragraphs>226</Paragraphs>
  <Slides>6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5" baseType="lpstr">
      <vt:lpstr>BIZ UDPゴシック</vt:lpstr>
      <vt:lpstr>ＭＳ Ｐゴシック</vt:lpstr>
      <vt:lpstr>游明朝</vt:lpstr>
      <vt:lpstr>Arial</vt:lpstr>
      <vt:lpstr>Calibri</vt:lpstr>
      <vt:lpstr>Century</vt:lpstr>
      <vt:lpstr>Symbol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Table S1 PPFD was measured using a light meter (LI-250, LI-COR, NE, USA) with a quantum sensor (LI-190R, LI-COR, NE, USA)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2024-12-05T05:22:47Z</dcterms:created>
  <dcterms:modified xsi:type="dcterms:W3CDTF">2024-12-06T06:20:31Z</dcterms:modified>
</cp:coreProperties>
</file>