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48"/>
  </p:normalViewPr>
  <p:slideViewPr>
    <p:cSldViewPr snapToGrid="0">
      <p:cViewPr>
        <p:scale>
          <a:sx n="110" d="100"/>
          <a:sy n="110" d="100"/>
        </p:scale>
        <p:origin x="2416" y="-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415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92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99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12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847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25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06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517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753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705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30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AFF472-6DA9-4E05-9044-A1FD47E9C926}" type="datetimeFigureOut">
              <a:rPr kumimoji="1" lang="ja-JP" altLang="en-US" smtClean="0"/>
              <a:t>2024/11/29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31628-0754-440B-9B99-523DF82058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41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E8042B-5524-DD46-465F-5BE1A47F6987}"/>
              </a:ext>
            </a:extLst>
          </p:cNvPr>
          <p:cNvSpPr txBox="1"/>
          <p:nvPr/>
        </p:nvSpPr>
        <p:spPr>
          <a:xfrm>
            <a:off x="231731" y="7662818"/>
            <a:ext cx="6457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Suppl. 1.</a:t>
            </a:r>
            <a:r>
              <a:rPr lang="en-US" altLang="ja-JP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</a:t>
            </a:r>
            <a:r>
              <a:rPr lang="en-US" altLang="ja-JP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A longitudinal specimen sliced on cryo-microtome.</a:t>
            </a:r>
            <a:endParaRPr lang="ja-JP" altLang="ja-JP" sz="1800">
              <a:effectLst/>
              <a:latin typeface="Times New Roman" panose="02020603050405020304" pitchFamily="18" charset="0"/>
              <a:ea typeface="ＭＳ 明朝" panose="02020609040205080304" pitchFamily="49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72F2918-BAE7-659E-90C1-98B09C6AE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5310" y="2261062"/>
            <a:ext cx="3660380" cy="488050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B8F7EBB-79AA-39E8-687B-373C2EB46A02}"/>
              </a:ext>
            </a:extLst>
          </p:cNvPr>
          <p:cNvSpPr txBox="1"/>
          <p:nvPr/>
        </p:nvSpPr>
        <p:spPr>
          <a:xfrm>
            <a:off x="4894467" y="258946"/>
            <a:ext cx="189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Yamashita et al.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703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534226-9573-E6C7-815D-D30A3AD435D4}"/>
              </a:ext>
            </a:extLst>
          </p:cNvPr>
          <p:cNvSpPr txBox="1"/>
          <p:nvPr/>
        </p:nvSpPr>
        <p:spPr>
          <a:xfrm>
            <a:off x="515387" y="7346938"/>
            <a:ext cx="61181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Suppl. 2.</a:t>
            </a:r>
            <a:r>
              <a:rPr lang="en-US" altLang="ja-JP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 Heat map images constructed by MALDI–TOF MSI on the distribution of naturally occurred (</a:t>
            </a:r>
            <a:r>
              <a:rPr lang="en-US" altLang="ja-JP" baseline="300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12</a:t>
            </a:r>
            <a:r>
              <a:rPr lang="en-US" altLang="ja-JP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C) sorbitol, hexose and sucrose in longitudinal and horizontal specimens before culturing.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White bars represent 1 cm in length. On the heat map scale of 0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–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100%, graded color represents the peak height ratio (%) of a spot to the highest peak (100%) of each molecular ion </a:t>
            </a:r>
            <a:r>
              <a:rPr lang="en-US" altLang="ja-JP" sz="18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ＭＳ 明朝" panose="02020609040205080304" pitchFamily="49" charset="-128"/>
              </a:rPr>
              <a:t>at every MSI grid array coordinate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r>
              <a:rPr lang="ja-JP" altLang="ja-JP">
                <a:effectLst/>
              </a:rPr>
              <a:t> </a:t>
            </a:r>
            <a:endParaRPr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A498D-A16B-46DD-82DA-D32050791FE3}"/>
              </a:ext>
            </a:extLst>
          </p:cNvPr>
          <p:cNvSpPr txBox="1"/>
          <p:nvPr/>
        </p:nvSpPr>
        <p:spPr>
          <a:xfrm>
            <a:off x="4894467" y="258946"/>
            <a:ext cx="189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Yamashita et al.</a:t>
            </a:r>
            <a:endParaRPr kumimoji="1"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FE4DD34-329D-8889-A46D-BABB8AF8E66B}"/>
              </a:ext>
            </a:extLst>
          </p:cNvPr>
          <p:cNvGrpSpPr/>
          <p:nvPr/>
        </p:nvGrpSpPr>
        <p:grpSpPr>
          <a:xfrm>
            <a:off x="493866" y="1979834"/>
            <a:ext cx="5704016" cy="4365125"/>
            <a:chOff x="713409" y="1979834"/>
            <a:chExt cx="5704016" cy="4365125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913D5C8B-5905-0C89-95D7-A8710C7C430B}"/>
                </a:ext>
              </a:extLst>
            </p:cNvPr>
            <p:cNvSpPr txBox="1"/>
            <p:nvPr/>
          </p:nvSpPr>
          <p:spPr>
            <a:xfrm>
              <a:off x="713409" y="2760324"/>
              <a:ext cx="44980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m/z </a:t>
              </a:r>
              <a:r>
                <a:rPr lang="ja-JP" altLang="en-US" b="1">
                  <a:latin typeface="Calibri" panose="020F0502020204030204" pitchFamily="34" charset="0"/>
                  <a:cs typeface="Calibri" panose="020F0502020204030204" pitchFamily="34" charset="0"/>
                </a:rPr>
                <a:t>221</a:t>
              </a:r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.0</a:t>
              </a:r>
            </a:p>
            <a:p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ja-JP" altLang="en-US" b="1" baseline="30000"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  <a:r>
                <a:rPr lang="ja-JP" altLang="en-US" b="1">
                  <a:latin typeface="Calibri" panose="020F0502020204030204" pitchFamily="34" charset="0"/>
                  <a:cs typeface="Calibri" panose="020F0502020204030204" pitchFamily="34" charset="0"/>
                </a:rPr>
                <a:t>C sorbitol</a:t>
              </a:r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ja-JP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B7E82E41-780F-EFE2-72F9-64F574DA744E}"/>
                </a:ext>
              </a:extLst>
            </p:cNvPr>
            <p:cNvSpPr txBox="1"/>
            <p:nvPr/>
          </p:nvSpPr>
          <p:spPr>
            <a:xfrm>
              <a:off x="713409" y="4014679"/>
              <a:ext cx="44980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m/z </a:t>
              </a:r>
              <a:r>
                <a:rPr lang="ja-JP" altLang="en-US" b="1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19.0</a:t>
              </a:r>
            </a:p>
            <a:p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ja-JP" altLang="en-US" b="1" baseline="30000"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  <a:r>
                <a:rPr lang="ja-JP" altLang="en-US" b="1">
                  <a:latin typeface="Calibri" panose="020F0502020204030204" pitchFamily="34" charset="0"/>
                  <a:cs typeface="Calibri" panose="020F0502020204030204" pitchFamily="34" charset="0"/>
                </a:rPr>
                <a:t>C </a:t>
              </a:r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hexose)</a:t>
              </a:r>
              <a:endParaRPr lang="ja-JP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A5296544-280A-5A03-A47C-1999906B9769}"/>
                </a:ext>
              </a:extLst>
            </p:cNvPr>
            <p:cNvSpPr txBox="1"/>
            <p:nvPr/>
          </p:nvSpPr>
          <p:spPr>
            <a:xfrm>
              <a:off x="713409" y="5269033"/>
              <a:ext cx="44980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m/z </a:t>
              </a:r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381.1</a:t>
              </a:r>
            </a:p>
            <a:p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ja-JP" altLang="en-US" b="1" baseline="30000"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  <a:r>
                <a:rPr lang="ja-JP" altLang="en-US" b="1">
                  <a:latin typeface="Calibri" panose="020F0502020204030204" pitchFamily="34" charset="0"/>
                  <a:cs typeface="Calibri" panose="020F0502020204030204" pitchFamily="34" charset="0"/>
                </a:rPr>
                <a:t>C </a:t>
              </a:r>
              <a:r>
                <a:rPr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sucrose)</a:t>
              </a:r>
              <a:endParaRPr lang="ja-JP" altLang="en-US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04A37A1F-CF6D-0ACB-CA71-993FEC57BC0E}"/>
                </a:ext>
              </a:extLst>
            </p:cNvPr>
            <p:cNvGrpSpPr/>
            <p:nvPr/>
          </p:nvGrpSpPr>
          <p:grpSpPr>
            <a:xfrm>
              <a:off x="2043805" y="2243182"/>
              <a:ext cx="4373620" cy="4101777"/>
              <a:chOff x="3976510" y="991042"/>
              <a:chExt cx="5925768" cy="5557453"/>
            </a:xfrm>
          </p:grpSpPr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04C2ACB9-CDEC-7E80-79D3-F411D05D7D78}"/>
                  </a:ext>
                </a:extLst>
              </p:cNvPr>
              <p:cNvSpPr/>
              <p:nvPr/>
            </p:nvSpPr>
            <p:spPr>
              <a:xfrm>
                <a:off x="3976510" y="991042"/>
                <a:ext cx="5925768" cy="555745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22" name="図 21" descr="1.横 221 12C sorbitol">
                <a:extLst>
                  <a:ext uri="{FF2B5EF4-FFF2-40B4-BE49-F238E27FC236}">
                    <a16:creationId xmlns:a16="http://schemas.microsoft.com/office/drawing/2014/main" id="{502CDB43-D76F-29B5-4AC2-A91E294C35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32" t="51986" r="66569" b="11843"/>
              <a:stretch/>
            </p:blipFill>
            <p:spPr>
              <a:xfrm flipH="1">
                <a:off x="6773369" y="1197076"/>
                <a:ext cx="2687151" cy="1619781"/>
              </a:xfrm>
              <a:prstGeom prst="rect">
                <a:avLst/>
              </a:prstGeom>
            </p:spPr>
          </p:pic>
          <p:pic>
            <p:nvPicPr>
              <p:cNvPr id="23" name="図 22" descr="2.横 219 12C hexose">
                <a:extLst>
                  <a:ext uri="{FF2B5EF4-FFF2-40B4-BE49-F238E27FC236}">
                    <a16:creationId xmlns:a16="http://schemas.microsoft.com/office/drawing/2014/main" id="{8828C6A2-7058-B0E9-927C-C1DE8216C5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22" t="47163" r="60809" b="4269"/>
              <a:stretch/>
            </p:blipFill>
            <p:spPr>
              <a:xfrm flipH="1">
                <a:off x="6796228" y="2884182"/>
                <a:ext cx="2595431" cy="1596042"/>
              </a:xfrm>
              <a:prstGeom prst="rect">
                <a:avLst/>
              </a:prstGeom>
            </p:spPr>
          </p:pic>
          <p:pic>
            <p:nvPicPr>
              <p:cNvPr id="24" name="図 23" descr="3.横 381 12C sucrose">
                <a:extLst>
                  <a:ext uri="{FF2B5EF4-FFF2-40B4-BE49-F238E27FC236}">
                    <a16:creationId xmlns:a16="http://schemas.microsoft.com/office/drawing/2014/main" id="{EE1CE9C2-0046-B342-18A1-105198AD5E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64" t="47596" r="63058" b="13097"/>
              <a:stretch/>
            </p:blipFill>
            <p:spPr>
              <a:xfrm flipH="1">
                <a:off x="6840940" y="4572771"/>
                <a:ext cx="2670341" cy="1713393"/>
              </a:xfrm>
              <a:prstGeom prst="rect">
                <a:avLst/>
              </a:prstGeom>
            </p:spPr>
          </p:pic>
          <p:pic>
            <p:nvPicPr>
              <p:cNvPr id="25" name="図 24" descr="①縦対照区 221 12C sorbitol">
                <a:extLst>
                  <a:ext uri="{FF2B5EF4-FFF2-40B4-BE49-F238E27FC236}">
                    <a16:creationId xmlns:a16="http://schemas.microsoft.com/office/drawing/2014/main" id="{3502013A-EF05-0663-1BC0-191BC12449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8" t="51778" r="70319" b="7870"/>
              <a:stretch/>
            </p:blipFill>
            <p:spPr>
              <a:xfrm>
                <a:off x="4021560" y="991042"/>
                <a:ext cx="2947548" cy="2099176"/>
              </a:xfrm>
              <a:prstGeom prst="rect">
                <a:avLst/>
              </a:prstGeom>
            </p:spPr>
          </p:pic>
          <p:pic>
            <p:nvPicPr>
              <p:cNvPr id="26" name="図 25" descr="②縦対照区 219 12C hexose">
                <a:extLst>
                  <a:ext uri="{FF2B5EF4-FFF2-40B4-BE49-F238E27FC236}">
                    <a16:creationId xmlns:a16="http://schemas.microsoft.com/office/drawing/2014/main" id="{4A1A520E-D735-77E4-F938-2F928AD0DC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77" t="-43" r="62780" b="50000"/>
              <a:stretch/>
            </p:blipFill>
            <p:spPr>
              <a:xfrm>
                <a:off x="4145615" y="2836541"/>
                <a:ext cx="2791900" cy="1948145"/>
              </a:xfrm>
              <a:prstGeom prst="rect">
                <a:avLst/>
              </a:prstGeom>
            </p:spPr>
          </p:pic>
          <p:pic>
            <p:nvPicPr>
              <p:cNvPr id="27" name="図 26" descr="③縦対照区 381 12C sucrose">
                <a:extLst>
                  <a:ext uri="{FF2B5EF4-FFF2-40B4-BE49-F238E27FC236}">
                    <a16:creationId xmlns:a16="http://schemas.microsoft.com/office/drawing/2014/main" id="{DEA2009B-311D-9455-4BE0-FC415F781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63" t="52265" r="72234" b="8070"/>
              <a:stretch/>
            </p:blipFill>
            <p:spPr>
              <a:xfrm>
                <a:off x="4030281" y="4457451"/>
                <a:ext cx="2919971" cy="2012264"/>
              </a:xfrm>
              <a:prstGeom prst="rect">
                <a:avLst/>
              </a:prstGeom>
            </p:spPr>
          </p:pic>
        </p:grp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7A0F1232-A83D-9D01-207C-2F7DB60B3844}"/>
                </a:ext>
              </a:extLst>
            </p:cNvPr>
            <p:cNvSpPr txBox="1"/>
            <p:nvPr/>
          </p:nvSpPr>
          <p:spPr>
            <a:xfrm>
              <a:off x="2082160" y="1979834"/>
              <a:ext cx="2107186" cy="307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kumimoji="1"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Longitudinal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B636639-FA15-8B4C-52C1-3F7B78C9B7ED}"/>
                </a:ext>
              </a:extLst>
            </p:cNvPr>
            <p:cNvSpPr txBox="1"/>
            <p:nvPr/>
          </p:nvSpPr>
          <p:spPr>
            <a:xfrm>
              <a:off x="4150257" y="1979834"/>
              <a:ext cx="1894804" cy="307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kumimoji="1" lang="en-US" altLang="ja-JP" b="1" dirty="0">
                  <a:latin typeface="Calibri" panose="020F0502020204030204" pitchFamily="34" charset="0"/>
                  <a:cs typeface="Calibri" panose="020F0502020204030204" pitchFamily="34" charset="0"/>
                </a:rPr>
                <a:t>Horizontal</a:t>
              </a:r>
            </a:p>
          </p:txBody>
        </p:sp>
        <p:pic>
          <p:nvPicPr>
            <p:cNvPr id="2" name="図 1" descr="6.横 382 13C sucrose&#10;">
              <a:extLst>
                <a:ext uri="{FF2B5EF4-FFF2-40B4-BE49-F238E27FC236}">
                  <a16:creationId xmlns:a16="http://schemas.microsoft.com/office/drawing/2014/main" id="{41B778D4-D356-2664-F854-3AB6F334B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03" t="72999" r="1251" b="4363"/>
            <a:stretch/>
          </p:blipFill>
          <p:spPr>
            <a:xfrm>
              <a:off x="6093643" y="5219158"/>
              <a:ext cx="286516" cy="1011866"/>
            </a:xfrm>
            <a:prstGeom prst="rect">
              <a:avLst/>
            </a:prstGeom>
          </p:spPr>
        </p:pic>
      </p:grp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6DA10805-F180-96AB-0655-18466C4223BF}"/>
              </a:ext>
            </a:extLst>
          </p:cNvPr>
          <p:cNvCxnSpPr>
            <a:cxnSpLocks/>
          </p:cNvCxnSpPr>
          <p:nvPr/>
        </p:nvCxnSpPr>
        <p:spPr>
          <a:xfrm>
            <a:off x="4207506" y="6166693"/>
            <a:ext cx="36449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46CD348-5032-5C8C-1E6B-EC60B4E4446B}"/>
              </a:ext>
            </a:extLst>
          </p:cNvPr>
          <p:cNvCxnSpPr>
            <a:cxnSpLocks/>
          </p:cNvCxnSpPr>
          <p:nvPr/>
        </p:nvCxnSpPr>
        <p:spPr>
          <a:xfrm>
            <a:off x="2207338" y="6166693"/>
            <a:ext cx="39922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866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125</Words>
  <Application>Microsoft Macintosh PowerPoint</Application>
  <PresentationFormat>A4 210 x 297 mm</PresentationFormat>
  <Paragraphs>12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瑠花 山下</dc:creator>
  <cp:lastModifiedBy>鈴木卓</cp:lastModifiedBy>
  <cp:revision>23</cp:revision>
  <dcterms:created xsi:type="dcterms:W3CDTF">2024-08-24T11:04:05Z</dcterms:created>
  <dcterms:modified xsi:type="dcterms:W3CDTF">2024-11-29T07:30:03Z</dcterms:modified>
</cp:coreProperties>
</file>