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92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D37635-2E6C-2976-27D5-400E548610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95DAA6C-71D1-21DD-C1EF-6E742B1C62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DA0ECD-7FFB-CBF6-9FBB-8F951BC1A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25E7-8645-40BD-A000-4FC8187343EB}" type="datetimeFigureOut">
              <a:rPr kumimoji="1" lang="ja-JP" altLang="en-US" smtClean="0"/>
              <a:t>2025/2/10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68CB8A7-653B-4035-ADA8-C7B7BAF3A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9977471-9601-45B0-5583-51474B5C9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B5A5-852F-4E8A-A7D8-552F771FBF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2034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F67C1A-0A6E-BC6F-E0CB-5922D4D91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EDB147F-2C4A-6658-2A13-8FF74824B6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4483C54-93FE-CB34-740F-2321B9F55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25E7-8645-40BD-A000-4FC8187343EB}" type="datetimeFigureOut">
              <a:rPr kumimoji="1" lang="ja-JP" altLang="en-US" smtClean="0"/>
              <a:t>2025/2/10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AC7B2C6-B392-594E-AC2E-ACEC31FD9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122D0E-B6DF-0319-6FBD-40BD984B0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B5A5-852F-4E8A-A7D8-552F771FBF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9028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5114AD1-5EB6-A3EE-F094-1E41154AE8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3FE1A44-3B9D-7BF2-5E2E-A93C7BFA39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28F3C34-78DC-6514-4628-A68416FDD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25E7-8645-40BD-A000-4FC8187343EB}" type="datetimeFigureOut">
              <a:rPr kumimoji="1" lang="ja-JP" altLang="en-US" smtClean="0"/>
              <a:t>2025/2/10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F42CB3-46C1-6E92-6491-404840DAA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27F0EE-9F03-E2EE-468B-5BA5F4CD7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B5A5-852F-4E8A-A7D8-552F771FBF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0850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D24207-1C3D-AAE1-5F27-3FB26F71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90A94F8-E175-9C92-1CBB-E933D9CB0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6765CE-A806-698B-112B-D17E135E1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25E7-8645-40BD-A000-4FC8187343EB}" type="datetimeFigureOut">
              <a:rPr kumimoji="1" lang="ja-JP" altLang="en-US" smtClean="0"/>
              <a:t>2025/2/10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8C1809-1E36-90F2-F113-2491FA058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534BD2E-3A17-4031-7CD6-38A8E465C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B5A5-852F-4E8A-A7D8-552F771FBF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2017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8A3C85-F074-7BA9-7B06-24D48E9D3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7DAEEDC-DE2D-AAA8-2971-3C48BF251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E434E90-61D2-C6EF-1B1F-20B686FA9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25E7-8645-40BD-A000-4FC8187343EB}" type="datetimeFigureOut">
              <a:rPr kumimoji="1" lang="ja-JP" altLang="en-US" smtClean="0"/>
              <a:t>2025/2/10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529338-7EEB-B6F8-F942-1DE966749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E265F6-A784-447B-B7DC-3E083CAFD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B5A5-852F-4E8A-A7D8-552F771FBF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246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618F82-49DE-2BFA-50E6-1802BE6A8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14793B2-0F45-A319-FBA4-7D3CDE94BB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9E0B4A5-F8F0-61C1-F7F0-BFE2C52F7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BB8C34B-A89A-99F3-2866-7C470757D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25E7-8645-40BD-A000-4FC8187343EB}" type="datetimeFigureOut">
              <a:rPr kumimoji="1" lang="ja-JP" altLang="en-US" smtClean="0"/>
              <a:t>2025/2/10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4212B83-FD73-8DCA-5B3F-7B9B881A4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0EC1E1B-44EC-BA1D-8B15-36F61640B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B5A5-852F-4E8A-A7D8-552F771FBF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75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248B20-FE07-654A-94EA-148A322E0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F66A620-9A9A-3784-4DA8-41D374A4E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F52CBAC-FF40-7D32-4AED-ACD3D044D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A8E57F9-3A9B-7822-A187-85ABEB2AD3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5127602-A438-09BC-6225-3769AA9343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4824DE6-844E-E8E6-B053-99C5906E9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25E7-8645-40BD-A000-4FC8187343EB}" type="datetimeFigureOut">
              <a:rPr kumimoji="1" lang="ja-JP" altLang="en-US" smtClean="0"/>
              <a:t>2025/2/10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19A889F-21E4-CB8B-1754-770A3D8AA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6C0C204-08F4-4128-73DD-A15729FBE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B5A5-852F-4E8A-A7D8-552F771FBF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5495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1FB361-C2AA-1C05-6941-05C51434B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A31B150-DE2B-1B41-F854-52330F034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25E7-8645-40BD-A000-4FC8187343EB}" type="datetimeFigureOut">
              <a:rPr kumimoji="1" lang="ja-JP" altLang="en-US" smtClean="0"/>
              <a:t>2025/2/10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5A4D85C-1503-477B-9A73-012681867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548563C-A82C-F40E-541A-87AA0C9F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B5A5-852F-4E8A-A7D8-552F771FBF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024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0A6DC67-3DA3-205C-EE5E-4BF72BE6F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25E7-8645-40BD-A000-4FC8187343EB}" type="datetimeFigureOut">
              <a:rPr kumimoji="1" lang="ja-JP" altLang="en-US" smtClean="0"/>
              <a:t>2025/2/10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8CD2911-1162-0FED-2A5E-3EA29DA9D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79FF6B9-2500-4B81-03F7-2CD89846C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B5A5-852F-4E8A-A7D8-552F771FBF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0172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50998B-FF0C-D00F-BF82-793CB049B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D4659DE-7D7E-B4C0-02E5-0945621EB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8CBFD79-8BDB-6B1E-AF13-7E68016FD8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EC42BD4-20C0-227B-C306-1E8CDF880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25E7-8645-40BD-A000-4FC8187343EB}" type="datetimeFigureOut">
              <a:rPr kumimoji="1" lang="ja-JP" altLang="en-US" smtClean="0"/>
              <a:t>2025/2/10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4EECA21-1598-1CE5-08A5-8AB3398D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1A18B98-1A5F-64A7-810B-BF9686EF8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B5A5-852F-4E8A-A7D8-552F771FBF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341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2A2DBD-E5AA-7343-5D1E-96690E0F2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0EDAB95-3FFB-E9E1-0E24-19552B81BD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9A10537-942A-14D9-B705-FEFD480A1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BAF6797-D78F-E92D-221F-DA5BCFC3D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25E7-8645-40BD-A000-4FC8187343EB}" type="datetimeFigureOut">
              <a:rPr kumimoji="1" lang="ja-JP" altLang="en-US" smtClean="0"/>
              <a:t>2025/2/10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1BA0315-C03A-B144-BDF0-1E50D3D62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919674D-8DF4-C3F9-F72B-50DB0A400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B5A5-852F-4E8A-A7D8-552F771FBF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0388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EAE33BC-9BDA-55CB-3184-4D87D7D25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15B5BAF-35E6-9E73-8E47-F01589C44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9852D5-F88A-9AE7-5186-78A3F56990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025E7-8645-40BD-A000-4FC8187343EB}" type="datetimeFigureOut">
              <a:rPr kumimoji="1" lang="ja-JP" altLang="en-US" smtClean="0"/>
              <a:t>2025/2/10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B05BA8-F11A-44E1-506C-89B594377B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DCD71B-8B60-B9BB-2B9B-0A4EAF68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EB5A5-852F-4E8A-A7D8-552F771FBF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4110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0BFBEB3-B283-4F96-D111-CA597E860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8417" y="1268081"/>
            <a:ext cx="3719385" cy="241856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72CDE1E-2711-DD86-5AC4-7FB5251DD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614" y="1299318"/>
            <a:ext cx="3719386" cy="2293774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34DE74-7EEC-E5C6-CC79-D79EEEF17160}"/>
              </a:ext>
            </a:extLst>
          </p:cNvPr>
          <p:cNvSpPr txBox="1"/>
          <p:nvPr/>
        </p:nvSpPr>
        <p:spPr>
          <a:xfrm>
            <a:off x="2305345" y="3522935"/>
            <a:ext cx="408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91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133F7CB-D39D-0367-93A1-0A9E0ED33530}"/>
              </a:ext>
            </a:extLst>
          </p:cNvPr>
          <p:cNvSpPr txBox="1"/>
          <p:nvPr/>
        </p:nvSpPr>
        <p:spPr>
          <a:xfrm>
            <a:off x="2248479" y="3871030"/>
            <a:ext cx="571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133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D866C00-5B4A-EE8A-8DF6-F1325F1E1B1E}"/>
              </a:ext>
            </a:extLst>
          </p:cNvPr>
          <p:cNvSpPr txBox="1"/>
          <p:nvPr/>
        </p:nvSpPr>
        <p:spPr>
          <a:xfrm>
            <a:off x="2896458" y="3522935"/>
            <a:ext cx="571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E6CBB81-ED7E-B691-8382-F413C45B9756}"/>
              </a:ext>
            </a:extLst>
          </p:cNvPr>
          <p:cNvSpPr txBox="1"/>
          <p:nvPr/>
        </p:nvSpPr>
        <p:spPr>
          <a:xfrm>
            <a:off x="3497715" y="3522934"/>
            <a:ext cx="288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52B91BA-5532-596B-3DAF-D6EF74D82B2D}"/>
              </a:ext>
            </a:extLst>
          </p:cNvPr>
          <p:cNvSpPr txBox="1"/>
          <p:nvPr/>
        </p:nvSpPr>
        <p:spPr>
          <a:xfrm>
            <a:off x="4099000" y="3522934"/>
            <a:ext cx="288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B857BA1-780A-E51D-4B9F-D4E536F1E852}"/>
              </a:ext>
            </a:extLst>
          </p:cNvPr>
          <p:cNvSpPr txBox="1"/>
          <p:nvPr/>
        </p:nvSpPr>
        <p:spPr>
          <a:xfrm>
            <a:off x="4693492" y="3522934"/>
            <a:ext cx="288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EDED603-1D94-7F5F-59F7-DD5A8CA0B7EB}"/>
              </a:ext>
            </a:extLst>
          </p:cNvPr>
          <p:cNvSpPr txBox="1"/>
          <p:nvPr/>
        </p:nvSpPr>
        <p:spPr>
          <a:xfrm>
            <a:off x="2889656" y="3871031"/>
            <a:ext cx="503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E1203D8-A812-E0F2-8C38-56DD9D3F5013}"/>
              </a:ext>
            </a:extLst>
          </p:cNvPr>
          <p:cNvSpPr txBox="1"/>
          <p:nvPr/>
        </p:nvSpPr>
        <p:spPr>
          <a:xfrm>
            <a:off x="3503069" y="3871031"/>
            <a:ext cx="449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1A91881-07BB-FC67-CC9E-A458A3CE1068}"/>
              </a:ext>
            </a:extLst>
          </p:cNvPr>
          <p:cNvSpPr txBox="1"/>
          <p:nvPr/>
        </p:nvSpPr>
        <p:spPr>
          <a:xfrm>
            <a:off x="4097545" y="3871031"/>
            <a:ext cx="4544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4719A3D-E253-6E29-E77A-283A9C9B8BDA}"/>
              </a:ext>
            </a:extLst>
          </p:cNvPr>
          <p:cNvSpPr txBox="1"/>
          <p:nvPr/>
        </p:nvSpPr>
        <p:spPr>
          <a:xfrm>
            <a:off x="4693492" y="3871030"/>
            <a:ext cx="359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3CA901A-3421-743E-7200-759E765250FD}"/>
              </a:ext>
            </a:extLst>
          </p:cNvPr>
          <p:cNvSpPr txBox="1"/>
          <p:nvPr/>
        </p:nvSpPr>
        <p:spPr>
          <a:xfrm>
            <a:off x="8041826" y="3480613"/>
            <a:ext cx="377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91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CA0F926-6BF3-88E4-C924-F88DBF28515C}"/>
              </a:ext>
            </a:extLst>
          </p:cNvPr>
          <p:cNvSpPr txBox="1"/>
          <p:nvPr/>
        </p:nvSpPr>
        <p:spPr>
          <a:xfrm>
            <a:off x="7985341" y="3828708"/>
            <a:ext cx="571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133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731D9AF-A64F-B6FB-BD43-AE15931E05C9}"/>
              </a:ext>
            </a:extLst>
          </p:cNvPr>
          <p:cNvSpPr txBox="1"/>
          <p:nvPr/>
        </p:nvSpPr>
        <p:spPr>
          <a:xfrm>
            <a:off x="8392785" y="3480586"/>
            <a:ext cx="571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59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FD1A978-6A1E-41AC-D02F-742972F30BF7}"/>
              </a:ext>
            </a:extLst>
          </p:cNvPr>
          <p:cNvSpPr txBox="1"/>
          <p:nvPr/>
        </p:nvSpPr>
        <p:spPr>
          <a:xfrm>
            <a:off x="8741409" y="3480613"/>
            <a:ext cx="446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81B8338-1441-24E9-FE15-F09EAD2B5992}"/>
              </a:ext>
            </a:extLst>
          </p:cNvPr>
          <p:cNvSpPr txBox="1"/>
          <p:nvPr/>
        </p:nvSpPr>
        <p:spPr>
          <a:xfrm>
            <a:off x="9129270" y="3480613"/>
            <a:ext cx="3448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F8630E6-25A7-B177-6A40-07754621C417}"/>
              </a:ext>
            </a:extLst>
          </p:cNvPr>
          <p:cNvSpPr txBox="1"/>
          <p:nvPr/>
        </p:nvSpPr>
        <p:spPr>
          <a:xfrm>
            <a:off x="9505418" y="3480613"/>
            <a:ext cx="438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C1A237D-090E-5C89-F8F9-A60BDD1FA3B8}"/>
              </a:ext>
            </a:extLst>
          </p:cNvPr>
          <p:cNvSpPr txBox="1"/>
          <p:nvPr/>
        </p:nvSpPr>
        <p:spPr>
          <a:xfrm>
            <a:off x="9864938" y="3480612"/>
            <a:ext cx="288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7EAFBAE-C1A8-36AC-DFAF-42151ABCA40C}"/>
              </a:ext>
            </a:extLst>
          </p:cNvPr>
          <p:cNvSpPr txBox="1"/>
          <p:nvPr/>
        </p:nvSpPr>
        <p:spPr>
          <a:xfrm>
            <a:off x="10209622" y="3480612"/>
            <a:ext cx="288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B399783-5832-517B-0FCE-58EC5C575A6E}"/>
              </a:ext>
            </a:extLst>
          </p:cNvPr>
          <p:cNvSpPr txBox="1"/>
          <p:nvPr/>
        </p:nvSpPr>
        <p:spPr>
          <a:xfrm>
            <a:off x="8398352" y="3828708"/>
            <a:ext cx="396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83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FD79EE9-BB61-EC93-4610-54C203F26357}"/>
              </a:ext>
            </a:extLst>
          </p:cNvPr>
          <p:cNvSpPr txBox="1"/>
          <p:nvPr/>
        </p:nvSpPr>
        <p:spPr>
          <a:xfrm>
            <a:off x="8741409" y="3828709"/>
            <a:ext cx="4775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B95CB48-5602-2765-21C7-FD7AEA5DA307}"/>
              </a:ext>
            </a:extLst>
          </p:cNvPr>
          <p:cNvSpPr txBox="1"/>
          <p:nvPr/>
        </p:nvSpPr>
        <p:spPr>
          <a:xfrm>
            <a:off x="9089020" y="3828709"/>
            <a:ext cx="542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ADC1E72D-6D8B-E118-048F-3E8B19AECE0E}"/>
              </a:ext>
            </a:extLst>
          </p:cNvPr>
          <p:cNvSpPr txBox="1"/>
          <p:nvPr/>
        </p:nvSpPr>
        <p:spPr>
          <a:xfrm>
            <a:off x="9512828" y="3828709"/>
            <a:ext cx="412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8162105-6141-1A6D-4D53-4EAEA91E92F4}"/>
              </a:ext>
            </a:extLst>
          </p:cNvPr>
          <p:cNvSpPr txBox="1"/>
          <p:nvPr/>
        </p:nvSpPr>
        <p:spPr>
          <a:xfrm>
            <a:off x="9884509" y="3828709"/>
            <a:ext cx="430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68190643-9EE3-799A-E37D-2CC6DA3152CE}"/>
              </a:ext>
            </a:extLst>
          </p:cNvPr>
          <p:cNvSpPr txBox="1"/>
          <p:nvPr/>
        </p:nvSpPr>
        <p:spPr>
          <a:xfrm>
            <a:off x="10217134" y="3828708"/>
            <a:ext cx="288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1F1903-81E0-5717-3632-75CDCCC47677}"/>
              </a:ext>
            </a:extLst>
          </p:cNvPr>
          <p:cNvSpPr txBox="1"/>
          <p:nvPr/>
        </p:nvSpPr>
        <p:spPr>
          <a:xfrm>
            <a:off x="10582217" y="3480612"/>
            <a:ext cx="288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8B66A3C-D695-C071-F4EC-FB39A092DC88}"/>
              </a:ext>
            </a:extLst>
          </p:cNvPr>
          <p:cNvSpPr txBox="1"/>
          <p:nvPr/>
        </p:nvSpPr>
        <p:spPr>
          <a:xfrm>
            <a:off x="10588935" y="3828708"/>
            <a:ext cx="288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725E10DD-5624-1E5E-FB14-09E8C25210BB}"/>
              </a:ext>
            </a:extLst>
          </p:cNvPr>
          <p:cNvSpPr txBox="1"/>
          <p:nvPr/>
        </p:nvSpPr>
        <p:spPr>
          <a:xfrm>
            <a:off x="520145" y="3226586"/>
            <a:ext cx="2252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Number at risk</a:t>
            </a:r>
            <a:endParaRPr lang="ja-JP" altLang="en-US" sz="1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8CFC0AF-DDDF-230B-5AAE-B8E1FB4FE7D7}"/>
              </a:ext>
            </a:extLst>
          </p:cNvPr>
          <p:cNvSpPr txBox="1"/>
          <p:nvPr/>
        </p:nvSpPr>
        <p:spPr>
          <a:xfrm>
            <a:off x="1278525" y="3522150"/>
            <a:ext cx="97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ICI-chemo</a:t>
            </a:r>
            <a:endParaRPr lang="ja-JP" altLang="en-US" sz="1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663B831E-624C-E176-C95E-FBA8F3470B7E}"/>
              </a:ext>
            </a:extLst>
          </p:cNvPr>
          <p:cNvSpPr txBox="1"/>
          <p:nvPr/>
        </p:nvSpPr>
        <p:spPr>
          <a:xfrm>
            <a:off x="946484" y="3843188"/>
            <a:ext cx="1370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Non-ICI-chemo</a:t>
            </a:r>
            <a:endParaRPr lang="ja-JP" altLang="en-US" sz="1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115E704-0499-C4A2-E73F-AF7A9DF068BD}"/>
              </a:ext>
            </a:extLst>
          </p:cNvPr>
          <p:cNvSpPr txBox="1"/>
          <p:nvPr/>
        </p:nvSpPr>
        <p:spPr>
          <a:xfrm>
            <a:off x="6654563" y="3179296"/>
            <a:ext cx="2252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Number at risk</a:t>
            </a:r>
            <a:endParaRPr lang="ja-JP" altLang="en-US" sz="1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7" name="表 36">
            <a:extLst>
              <a:ext uri="{FF2B5EF4-FFF2-40B4-BE49-F238E27FC236}">
                <a16:creationId xmlns:a16="http://schemas.microsoft.com/office/drawing/2014/main" id="{A86AFE81-2BB9-599D-6FED-EEC5A60BAB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638204"/>
              </p:ext>
            </p:extLst>
          </p:nvPr>
        </p:nvGraphicFramePr>
        <p:xfrm>
          <a:off x="96254" y="4216210"/>
          <a:ext cx="5816409" cy="15514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38803">
                  <a:extLst>
                    <a:ext uri="{9D8B030D-6E8A-4147-A177-3AD203B41FA5}">
                      <a16:colId xmlns:a16="http://schemas.microsoft.com/office/drawing/2014/main" val="1375256391"/>
                    </a:ext>
                  </a:extLst>
                </a:gridCol>
                <a:gridCol w="1938803">
                  <a:extLst>
                    <a:ext uri="{9D8B030D-6E8A-4147-A177-3AD203B41FA5}">
                      <a16:colId xmlns:a16="http://schemas.microsoft.com/office/drawing/2014/main" val="4187723446"/>
                    </a:ext>
                  </a:extLst>
                </a:gridCol>
                <a:gridCol w="1938803">
                  <a:extLst>
                    <a:ext uri="{9D8B030D-6E8A-4147-A177-3AD203B41FA5}">
                      <a16:colId xmlns:a16="http://schemas.microsoft.com/office/drawing/2014/main" val="1944230773"/>
                    </a:ext>
                  </a:extLst>
                </a:gridCol>
              </a:tblGrid>
              <a:tr h="344421">
                <a:tc>
                  <a:txBody>
                    <a:bodyPr/>
                    <a:lstStyle/>
                    <a:p>
                      <a:endParaRPr kumimoji="1" lang="ja-JP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ICI-chemo</a:t>
                      </a:r>
                      <a:endParaRPr kumimoji="1" lang="ja-JP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Non-ICI-chemo</a:t>
                      </a:r>
                      <a:endParaRPr kumimoji="1" lang="ja-JP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6686792"/>
                  </a:ext>
                </a:extLst>
              </a:tr>
              <a:tr h="34442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PFS, months </a:t>
                      </a:r>
                    </a:p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(95% CI)</a:t>
                      </a:r>
                      <a:endParaRPr kumimoji="1" lang="ja-JP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4.9</a:t>
                      </a:r>
                    </a:p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(4.6–5.1)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</a:t>
                      </a:r>
                    </a:p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(4.8–5.8)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50245"/>
                  </a:ext>
                </a:extLst>
              </a:tr>
              <a:tr h="34442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 (95% CI)</a:t>
                      </a:r>
                      <a:endParaRPr kumimoji="1" lang="ja-JP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1.18 (0.91 – 1.56)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3642981"/>
                  </a:ext>
                </a:extLst>
              </a:tr>
              <a:tr h="34442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value</a:t>
                      </a:r>
                      <a:endParaRPr kumimoji="1" lang="ja-JP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0.21</a:t>
                      </a:r>
                      <a:endParaRPr kumimoji="1" lang="ja-JP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4376263"/>
                  </a:ext>
                </a:extLst>
              </a:tr>
            </a:tbl>
          </a:graphicData>
        </a:graphic>
      </p:graphicFrame>
      <p:graphicFrame>
        <p:nvGraphicFramePr>
          <p:cNvPr id="38" name="表 37">
            <a:extLst>
              <a:ext uri="{FF2B5EF4-FFF2-40B4-BE49-F238E27FC236}">
                <a16:creationId xmlns:a16="http://schemas.microsoft.com/office/drawing/2014/main" id="{52378E20-7760-BAA0-3634-788BBB9AE5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190547"/>
              </p:ext>
            </p:extLst>
          </p:nvPr>
        </p:nvGraphicFramePr>
        <p:xfrm>
          <a:off x="6201492" y="4217358"/>
          <a:ext cx="5527026" cy="15514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2342">
                  <a:extLst>
                    <a:ext uri="{9D8B030D-6E8A-4147-A177-3AD203B41FA5}">
                      <a16:colId xmlns:a16="http://schemas.microsoft.com/office/drawing/2014/main" val="1375256391"/>
                    </a:ext>
                  </a:extLst>
                </a:gridCol>
                <a:gridCol w="1842342">
                  <a:extLst>
                    <a:ext uri="{9D8B030D-6E8A-4147-A177-3AD203B41FA5}">
                      <a16:colId xmlns:a16="http://schemas.microsoft.com/office/drawing/2014/main" val="4187723446"/>
                    </a:ext>
                  </a:extLst>
                </a:gridCol>
                <a:gridCol w="1842342">
                  <a:extLst>
                    <a:ext uri="{9D8B030D-6E8A-4147-A177-3AD203B41FA5}">
                      <a16:colId xmlns:a16="http://schemas.microsoft.com/office/drawing/2014/main" val="1944230773"/>
                    </a:ext>
                  </a:extLst>
                </a:gridCol>
              </a:tblGrid>
              <a:tr h="344421">
                <a:tc>
                  <a:txBody>
                    <a:bodyPr/>
                    <a:lstStyle/>
                    <a:p>
                      <a:endParaRPr kumimoji="1" lang="ja-JP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ICI-chemo</a:t>
                      </a:r>
                      <a:endParaRPr kumimoji="1" lang="ja-JP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Non-ICI-chemo</a:t>
                      </a:r>
                      <a:endParaRPr kumimoji="1" lang="ja-JP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6686792"/>
                  </a:ext>
                </a:extLst>
              </a:tr>
              <a:tr h="34442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OS, months </a:t>
                      </a:r>
                    </a:p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(95% CI)</a:t>
                      </a:r>
                      <a:endParaRPr kumimoji="1" lang="ja-JP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17.6</a:t>
                      </a:r>
                    </a:p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(14.7–20.8)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16.5</a:t>
                      </a:r>
                    </a:p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(14.2–30.4)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50245"/>
                  </a:ext>
                </a:extLst>
              </a:tr>
              <a:tr h="34442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 (95% CI)</a:t>
                      </a:r>
                      <a:endParaRPr kumimoji="1" lang="ja-JP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 (0.72 – 1.38)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3642981"/>
                  </a:ext>
                </a:extLst>
              </a:tr>
              <a:tr h="34442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value</a:t>
                      </a:r>
                      <a:endParaRPr kumimoji="1" lang="ja-JP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0.99</a:t>
                      </a:r>
                      <a:endParaRPr kumimoji="1" lang="ja-JP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4376263"/>
                  </a:ext>
                </a:extLst>
              </a:tr>
            </a:tbl>
          </a:graphicData>
        </a:graphic>
      </p:graphicFrame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80C32297-B5B6-DB33-17A5-AE9D542AAEFC}"/>
              </a:ext>
            </a:extLst>
          </p:cNvPr>
          <p:cNvCxnSpPr>
            <a:cxnSpLocks/>
          </p:cNvCxnSpPr>
          <p:nvPr/>
        </p:nvCxnSpPr>
        <p:spPr>
          <a:xfrm>
            <a:off x="9692013" y="1757299"/>
            <a:ext cx="377607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E8ACB2E0-393F-9FFC-5810-8DEF8DAEC69B}"/>
              </a:ext>
            </a:extLst>
          </p:cNvPr>
          <p:cNvCxnSpPr>
            <a:cxnSpLocks/>
          </p:cNvCxnSpPr>
          <p:nvPr/>
        </p:nvCxnSpPr>
        <p:spPr>
          <a:xfrm>
            <a:off x="9692354" y="1992130"/>
            <a:ext cx="37760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19">
            <a:extLst>
              <a:ext uri="{FF2B5EF4-FFF2-40B4-BE49-F238E27FC236}">
                <a16:creationId xmlns:a16="http://schemas.microsoft.com/office/drawing/2014/main" id="{78B105E6-AD83-1F16-91DE-2EBA55575A3D}"/>
              </a:ext>
            </a:extLst>
          </p:cNvPr>
          <p:cNvSpPr txBox="1"/>
          <p:nvPr/>
        </p:nvSpPr>
        <p:spPr>
          <a:xfrm>
            <a:off x="10022020" y="1844010"/>
            <a:ext cx="12795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11">
              <a:defRPr/>
            </a:pPr>
            <a:r>
              <a:rPr lang="en-US" altLang="ja-JP" sz="1200" b="1" dirty="0">
                <a:solidFill>
                  <a:prstClr val="black"/>
                </a:solidFill>
                <a:latin typeface="Arial" panose="020B0604020202020204"/>
                <a:ea typeface="ＭＳ Ｐゴシック" panose="020B0600070205080204" pitchFamily="50" charset="-128"/>
              </a:rPr>
              <a:t>Non-ICI-chemo</a:t>
            </a:r>
            <a:endParaRPr lang="ja-JP" altLang="en-US" sz="1200" b="1" dirty="0">
              <a:solidFill>
                <a:prstClr val="black"/>
              </a:solidFill>
              <a:latin typeface="Arial" panose="020B0604020202020204"/>
              <a:ea typeface="ＭＳ Ｐゴシック" panose="020B0600070205080204" pitchFamily="50" charset="-128"/>
            </a:endParaRPr>
          </a:p>
        </p:txBody>
      </p:sp>
      <p:sp>
        <p:nvSpPr>
          <p:cNvPr id="42" name="テキスト ボックス 19">
            <a:extLst>
              <a:ext uri="{FF2B5EF4-FFF2-40B4-BE49-F238E27FC236}">
                <a16:creationId xmlns:a16="http://schemas.microsoft.com/office/drawing/2014/main" id="{8DC6F59F-6611-9286-4CAE-6B1C17D462BC}"/>
              </a:ext>
            </a:extLst>
          </p:cNvPr>
          <p:cNvSpPr txBox="1"/>
          <p:nvPr/>
        </p:nvSpPr>
        <p:spPr>
          <a:xfrm>
            <a:off x="10023214" y="1614538"/>
            <a:ext cx="1118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11">
              <a:defRPr/>
            </a:pPr>
            <a:r>
              <a:rPr lang="en-US" altLang="ja-JP" sz="1200" b="1" dirty="0">
                <a:solidFill>
                  <a:prstClr val="black"/>
                </a:solidFill>
                <a:latin typeface="Arial" panose="020B0604020202020204"/>
                <a:ea typeface="ＭＳ Ｐゴシック" panose="020B0600070205080204" pitchFamily="50" charset="-128"/>
              </a:rPr>
              <a:t>ICI-chemo</a:t>
            </a:r>
            <a:endParaRPr lang="ja-JP" altLang="en-US" sz="1200" b="1" dirty="0">
              <a:solidFill>
                <a:prstClr val="black"/>
              </a:solidFill>
              <a:latin typeface="Arial" panose="020B0604020202020204"/>
              <a:ea typeface="ＭＳ Ｐゴシック" panose="020B0600070205080204" pitchFamily="50" charset="-128"/>
            </a:endParaRPr>
          </a:p>
        </p:txBody>
      </p: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D342E1A4-A6A9-0E37-9E5F-2BBFCAABC540}"/>
              </a:ext>
            </a:extLst>
          </p:cNvPr>
          <p:cNvCxnSpPr>
            <a:cxnSpLocks/>
          </p:cNvCxnSpPr>
          <p:nvPr/>
        </p:nvCxnSpPr>
        <p:spPr>
          <a:xfrm>
            <a:off x="3664312" y="1761483"/>
            <a:ext cx="377607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0CB268B9-A2E3-9EDD-871F-283A020851F3}"/>
              </a:ext>
            </a:extLst>
          </p:cNvPr>
          <p:cNvCxnSpPr>
            <a:cxnSpLocks/>
          </p:cNvCxnSpPr>
          <p:nvPr/>
        </p:nvCxnSpPr>
        <p:spPr>
          <a:xfrm>
            <a:off x="3664653" y="1996314"/>
            <a:ext cx="37760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テキスト ボックス 19">
            <a:extLst>
              <a:ext uri="{FF2B5EF4-FFF2-40B4-BE49-F238E27FC236}">
                <a16:creationId xmlns:a16="http://schemas.microsoft.com/office/drawing/2014/main" id="{094A5C98-33DC-CC68-88ED-B300624BAD9C}"/>
              </a:ext>
            </a:extLst>
          </p:cNvPr>
          <p:cNvSpPr txBox="1"/>
          <p:nvPr/>
        </p:nvSpPr>
        <p:spPr>
          <a:xfrm>
            <a:off x="3994319" y="1848194"/>
            <a:ext cx="1636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11">
              <a:defRPr/>
            </a:pPr>
            <a:r>
              <a:rPr lang="en-US" altLang="ja-JP" sz="1200" b="1" dirty="0">
                <a:solidFill>
                  <a:prstClr val="black"/>
                </a:solidFill>
                <a:latin typeface="Arial" panose="020B0604020202020204"/>
                <a:ea typeface="ＭＳ Ｐゴシック" panose="020B0600070205080204" pitchFamily="50" charset="-128"/>
              </a:rPr>
              <a:t>Non-ICI-chemo</a:t>
            </a:r>
            <a:endParaRPr lang="ja-JP" altLang="en-US" sz="1200" b="1" dirty="0">
              <a:solidFill>
                <a:prstClr val="black"/>
              </a:solidFill>
              <a:latin typeface="Arial" panose="020B0604020202020204"/>
              <a:ea typeface="ＭＳ Ｐゴシック" panose="020B0600070205080204" pitchFamily="50" charset="-128"/>
            </a:endParaRPr>
          </a:p>
        </p:txBody>
      </p:sp>
      <p:sp>
        <p:nvSpPr>
          <p:cNvPr id="46" name="テキスト ボックス 19">
            <a:extLst>
              <a:ext uri="{FF2B5EF4-FFF2-40B4-BE49-F238E27FC236}">
                <a16:creationId xmlns:a16="http://schemas.microsoft.com/office/drawing/2014/main" id="{3EE5F2E2-7849-A0CD-51DF-176543A18C66}"/>
              </a:ext>
            </a:extLst>
          </p:cNvPr>
          <p:cNvSpPr txBox="1"/>
          <p:nvPr/>
        </p:nvSpPr>
        <p:spPr>
          <a:xfrm>
            <a:off x="3995513" y="1618722"/>
            <a:ext cx="22504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11">
              <a:defRPr/>
            </a:pPr>
            <a:r>
              <a:rPr lang="en-US" altLang="ja-JP" sz="1200" b="1" dirty="0">
                <a:solidFill>
                  <a:prstClr val="black"/>
                </a:solidFill>
                <a:latin typeface="Arial" panose="020B0604020202020204"/>
                <a:ea typeface="ＭＳ Ｐゴシック" panose="020B0600070205080204" pitchFamily="50" charset="-128"/>
              </a:rPr>
              <a:t>ICI-chemo</a:t>
            </a:r>
            <a:endParaRPr lang="ja-JP" altLang="en-US" sz="1200" b="1" dirty="0">
              <a:solidFill>
                <a:prstClr val="black"/>
              </a:solidFill>
              <a:latin typeface="Arial" panose="020B0604020202020204"/>
              <a:ea typeface="ＭＳ Ｐゴシック" panose="020B060007020508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9984083E-A700-E94B-9E2E-272B1E222931}"/>
              </a:ext>
            </a:extLst>
          </p:cNvPr>
          <p:cNvSpPr txBox="1"/>
          <p:nvPr/>
        </p:nvSpPr>
        <p:spPr>
          <a:xfrm>
            <a:off x="816670" y="1299318"/>
            <a:ext cx="3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A</a:t>
            </a:r>
            <a:endParaRPr kumimoji="1" lang="ja-JP" altLang="en-US" b="1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CBCBB571-DEAC-1965-738D-1BE5D67E590E}"/>
              </a:ext>
            </a:extLst>
          </p:cNvPr>
          <p:cNvSpPr txBox="1"/>
          <p:nvPr/>
        </p:nvSpPr>
        <p:spPr>
          <a:xfrm>
            <a:off x="6680260" y="1295776"/>
            <a:ext cx="33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B</a:t>
            </a:r>
            <a:endParaRPr kumimoji="1" lang="ja-JP" altLang="en-US" b="1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8568396-D7AC-F07B-2780-B0E0E5E4897C}"/>
              </a:ext>
            </a:extLst>
          </p:cNvPr>
          <p:cNvSpPr txBox="1"/>
          <p:nvPr/>
        </p:nvSpPr>
        <p:spPr>
          <a:xfrm>
            <a:off x="7055982" y="3475171"/>
            <a:ext cx="97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ICI-chemo</a:t>
            </a:r>
            <a:endParaRPr lang="ja-JP" altLang="en-US" sz="1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CCCA406-5705-0539-25C1-39C4207D6BE9}"/>
              </a:ext>
            </a:extLst>
          </p:cNvPr>
          <p:cNvSpPr txBox="1"/>
          <p:nvPr/>
        </p:nvSpPr>
        <p:spPr>
          <a:xfrm>
            <a:off x="6713995" y="3828293"/>
            <a:ext cx="12843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Non-ICI-chemo</a:t>
            </a:r>
            <a:endParaRPr lang="ja-JP" altLang="en-US" sz="1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078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110</Words>
  <Application>Microsoft Office PowerPoint</Application>
  <PresentationFormat>ワイド画面</PresentationFormat>
  <Paragraphs>62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大亮 森永</dc:creator>
  <cp:lastModifiedBy>大亮 森永</cp:lastModifiedBy>
  <cp:revision>8</cp:revision>
  <dcterms:created xsi:type="dcterms:W3CDTF">2024-11-19T00:51:27Z</dcterms:created>
  <dcterms:modified xsi:type="dcterms:W3CDTF">2025-02-10T08:58:47Z</dcterms:modified>
</cp:coreProperties>
</file>