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handoutMasterIdLst>
    <p:handoutMasterId r:id="rId19"/>
  </p:handoutMasterIdLst>
  <p:sldIdLst>
    <p:sldId id="931" r:id="rId2"/>
    <p:sldId id="935" r:id="rId3"/>
    <p:sldId id="944" r:id="rId4"/>
    <p:sldId id="933" r:id="rId5"/>
    <p:sldId id="934" r:id="rId6"/>
    <p:sldId id="937" r:id="rId7"/>
    <p:sldId id="927" r:id="rId8"/>
    <p:sldId id="648" r:id="rId9"/>
    <p:sldId id="936" r:id="rId10"/>
    <p:sldId id="946" r:id="rId11"/>
    <p:sldId id="929" r:id="rId12"/>
    <p:sldId id="932" r:id="rId13"/>
    <p:sldId id="949" r:id="rId14"/>
    <p:sldId id="797" r:id="rId15"/>
    <p:sldId id="947" r:id="rId16"/>
    <p:sldId id="950" r:id="rId17"/>
  </p:sldIdLst>
  <p:sldSz cx="6858000" cy="9144000" type="letter"/>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75396EB4-793A-430E-AA27-31D86AD832FA}">
          <p14:sldIdLst>
            <p14:sldId id="931"/>
            <p14:sldId id="935"/>
            <p14:sldId id="944"/>
            <p14:sldId id="933"/>
            <p14:sldId id="934"/>
            <p14:sldId id="937"/>
            <p14:sldId id="927"/>
            <p14:sldId id="648"/>
            <p14:sldId id="936"/>
            <p14:sldId id="946"/>
            <p14:sldId id="929"/>
            <p14:sldId id="932"/>
            <p14:sldId id="949"/>
            <p14:sldId id="797"/>
            <p14:sldId id="947"/>
            <p14:sldId id="950"/>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59C"/>
    <a:srgbClr val="FFC000"/>
    <a:srgbClr val="D7E0E6"/>
    <a:srgbClr val="8597B5"/>
    <a:srgbClr val="4472C4"/>
    <a:srgbClr val="D6D6D6"/>
    <a:srgbClr val="2A4E89"/>
    <a:srgbClr val="FF9300"/>
    <a:srgbClr val="3B6B94"/>
    <a:srgbClr val="599B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00" autoAdjust="0"/>
    <p:restoredTop sz="95903" autoAdjust="0"/>
  </p:normalViewPr>
  <p:slideViewPr>
    <p:cSldViewPr snapToGrid="0">
      <p:cViewPr varScale="1">
        <p:scale>
          <a:sx n="78" d="100"/>
          <a:sy n="78" d="100"/>
        </p:scale>
        <p:origin x="3256" y="192"/>
      </p:cViewPr>
      <p:guideLst>
        <p:guide orient="horz" pos="2880"/>
        <p:guide pos="2160"/>
      </p:guideLst>
    </p:cSldViewPr>
  </p:slideViewPr>
  <p:outlineViewPr>
    <p:cViewPr>
      <p:scale>
        <a:sx n="33" d="100"/>
        <a:sy n="33" d="100"/>
      </p:scale>
      <p:origin x="0" y="-16062"/>
    </p:cViewPr>
  </p:outlineViewPr>
  <p:notesTextViewPr>
    <p:cViewPr>
      <p:scale>
        <a:sx n="110" d="100"/>
        <a:sy n="110" d="100"/>
      </p:scale>
      <p:origin x="0" y="0"/>
    </p:cViewPr>
  </p:notesTextViewPr>
  <p:sorterViewPr>
    <p:cViewPr>
      <p:scale>
        <a:sx n="125" d="100"/>
        <a:sy n="125" d="100"/>
      </p:scale>
      <p:origin x="0" y="-111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4858" tIns="47429" rIns="94858" bIns="47429"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815374" y="0"/>
            <a:ext cx="2918831" cy="495029"/>
          </a:xfrm>
          <a:prstGeom prst="rect">
            <a:avLst/>
          </a:prstGeom>
        </p:spPr>
        <p:txBody>
          <a:bodyPr vert="horz" lIns="94858" tIns="47429" rIns="94858" bIns="47429" rtlCol="0"/>
          <a:lstStyle>
            <a:lvl1pPr algn="r">
              <a:defRPr sz="1300"/>
            </a:lvl1pPr>
          </a:lstStyle>
          <a:p>
            <a:fld id="{4C8272CC-361B-4B0B-9A2B-FA94C86AA788}" type="datetimeFigureOut">
              <a:rPr kumimoji="1" lang="ja-JP" altLang="en-US" smtClean="0"/>
              <a:pPr/>
              <a:t>2025/3/18</a:t>
            </a:fld>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4858" tIns="47429" rIns="94858" bIns="47429"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1" cy="495028"/>
          </a:xfrm>
          <a:prstGeom prst="rect">
            <a:avLst/>
          </a:prstGeom>
        </p:spPr>
        <p:txBody>
          <a:bodyPr vert="horz" lIns="94858" tIns="47429" rIns="94858" bIns="47429" rtlCol="0" anchor="b"/>
          <a:lstStyle>
            <a:lvl1pPr algn="r">
              <a:defRPr sz="1300"/>
            </a:lvl1pPr>
          </a:lstStyle>
          <a:p>
            <a:fld id="{B86E91C0-6CE1-4D4A-BEBA-A188702804A5}" type="slidenum">
              <a:rPr kumimoji="1" lang="ja-JP" altLang="en-US" smtClean="0"/>
              <a:pPr/>
              <a:t>‹#›</a:t>
            </a:fld>
            <a:endParaRPr kumimoji="1" lang="ja-JP" altLang="en-US"/>
          </a:p>
        </p:txBody>
      </p:sp>
    </p:spTree>
    <p:extLst>
      <p:ext uri="{BB962C8B-B14F-4D97-AF65-F5344CB8AC3E}">
        <p14:creationId xmlns:p14="http://schemas.microsoft.com/office/powerpoint/2010/main" val="385484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4858" tIns="47429" rIns="94858" bIns="47429" rtlCol="0"/>
          <a:lstStyle>
            <a:lvl1pPr algn="l">
              <a:defRPr sz="1300"/>
            </a:lvl1pPr>
          </a:lstStyle>
          <a:p>
            <a:endParaRPr kumimoji="1" lang="ja-JP" altLang="en-US"/>
          </a:p>
        </p:txBody>
      </p:sp>
      <p:sp>
        <p:nvSpPr>
          <p:cNvPr id="3" name="日付プレースホルダー 2"/>
          <p:cNvSpPr>
            <a:spLocks noGrp="1"/>
          </p:cNvSpPr>
          <p:nvPr>
            <p:ph type="dt" idx="1"/>
          </p:nvPr>
        </p:nvSpPr>
        <p:spPr>
          <a:xfrm>
            <a:off x="3815374" y="0"/>
            <a:ext cx="2918831" cy="495029"/>
          </a:xfrm>
          <a:prstGeom prst="rect">
            <a:avLst/>
          </a:prstGeom>
        </p:spPr>
        <p:txBody>
          <a:bodyPr vert="horz" lIns="94858" tIns="47429" rIns="94858" bIns="47429" rtlCol="0"/>
          <a:lstStyle>
            <a:lvl1pPr algn="r">
              <a:defRPr sz="1300"/>
            </a:lvl1pPr>
          </a:lstStyle>
          <a:p>
            <a:fld id="{E201430E-7F90-45A1-A5A0-AEDC9D9FDCB5}" type="datetimeFigureOut">
              <a:rPr kumimoji="1" lang="ja-JP" altLang="en-US" smtClean="0"/>
              <a:pPr/>
              <a:t>2025/3/18</a:t>
            </a:fld>
            <a:endParaRPr kumimoji="1" lang="ja-JP" altLang="en-US"/>
          </a:p>
        </p:txBody>
      </p:sp>
      <p:sp>
        <p:nvSpPr>
          <p:cNvPr id="4" name="スライド イメージ プレースホルダー 3"/>
          <p:cNvSpPr>
            <a:spLocks noGrp="1" noRot="1" noChangeAspect="1"/>
          </p:cNvSpPr>
          <p:nvPr>
            <p:ph type="sldImg" idx="2"/>
          </p:nvPr>
        </p:nvSpPr>
        <p:spPr>
          <a:xfrm>
            <a:off x="2120900" y="1233488"/>
            <a:ext cx="2493963" cy="3328987"/>
          </a:xfrm>
          <a:prstGeom prst="rect">
            <a:avLst/>
          </a:prstGeom>
          <a:noFill/>
          <a:ln w="12700">
            <a:solidFill>
              <a:prstClr val="black"/>
            </a:solidFill>
          </a:ln>
        </p:spPr>
        <p:txBody>
          <a:bodyPr vert="horz" lIns="94858" tIns="47429" rIns="94858" bIns="47429"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4858" tIns="47429" rIns="94858" bIns="4742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4858" tIns="47429" rIns="94858" bIns="47429"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4858" tIns="47429" rIns="94858" bIns="47429" rtlCol="0" anchor="b"/>
          <a:lstStyle>
            <a:lvl1pPr algn="r">
              <a:defRPr sz="1300"/>
            </a:lvl1pPr>
          </a:lstStyle>
          <a:p>
            <a:fld id="{76E091D6-E125-4D41-8FC1-1324D2CE4AD0}" type="slidenum">
              <a:rPr kumimoji="1" lang="ja-JP" altLang="en-US" smtClean="0"/>
              <a:pPr/>
              <a:t>‹#›</a:t>
            </a:fld>
            <a:endParaRPr kumimoji="1" lang="ja-JP" altLang="en-US"/>
          </a:p>
        </p:txBody>
      </p:sp>
    </p:spTree>
    <p:extLst>
      <p:ext uri="{BB962C8B-B14F-4D97-AF65-F5344CB8AC3E}">
        <p14:creationId xmlns:p14="http://schemas.microsoft.com/office/powerpoint/2010/main" val="353611541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1</a:t>
            </a:fld>
            <a:endParaRPr kumimoji="1" lang="ja-JP" altLang="en-US"/>
          </a:p>
        </p:txBody>
      </p:sp>
    </p:spTree>
    <p:extLst>
      <p:ext uri="{BB962C8B-B14F-4D97-AF65-F5344CB8AC3E}">
        <p14:creationId xmlns:p14="http://schemas.microsoft.com/office/powerpoint/2010/main" val="3658881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20900" y="1233488"/>
            <a:ext cx="2493963" cy="332898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sz="1800" kern="100">
              <a:effectLst/>
              <a:latin typeface="Calibri" panose="020F0502020204030204" pitchFamily="34" charset="0"/>
              <a:ea typeface="ＭＳ 明朝" panose="02020609040205080304" pitchFamily="49"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14</a:t>
            </a:fld>
            <a:endParaRPr kumimoji="1" lang="ja-JP" altLang="en-US"/>
          </a:p>
        </p:txBody>
      </p:sp>
    </p:spTree>
    <p:extLst>
      <p:ext uri="{BB962C8B-B14F-4D97-AF65-F5344CB8AC3E}">
        <p14:creationId xmlns:p14="http://schemas.microsoft.com/office/powerpoint/2010/main" val="58406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16</a:t>
            </a:fld>
            <a:endParaRPr kumimoji="1" lang="ja-JP" altLang="en-US"/>
          </a:p>
        </p:txBody>
      </p:sp>
    </p:spTree>
    <p:extLst>
      <p:ext uri="{BB962C8B-B14F-4D97-AF65-F5344CB8AC3E}">
        <p14:creationId xmlns:p14="http://schemas.microsoft.com/office/powerpoint/2010/main" val="3626688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2</a:t>
            </a:fld>
            <a:endParaRPr kumimoji="1" lang="ja-JP" altLang="en-US"/>
          </a:p>
        </p:txBody>
      </p:sp>
    </p:spTree>
    <p:extLst>
      <p:ext uri="{BB962C8B-B14F-4D97-AF65-F5344CB8AC3E}">
        <p14:creationId xmlns:p14="http://schemas.microsoft.com/office/powerpoint/2010/main" val="1961365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EB909-CFF2-36B6-29A8-6C31DBCDAA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C815B16-3521-7265-16E9-3DD74C78A92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80F161-93D9-0374-9CA6-8BE5ADCE627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A1A034B-B785-5381-3E1D-C27C4ABF7FB9}"/>
              </a:ext>
            </a:extLst>
          </p:cNvPr>
          <p:cNvSpPr>
            <a:spLocks noGrp="1"/>
          </p:cNvSpPr>
          <p:nvPr>
            <p:ph type="sldNum" sz="quarter" idx="5"/>
          </p:nvPr>
        </p:nvSpPr>
        <p:spPr/>
        <p:txBody>
          <a:bodyPr/>
          <a:lstStyle/>
          <a:p>
            <a:fld id="{76E091D6-E125-4D41-8FC1-1324D2CE4AD0}" type="slidenum">
              <a:rPr kumimoji="1" lang="ja-JP" altLang="en-US" smtClean="0"/>
              <a:pPr/>
              <a:t>3</a:t>
            </a:fld>
            <a:endParaRPr kumimoji="1" lang="ja-JP" altLang="en-US"/>
          </a:p>
        </p:txBody>
      </p:sp>
    </p:spTree>
    <p:extLst>
      <p:ext uri="{BB962C8B-B14F-4D97-AF65-F5344CB8AC3E}">
        <p14:creationId xmlns:p14="http://schemas.microsoft.com/office/powerpoint/2010/main" val="205269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20900" y="1233488"/>
            <a:ext cx="249396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7</a:t>
            </a:fld>
            <a:endParaRPr kumimoji="1" lang="ja-JP" altLang="en-US"/>
          </a:p>
        </p:txBody>
      </p:sp>
    </p:spTree>
    <p:extLst>
      <p:ext uri="{BB962C8B-B14F-4D97-AF65-F5344CB8AC3E}">
        <p14:creationId xmlns:p14="http://schemas.microsoft.com/office/powerpoint/2010/main" val="2030489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20900" y="1233488"/>
            <a:ext cx="2493963" cy="3328987"/>
          </a:xfrm>
        </p:spPr>
      </p:sp>
      <p:sp>
        <p:nvSpPr>
          <p:cNvPr id="3" name="ノート プレースホルダー 2"/>
          <p:cNvSpPr>
            <a:spLocks noGrp="1"/>
          </p:cNvSpPr>
          <p:nvPr>
            <p:ph type="body" idx="1"/>
          </p:nvPr>
        </p:nvSpPr>
        <p:spPr/>
        <p:txBody>
          <a:bodyPr/>
          <a:lstStyle/>
          <a:p>
            <a:pPr algn="l"/>
            <a:endParaRPr lang="ja-JP" altLang="ja-JP" sz="1800" kern="100">
              <a:effectLst/>
              <a:latin typeface="Yu Mincho" panose="02020400000000000000" pitchFamily="18" charset="-128"/>
              <a:ea typeface="Yu Mincho" panose="02020400000000000000" pitchFamily="18"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8</a:t>
            </a:fld>
            <a:endParaRPr kumimoji="1" lang="ja-JP" altLang="en-US"/>
          </a:p>
        </p:txBody>
      </p:sp>
    </p:spTree>
    <p:extLst>
      <p:ext uri="{BB962C8B-B14F-4D97-AF65-F5344CB8AC3E}">
        <p14:creationId xmlns:p14="http://schemas.microsoft.com/office/powerpoint/2010/main" val="2721430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9</a:t>
            </a:fld>
            <a:endParaRPr kumimoji="1" lang="ja-JP" altLang="en-US"/>
          </a:p>
        </p:txBody>
      </p:sp>
    </p:spTree>
    <p:extLst>
      <p:ext uri="{BB962C8B-B14F-4D97-AF65-F5344CB8AC3E}">
        <p14:creationId xmlns:p14="http://schemas.microsoft.com/office/powerpoint/2010/main" val="1904358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15A89-702E-40E1-99EA-7D4D5C3C31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7A0FD84-F725-C61E-7C9A-C15445F91792}"/>
              </a:ext>
            </a:extLst>
          </p:cNvPr>
          <p:cNvSpPr>
            <a:spLocks noGrp="1" noRot="1" noChangeAspect="1"/>
          </p:cNvSpPr>
          <p:nvPr>
            <p:ph type="sldImg"/>
          </p:nvPr>
        </p:nvSpPr>
        <p:spPr>
          <a:xfrm>
            <a:off x="2120900" y="1233488"/>
            <a:ext cx="2493963" cy="3328987"/>
          </a:xfrm>
        </p:spPr>
      </p:sp>
      <p:sp>
        <p:nvSpPr>
          <p:cNvPr id="3" name="ノート プレースホルダー 2">
            <a:extLst>
              <a:ext uri="{FF2B5EF4-FFF2-40B4-BE49-F238E27FC236}">
                <a16:creationId xmlns:a16="http://schemas.microsoft.com/office/drawing/2014/main" id="{E923A2DB-E3CC-E49D-9F1A-E0547E44358F}"/>
              </a:ext>
            </a:extLst>
          </p:cNvPr>
          <p:cNvSpPr>
            <a:spLocks noGrp="1"/>
          </p:cNvSpPr>
          <p:nvPr>
            <p:ph type="body" idx="1"/>
          </p:nvPr>
        </p:nvSpPr>
        <p:spPr/>
        <p:txBody>
          <a:bodyPr/>
          <a:lstStyle/>
          <a:p>
            <a:pPr algn="l"/>
            <a:endParaRPr lang="ja-JP" altLang="ja-JP" sz="1800" kern="100">
              <a:effectLst/>
              <a:latin typeface="Yu Mincho" panose="02020400000000000000" pitchFamily="18" charset="-128"/>
              <a:ea typeface="Yu Mincho"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9C7D88E8-63B1-03E0-327C-06EAE58721E8}"/>
              </a:ext>
            </a:extLst>
          </p:cNvPr>
          <p:cNvSpPr>
            <a:spLocks noGrp="1"/>
          </p:cNvSpPr>
          <p:nvPr>
            <p:ph type="sldNum" sz="quarter" idx="5"/>
          </p:nvPr>
        </p:nvSpPr>
        <p:spPr/>
        <p:txBody>
          <a:bodyPr/>
          <a:lstStyle/>
          <a:p>
            <a:fld id="{76E091D6-E125-4D41-8FC1-1324D2CE4AD0}" type="slidenum">
              <a:rPr kumimoji="1" lang="ja-JP" altLang="en-US" smtClean="0"/>
              <a:pPr/>
              <a:t>10</a:t>
            </a:fld>
            <a:endParaRPr kumimoji="1" lang="ja-JP" altLang="en-US"/>
          </a:p>
        </p:txBody>
      </p:sp>
    </p:spTree>
    <p:extLst>
      <p:ext uri="{BB962C8B-B14F-4D97-AF65-F5344CB8AC3E}">
        <p14:creationId xmlns:p14="http://schemas.microsoft.com/office/powerpoint/2010/main" val="459156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20900" y="1233488"/>
            <a:ext cx="249396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11</a:t>
            </a:fld>
            <a:endParaRPr kumimoji="1" lang="ja-JP" altLang="en-US"/>
          </a:p>
        </p:txBody>
      </p:sp>
    </p:spTree>
    <p:extLst>
      <p:ext uri="{BB962C8B-B14F-4D97-AF65-F5344CB8AC3E}">
        <p14:creationId xmlns:p14="http://schemas.microsoft.com/office/powerpoint/2010/main" val="1728775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20900" y="1233488"/>
            <a:ext cx="2493963" cy="3328987"/>
          </a:xfrm>
        </p:spPr>
      </p:sp>
      <p:sp>
        <p:nvSpPr>
          <p:cNvPr id="3" name="ノート プレースホルダー 2"/>
          <p:cNvSpPr>
            <a:spLocks noGrp="1"/>
          </p:cNvSpPr>
          <p:nvPr>
            <p:ph type="body" idx="1"/>
          </p:nvPr>
        </p:nvSpPr>
        <p:spPr/>
        <p:txBody>
          <a:bodyPr/>
          <a:lstStyle/>
          <a:p>
            <a:pPr algn="l"/>
            <a:endParaRPr lang="ja-JP" altLang="ja-JP" sz="1800" kern="100">
              <a:effectLst/>
              <a:latin typeface="Yu Mincho" panose="02020400000000000000" pitchFamily="18" charset="-128"/>
              <a:ea typeface="Yu Mincho" panose="02020400000000000000" pitchFamily="18"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76E091D6-E125-4D41-8FC1-1324D2CE4AD0}" type="slidenum">
              <a:rPr kumimoji="1" lang="ja-JP" altLang="en-US" smtClean="0"/>
              <a:pPr/>
              <a:t>12</a:t>
            </a:fld>
            <a:endParaRPr kumimoji="1" lang="ja-JP" altLang="en-US"/>
          </a:p>
        </p:txBody>
      </p:sp>
    </p:spTree>
    <p:extLst>
      <p:ext uri="{BB962C8B-B14F-4D97-AF65-F5344CB8AC3E}">
        <p14:creationId xmlns:p14="http://schemas.microsoft.com/office/powerpoint/2010/main" val="3092638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D81A90F-80F1-5348-98E6-8E54E299D04F}" type="datetime1">
              <a:rPr kumimoji="1" lang="ja-JP" altLang="en-US" smtClean="0"/>
              <a:t>2025/3/18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1764739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C01BDDB-B558-6D4B-B1FC-550C58E590F4}" type="datetime1">
              <a:rPr kumimoji="1" lang="ja-JP" altLang="en-US" smtClean="0"/>
              <a:t>2025/3/18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2548083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3"/>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3"/>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B0DD55D-AB6E-3C40-A51C-678C68701961}" type="datetime1">
              <a:rPr kumimoji="1" lang="ja-JP" altLang="en-US" smtClean="0"/>
              <a:t>2025/3/18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32039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7033037-F198-C746-82A5-A8CE971A3649}" type="datetime1">
              <a:rPr kumimoji="1" lang="ja-JP" altLang="en-US" smtClean="0"/>
              <a:t>2025/3/18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209711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B3C47D3-2B91-094B-B5CB-BB8E56E7ED11}" type="datetime1">
              <a:rPr kumimoji="1" lang="ja-JP" altLang="en-US" smtClean="0"/>
              <a:t>2025/3/18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83881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3016F05-0C7E-1B4B-8D76-896801FD1858}" type="datetime1">
              <a:rPr kumimoji="1" lang="ja-JP" altLang="en-US" smtClean="0"/>
              <a:t>2025/3/18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307791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5"/>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BF77F0D-ABB2-1C4F-BE32-C575B5B7461B}" type="datetime1">
              <a:rPr kumimoji="1" lang="ja-JP" altLang="en-US" smtClean="0"/>
              <a:t>2025/3/18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362070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1ACDC4A-4A7E-6D46-BBEA-200F525C3876}" type="datetime1">
              <a:rPr kumimoji="1" lang="ja-JP" altLang="en-US" smtClean="0"/>
              <a:t>2025/3/18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3981224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CD917-CD5A-2544-852E-4166A665B77D}" type="datetime1">
              <a:rPr kumimoji="1" lang="ja-JP" altLang="en-US" smtClean="0"/>
              <a:t>2025/3/18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1349413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8"/>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4C06B33-246E-C747-B4AD-78BE07B9511C}" type="datetime1">
              <a:rPr kumimoji="1" lang="ja-JP" altLang="en-US" smtClean="0"/>
              <a:t>2025/3/18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202538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8"/>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7041D09-85B0-594F-A5E5-332B720FF6F4}" type="datetime1">
              <a:rPr kumimoji="1" lang="ja-JP" altLang="en-US" smtClean="0"/>
              <a:t>2025/3/18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1074070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5"/>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7"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C1370748-4E6E-B041-965C-474824969EB7}" type="datetime1">
              <a:rPr kumimoji="1" lang="ja-JP" altLang="en-US" smtClean="0"/>
              <a:t>2025/3/18</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7D0CD5D-906F-40BE-9004-A6206866D76A}" type="slidenum">
              <a:rPr kumimoji="1" lang="ja-JP" altLang="en-US" smtClean="0"/>
              <a:pPr/>
              <a:t>‹#›</a:t>
            </a:fld>
            <a:endParaRPr kumimoji="1" lang="ja-JP" altLang="en-US"/>
          </a:p>
        </p:txBody>
      </p:sp>
    </p:spTree>
    <p:extLst>
      <p:ext uri="{BB962C8B-B14F-4D97-AF65-F5344CB8AC3E}">
        <p14:creationId xmlns:p14="http://schemas.microsoft.com/office/powerpoint/2010/main" val="100247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19.emf"/><Relationship Id="rId7"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3.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emf"/><Relationship Id="rId7" Type="http://schemas.openxmlformats.org/officeDocument/2006/relationships/image" Target="../media/image37.emf"/><Relationship Id="rId2" Type="http://schemas.openxmlformats.org/officeDocument/2006/relationships/image" Target="../media/image32.emf"/><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8" Type="http://schemas.openxmlformats.org/officeDocument/2006/relationships/image" Target="../media/image44.emf"/><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emf"/><Relationship Id="rId12"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emf"/><Relationship Id="rId11" Type="http://schemas.openxmlformats.org/officeDocument/2006/relationships/image" Target="../media/image47.png"/><Relationship Id="rId5" Type="http://schemas.openxmlformats.org/officeDocument/2006/relationships/image" Target="../media/image41.emf"/><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emf"/><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1.emf"/><Relationship Id="rId11" Type="http://schemas.openxmlformats.org/officeDocument/2006/relationships/image" Target="../media/image66.emf"/><Relationship Id="rId5" Type="http://schemas.openxmlformats.org/officeDocument/2006/relationships/image" Target="../media/image60.emf"/><Relationship Id="rId10" Type="http://schemas.openxmlformats.org/officeDocument/2006/relationships/image" Target="../media/image65.emf"/><Relationship Id="rId4" Type="http://schemas.openxmlformats.org/officeDocument/2006/relationships/image" Target="../media/image59.emf"/><Relationship Id="rId9" Type="http://schemas.openxmlformats.org/officeDocument/2006/relationships/image" Target="../media/image6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tiff"/></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03EB45A-434A-C807-05B7-9F0C0C6CA6AC}"/>
              </a:ext>
            </a:extLst>
          </p:cNvPr>
          <p:cNvSpPr txBox="1"/>
          <p:nvPr/>
        </p:nvSpPr>
        <p:spPr>
          <a:xfrm>
            <a:off x="145254" y="-93870"/>
            <a:ext cx="6255328" cy="1384995"/>
          </a:xfrm>
          <a:prstGeom prst="rect">
            <a:avLst/>
          </a:prstGeom>
          <a:noFill/>
        </p:spPr>
        <p:txBody>
          <a:bodyPr wrap="square">
            <a:spAutoFit/>
          </a:bodyPr>
          <a:lstStyle/>
          <a:p>
            <a:endParaRPr lang="en-US" altLang="ja-JP" sz="1400" dirty="0">
              <a:latin typeface="Arial" panose="020B0604020202020204" pitchFamily="34" charset="0"/>
              <a:cs typeface="Arial" panose="020B0604020202020204" pitchFamily="34" charset="0"/>
            </a:endParaRPr>
          </a:p>
          <a:p>
            <a:r>
              <a:rPr lang="en-US" altLang="ja-JP" sz="1400" dirty="0">
                <a:latin typeface="Arial" panose="020B0604020202020204" pitchFamily="34" charset="0"/>
                <a:cs typeface="Arial" panose="020B0604020202020204" pitchFamily="34" charset="0"/>
              </a:rPr>
              <a:t>Supplementary Materials for</a:t>
            </a:r>
          </a:p>
          <a:p>
            <a:endParaRPr lang="en-US" altLang="ja-JP" sz="1400" dirty="0">
              <a:latin typeface="Arial" panose="020B0604020202020204" pitchFamily="34" charset="0"/>
              <a:cs typeface="Arial" panose="020B0604020202020204" pitchFamily="34" charset="0"/>
            </a:endParaRPr>
          </a:p>
          <a:p>
            <a:r>
              <a:rPr lang="en-US" altLang="ja-JP" sz="14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Peposertib prevents generation of </a:t>
            </a:r>
            <a:r>
              <a:rPr lang="en-US" altLang="ja-JP" sz="1400" i="1"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FLT3</a:t>
            </a:r>
            <a:r>
              <a:rPr lang="en-US" altLang="ja-JP" sz="14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-internal tandem duplication formed by contralateral double nicks</a:t>
            </a:r>
          </a:p>
          <a:p>
            <a:endParaRPr lang="en-US" altLang="ja-JP" sz="14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endParaRPr>
          </a:p>
        </p:txBody>
      </p:sp>
      <p:sp>
        <p:nvSpPr>
          <p:cNvPr id="2" name="テキスト ボックス 1">
            <a:extLst>
              <a:ext uri="{FF2B5EF4-FFF2-40B4-BE49-F238E27FC236}">
                <a16:creationId xmlns:a16="http://schemas.microsoft.com/office/drawing/2014/main" id="{9712933B-D8B4-C933-82D1-9B4728330AA0}"/>
              </a:ext>
            </a:extLst>
          </p:cNvPr>
          <p:cNvSpPr txBox="1"/>
          <p:nvPr/>
        </p:nvSpPr>
        <p:spPr>
          <a:xfrm>
            <a:off x="223186" y="1173755"/>
            <a:ext cx="6099464" cy="7809830"/>
          </a:xfrm>
          <a:prstGeom prst="rect">
            <a:avLst/>
          </a:prstGeom>
          <a:noFill/>
        </p:spPr>
        <p:txBody>
          <a:bodyPr wrap="square">
            <a:spAutoFit/>
          </a:bodyPr>
          <a:lstStyle/>
          <a:p>
            <a:r>
              <a:rPr lang="en-US" altLang="ja-JP" sz="1050" b="1" kern="100" dirty="0">
                <a:latin typeface="Arial" panose="020B0604020202020204" pitchFamily="34" charset="0"/>
                <a:ea typeface="ＭＳ 明朝" panose="02020609040205080304" pitchFamily="49" charset="-128"/>
                <a:cs typeface="Arial" panose="020B0604020202020204" pitchFamily="34" charset="0"/>
              </a:rPr>
              <a:t>Document S1</a:t>
            </a:r>
          </a:p>
          <a:p>
            <a:r>
              <a:rPr lang="en-US" altLang="ja-JP" sz="1050" dirty="0">
                <a:latin typeface="Arial" panose="020B0604020202020204" pitchFamily="34" charset="0"/>
                <a:ea typeface="ＭＳ 明朝" panose="02020609040205080304" pitchFamily="49" charset="-128"/>
                <a:cs typeface="Arial" panose="020B0604020202020204" pitchFamily="34" charset="0"/>
              </a:rPr>
              <a:t>G</a:t>
            </a:r>
            <a:r>
              <a:rPr lang="en-US" altLang="ja-JP" sz="1050" dirty="0">
                <a:effectLst/>
                <a:latin typeface="Arial" panose="020B0604020202020204" pitchFamily="34" charset="0"/>
                <a:ea typeface="ＭＳ 明朝" panose="02020609040205080304" pitchFamily="49" charset="-128"/>
                <a:cs typeface="Arial" panose="020B0604020202020204" pitchFamily="34" charset="0"/>
              </a:rPr>
              <a:t>eneration of cell lines with Doxycycline (Dox)-inducible Cas9 </a:t>
            </a:r>
            <a:r>
              <a:rPr lang="en-US" altLang="ja-JP" sz="1050" dirty="0">
                <a:latin typeface="Arial" panose="020B0604020202020204" pitchFamily="34" charset="0"/>
                <a:ea typeface="ＭＳ 明朝" panose="02020609040205080304" pitchFamily="49" charset="-128"/>
                <a:cs typeface="Arial" panose="020B0604020202020204" pitchFamily="34" charset="0"/>
              </a:rPr>
              <a:t>and </a:t>
            </a:r>
            <a:r>
              <a:rPr lang="en-US" altLang="ja-JP" sz="1050" dirty="0" err="1">
                <a:latin typeface="Arial" panose="020B0604020202020204" pitchFamily="34" charset="0"/>
                <a:ea typeface="ＭＳ 明朝" panose="02020609040205080304" pitchFamily="49" charset="-128"/>
                <a:cs typeface="Arial" panose="020B0604020202020204" pitchFamily="34" charset="0"/>
              </a:rPr>
              <a:t>nickases</a:t>
            </a:r>
            <a:r>
              <a:rPr lang="ja-JP" altLang="ja-JP" sz="1050">
                <a:effectLst/>
                <a:latin typeface="Arial" panose="020B0604020202020204" pitchFamily="34" charset="0"/>
                <a:cs typeface="Arial" panose="020B0604020202020204" pitchFamily="34" charset="0"/>
              </a:rPr>
              <a:t> </a:t>
            </a:r>
            <a:endParaRPr lang="en-US" altLang="ja-JP" sz="1050" dirty="0">
              <a:effectLst/>
              <a:latin typeface="Arial" panose="020B0604020202020204" pitchFamily="34" charset="0"/>
              <a:cs typeface="Arial" panose="020B0604020202020204" pitchFamily="34" charset="0"/>
            </a:endParaRPr>
          </a:p>
          <a:p>
            <a:endParaRPr lang="en-US" altLang="ja-JP" sz="700" kern="100" dirty="0">
              <a:latin typeface="Arial" panose="020B0604020202020204" pitchFamily="34" charset="0"/>
              <a:ea typeface="ＭＳ 明朝" panose="02020609040205080304" pitchFamily="49" charset="-128"/>
              <a:cs typeface="Arial" panose="020B0604020202020204" pitchFamily="34" charset="0"/>
            </a:endParaRPr>
          </a:p>
          <a:p>
            <a:r>
              <a:rPr lang="en-US" altLang="ja-JP" sz="1050" b="1" kern="100" dirty="0">
                <a:latin typeface="Arial" panose="020B0604020202020204" pitchFamily="34" charset="0"/>
                <a:ea typeface="ＭＳ 明朝" panose="02020609040205080304" pitchFamily="49" charset="-128"/>
                <a:cs typeface="Arial" panose="020B0604020202020204" pitchFamily="34" charset="0"/>
              </a:rPr>
              <a:t>Document S2</a:t>
            </a:r>
          </a:p>
          <a:p>
            <a:r>
              <a:rPr lang="en-US" altLang="ja-JP" sz="1050" dirty="0">
                <a:effectLst/>
                <a:latin typeface="Arial" panose="020B0604020202020204" pitchFamily="34" charset="0"/>
                <a:cs typeface="Arial" panose="020B0604020202020204" pitchFamily="34" charset="0"/>
              </a:rPr>
              <a:t>Generation of </a:t>
            </a:r>
            <a:r>
              <a:rPr lang="en-US" altLang="ja-JP" sz="1050" dirty="0">
                <a:latin typeface="Arial" panose="020B0604020202020204" pitchFamily="34" charset="0"/>
                <a:cs typeface="Arial" panose="020B0604020202020204" pitchFamily="34" charset="0"/>
              </a:rPr>
              <a:t>DNA-</a:t>
            </a:r>
            <a:r>
              <a:rPr lang="en-US" altLang="ja-JP" sz="1050" dirty="0" err="1">
                <a:latin typeface="Arial" panose="020B0604020202020204" pitchFamily="34" charset="0"/>
                <a:cs typeface="Arial" panose="020B0604020202020204" pitchFamily="34" charset="0"/>
              </a:rPr>
              <a:t>PKcs</a:t>
            </a:r>
            <a:r>
              <a:rPr lang="en-US" altLang="ja-JP" sz="1050" dirty="0">
                <a:latin typeface="Arial" panose="020B0604020202020204" pitchFamily="34" charset="0"/>
                <a:cs typeface="Arial" panose="020B0604020202020204" pitchFamily="34" charset="0"/>
              </a:rPr>
              <a:t> knock </a:t>
            </a:r>
            <a:r>
              <a:rPr lang="en-US" altLang="ja-JP" sz="1050" dirty="0">
                <a:effectLst/>
                <a:latin typeface="Arial" panose="020B0604020202020204" pitchFamily="34" charset="0"/>
                <a:cs typeface="Arial" panose="020B0604020202020204" pitchFamily="34" charset="0"/>
              </a:rPr>
              <a:t>out cells</a:t>
            </a:r>
            <a:endParaRPr lang="en-US" altLang="ja-JP" sz="1050" b="1" kern="100" dirty="0">
              <a:latin typeface="Arial" panose="020B0604020202020204" pitchFamily="34" charset="0"/>
              <a:ea typeface="ＭＳ 明朝" panose="02020609040205080304" pitchFamily="49" charset="-128"/>
              <a:cs typeface="Arial" panose="020B0604020202020204" pitchFamily="34" charset="0"/>
            </a:endParaRPr>
          </a:p>
          <a:p>
            <a:endParaRPr lang="en-US" altLang="ja-JP" sz="700" kern="100" dirty="0">
              <a:latin typeface="Arial" panose="020B0604020202020204" pitchFamily="34" charset="0"/>
              <a:ea typeface="ＭＳ 明朝" panose="02020609040205080304" pitchFamily="49"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Table S1</a:t>
            </a:r>
            <a:endParaRPr lang="en-US" altLang="ja-JP" sz="1050" dirty="0">
              <a:latin typeface="Arial" panose="020B0604020202020204" pitchFamily="34" charset="0"/>
              <a:ea typeface="Meiryo" panose="020B0604030504040204" pitchFamily="34" charset="-128"/>
              <a:cs typeface="Arial" panose="020B0604020202020204" pitchFamily="34" charset="0"/>
            </a:endParaRPr>
          </a:p>
          <a:p>
            <a:r>
              <a:rPr lang="en-US" altLang="ja-JP" sz="1050" i="1" dirty="0">
                <a:latin typeface="Arial" panose="020B0604020202020204" pitchFamily="34" charset="0"/>
                <a:ea typeface="Meiryo" panose="020B0604030504040204" pitchFamily="34" charset="-128"/>
                <a:cs typeface="Arial" panose="020B0604020202020204" pitchFamily="34" charset="0"/>
              </a:rPr>
              <a:t>FLT3 </a:t>
            </a:r>
            <a:r>
              <a:rPr lang="en-US" altLang="ja-JP" sz="1050" dirty="0">
                <a:latin typeface="Arial" panose="020B0604020202020204" pitchFamily="34" charset="0"/>
                <a:ea typeface="Meiryo" panose="020B0604030504040204" pitchFamily="34" charset="-128"/>
                <a:cs typeface="Arial" panose="020B0604020202020204" pitchFamily="34" charset="0"/>
              </a:rPr>
              <a:t>juxtamembrane domain alterations in clinical samples</a:t>
            </a:r>
          </a:p>
          <a:p>
            <a:endParaRPr lang="en-US" altLang="ja-JP" sz="7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Table S2</a:t>
            </a:r>
          </a:p>
          <a:p>
            <a:r>
              <a:rPr lang="en-US" altLang="ja-JP" sz="1050" dirty="0">
                <a:latin typeface="Arial" panose="020B0604020202020204" pitchFamily="34" charset="0"/>
                <a:ea typeface="Meiryo" panose="020B0604030504040204" pitchFamily="34" charset="-128"/>
                <a:cs typeface="Arial" panose="020B0604020202020204" pitchFamily="34" charset="0"/>
              </a:rPr>
              <a:t>Clinical samples used for expression analysis of non-homologous end joining factors</a:t>
            </a:r>
          </a:p>
          <a:p>
            <a:r>
              <a:rPr lang="en-US" altLang="ja-JP" sz="1050" dirty="0">
                <a:latin typeface="Arial" panose="020B0604020202020204" pitchFamily="34" charset="0"/>
                <a:ea typeface="Meiryo" panose="020B0604030504040204" pitchFamily="34" charset="-128"/>
                <a:cs typeface="Arial" panose="020B0604020202020204" pitchFamily="34" charset="0"/>
              </a:rPr>
              <a:t> </a:t>
            </a:r>
          </a:p>
          <a:p>
            <a:r>
              <a:rPr lang="en-US" altLang="ja-JP" sz="1050" b="1" dirty="0">
                <a:latin typeface="Arial" panose="020B0604020202020204" pitchFamily="34" charset="0"/>
                <a:ea typeface="Meiryo" panose="020B0604030504040204" pitchFamily="34" charset="-128"/>
                <a:cs typeface="Arial" panose="020B0604020202020204" pitchFamily="34" charset="0"/>
              </a:rPr>
              <a:t>Figure S1</a:t>
            </a:r>
          </a:p>
          <a:p>
            <a:r>
              <a:rPr lang="en-US" altLang="ja-JP" sz="1050" kern="100" dirty="0">
                <a:latin typeface="Arial" panose="020B0604020202020204" pitchFamily="34" charset="0"/>
                <a:ea typeface="ＭＳ 明朝" panose="02020609040205080304" pitchFamily="49" charset="-128"/>
                <a:cs typeface="Arial" panose="020B0604020202020204" pitchFamily="34" charset="0"/>
              </a:rPr>
              <a:t>Palindrome sequences located at the hot-spot of leukemic tandem duplications</a:t>
            </a:r>
            <a:endParaRPr lang="en-US" altLang="ja-JP" sz="1050" dirty="0">
              <a:latin typeface="Arial" panose="020B0604020202020204" pitchFamily="34" charset="0"/>
              <a:ea typeface="Meiryo" panose="020B0604030504040204" pitchFamily="34" charset="-128"/>
              <a:cs typeface="Arial" panose="020B0604020202020204" pitchFamily="34" charset="0"/>
            </a:endParaRPr>
          </a:p>
          <a:p>
            <a:endParaRPr lang="en-US" altLang="ja-JP" sz="700" b="1"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S2</a:t>
            </a:r>
          </a:p>
          <a:p>
            <a:r>
              <a:rPr lang="en-US" altLang="ja-JP" sz="1050" dirty="0">
                <a:latin typeface="Arial" panose="020B0604020202020204" pitchFamily="34" charset="0"/>
                <a:ea typeface="Meiryo" panose="020B0604030504040204" pitchFamily="34" charset="-128"/>
                <a:cs typeface="Arial" panose="020B0604020202020204" pitchFamily="34" charset="0"/>
              </a:rPr>
              <a:t>Sequence pattern of </a:t>
            </a:r>
            <a:r>
              <a:rPr lang="en-US" altLang="ja-JP" sz="1050" i="1" dirty="0">
                <a:latin typeface="Arial" panose="020B0604020202020204" pitchFamily="34" charset="0"/>
                <a:ea typeface="Meiryo" panose="020B0604030504040204" pitchFamily="34" charset="-128"/>
                <a:cs typeface="Arial" panose="020B0604020202020204" pitchFamily="34" charset="0"/>
              </a:rPr>
              <a:t>FLT3</a:t>
            </a:r>
            <a:r>
              <a:rPr lang="en-US" altLang="ja-JP" sz="1050" dirty="0">
                <a:latin typeface="Arial" panose="020B0604020202020204" pitchFamily="34" charset="0"/>
                <a:ea typeface="Meiryo" panose="020B0604030504040204" pitchFamily="34" charset="-128"/>
                <a:cs typeface="Arial" panose="020B0604020202020204" pitchFamily="34" charset="0"/>
              </a:rPr>
              <a:t>-ITD joint</a:t>
            </a:r>
          </a:p>
          <a:p>
            <a:endParaRPr lang="en-US" altLang="ja-JP" sz="700"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S3</a:t>
            </a:r>
            <a:endParaRPr lang="en-US" altLang="ja-JP" sz="1050" dirty="0">
              <a:latin typeface="Arial" panose="020B0604020202020204" pitchFamily="34" charset="0"/>
              <a:ea typeface="Meiryo" panose="020B0604030504040204" pitchFamily="34" charset="-128"/>
              <a:cs typeface="Arial" panose="020B0604020202020204" pitchFamily="34" charset="0"/>
            </a:endParaRPr>
          </a:p>
          <a:p>
            <a:r>
              <a:rPr lang="en-US" altLang="ja-JP" sz="1050" dirty="0">
                <a:latin typeface="Arial" panose="020B0604020202020204" pitchFamily="34" charset="0"/>
                <a:ea typeface="Meiryo" panose="020B0604030504040204" pitchFamily="34" charset="-128"/>
                <a:cs typeface="Arial" panose="020B0604020202020204" pitchFamily="34" charset="0"/>
              </a:rPr>
              <a:t>Doxycycline-induced HA-tagged Cas9 and nickases</a:t>
            </a:r>
          </a:p>
          <a:p>
            <a:endParaRPr lang="en-US" altLang="ja-JP" sz="8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S4</a:t>
            </a:r>
          </a:p>
          <a:p>
            <a:r>
              <a:rPr lang="en-US" altLang="ja-JP" sz="1050" dirty="0">
                <a:latin typeface="Arial" panose="020B0604020202020204" pitchFamily="34" charset="0"/>
                <a:cs typeface="Arial" panose="020B0604020202020204" pitchFamily="34" charset="0"/>
              </a:rPr>
              <a:t>Comparison of mutation frequencies and mutation rates between double nicks with 5’ overhang</a:t>
            </a:r>
          </a:p>
          <a:p>
            <a:r>
              <a:rPr lang="en-US" altLang="ja-JP" sz="1050" dirty="0">
                <a:latin typeface="Arial" panose="020B0604020202020204" pitchFamily="34" charset="0"/>
                <a:cs typeface="Arial" panose="020B0604020202020204" pitchFamily="34" charset="0"/>
              </a:rPr>
              <a:t>and 3’ overhang</a:t>
            </a:r>
          </a:p>
          <a:p>
            <a:endParaRPr lang="en-US" altLang="ja-JP" sz="700" b="1"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S5</a:t>
            </a:r>
          </a:p>
          <a:p>
            <a:r>
              <a:rPr lang="en-US" altLang="ja-JP" sz="1050" dirty="0">
                <a:latin typeface="Arial" panose="020B0604020202020204" pitchFamily="34" charset="0"/>
                <a:ea typeface="Meiryo" panose="020B0604030504040204" pitchFamily="34" charset="-128"/>
                <a:cs typeface="Arial" panose="020B0604020202020204" pitchFamily="34" charset="0"/>
              </a:rPr>
              <a:t>Artificial </a:t>
            </a:r>
            <a:r>
              <a:rPr lang="en-US" altLang="ja-JP" sz="1050" i="1" dirty="0">
                <a:latin typeface="Arial" panose="020B0604020202020204" pitchFamily="34" charset="0"/>
                <a:ea typeface="Meiryo" panose="020B0604030504040204" pitchFamily="34" charset="-128"/>
                <a:cs typeface="Arial" panose="020B0604020202020204" pitchFamily="34" charset="0"/>
              </a:rPr>
              <a:t>FLT3</a:t>
            </a:r>
            <a:r>
              <a:rPr lang="en-US" altLang="ja-JP" sz="1050" dirty="0">
                <a:latin typeface="Arial" panose="020B0604020202020204" pitchFamily="34" charset="0"/>
                <a:ea typeface="Meiryo" panose="020B0604030504040204" pitchFamily="34" charset="-128"/>
                <a:cs typeface="Arial" panose="020B0604020202020204" pitchFamily="34" charset="0"/>
              </a:rPr>
              <a:t>-ITDs in TF-1 cells</a:t>
            </a:r>
            <a:endParaRPr lang="en-US" altLang="ja-JP" sz="1050" kern="100" dirty="0">
              <a:effectLst/>
              <a:latin typeface="Arial" panose="020B0604020202020204" pitchFamily="34" charset="0"/>
              <a:ea typeface="ＭＳ 明朝" panose="02020609040205080304" pitchFamily="49" charset="-128"/>
              <a:cs typeface="Arial" panose="020B0604020202020204" pitchFamily="34" charset="0"/>
            </a:endParaRPr>
          </a:p>
          <a:p>
            <a:endParaRPr lang="en-US" altLang="ja-JP" sz="700" b="1"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S6</a:t>
            </a:r>
          </a:p>
          <a:p>
            <a:r>
              <a:rPr lang="en-US" altLang="ja-JP" sz="1050" dirty="0">
                <a:latin typeface="Arial" panose="020B0604020202020204" pitchFamily="34" charset="0"/>
                <a:ea typeface="Meiryo" panose="020B0604030504040204" pitchFamily="34" charset="-128"/>
                <a:cs typeface="Arial" panose="020B0604020202020204" pitchFamily="34" charset="0"/>
              </a:rPr>
              <a:t>Murine </a:t>
            </a:r>
            <a:r>
              <a:rPr lang="en-US" altLang="ja-JP" sz="1050" i="1" dirty="0">
                <a:latin typeface="Arial" panose="020B0604020202020204" pitchFamily="34" charset="0"/>
                <a:ea typeface="Meiryo" panose="020B0604030504040204" pitchFamily="34" charset="-128"/>
                <a:cs typeface="Arial" panose="020B0604020202020204" pitchFamily="34" charset="0"/>
              </a:rPr>
              <a:t>Flt3</a:t>
            </a:r>
            <a:r>
              <a:rPr lang="en-US" altLang="ja-JP" sz="1050" dirty="0">
                <a:latin typeface="Arial" panose="020B0604020202020204" pitchFamily="34" charset="0"/>
                <a:ea typeface="Meiryo" panose="020B0604030504040204" pitchFamily="34" charset="-128"/>
                <a:cs typeface="Arial" panose="020B0604020202020204" pitchFamily="34" charset="0"/>
              </a:rPr>
              <a:t> also has palindrome-like sequence at exon 14</a:t>
            </a:r>
          </a:p>
          <a:p>
            <a:endParaRPr lang="en-US" altLang="ja-JP" sz="700"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S7</a:t>
            </a:r>
          </a:p>
          <a:p>
            <a:r>
              <a:rPr lang="en-US" altLang="ja-JP" sz="1050" dirty="0">
                <a:latin typeface="Arial" panose="020B0604020202020204" pitchFamily="34" charset="0"/>
                <a:ea typeface="Meiryo" panose="020B0604030504040204" pitchFamily="34" charset="-128"/>
                <a:cs typeface="Arial" panose="020B0604020202020204" pitchFamily="34" charset="0"/>
              </a:rPr>
              <a:t>Artificial </a:t>
            </a:r>
            <a:r>
              <a:rPr lang="en-US" altLang="ja-JP" sz="1050" i="1" dirty="0">
                <a:latin typeface="Arial" panose="020B0604020202020204" pitchFamily="34" charset="0"/>
                <a:ea typeface="Meiryo" panose="020B0604030504040204" pitchFamily="34" charset="-128"/>
                <a:cs typeface="Arial" panose="020B0604020202020204" pitchFamily="34" charset="0"/>
              </a:rPr>
              <a:t>Flt3</a:t>
            </a:r>
            <a:r>
              <a:rPr lang="en-US" altLang="ja-JP" sz="1050" dirty="0">
                <a:latin typeface="Arial" panose="020B0604020202020204" pitchFamily="34" charset="0"/>
                <a:ea typeface="Meiryo" panose="020B0604030504040204" pitchFamily="34" charset="-128"/>
                <a:cs typeface="Arial" panose="020B0604020202020204" pitchFamily="34" charset="0"/>
              </a:rPr>
              <a:t>-ITDs in murine Ba/F3 cells</a:t>
            </a:r>
          </a:p>
          <a:p>
            <a:endParaRPr lang="en-US" altLang="ja-JP" sz="700" dirty="0">
              <a:latin typeface="Arial" panose="020B0604020202020204" pitchFamily="34" charset="0"/>
              <a:ea typeface="Meiryo" panose="020B0604030504040204" pitchFamily="34"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S8</a:t>
            </a:r>
          </a:p>
          <a:p>
            <a:r>
              <a:rPr lang="en-US" altLang="ja-JP" sz="1050" kern="0" dirty="0">
                <a:effectLst/>
                <a:latin typeface="Arial" panose="020B0604020202020204" pitchFamily="34" charset="0"/>
                <a:ea typeface="游明朝" panose="02020400000000000000" pitchFamily="18" charset="-128"/>
                <a:cs typeface="Arial" panose="020B0604020202020204" pitchFamily="34" charset="0"/>
              </a:rPr>
              <a:t>Long term culture of artificial</a:t>
            </a:r>
            <a:r>
              <a:rPr lang="en-US" altLang="ja-JP" sz="1050" i="1" kern="0" dirty="0">
                <a:effectLst/>
                <a:latin typeface="Arial" panose="020B0604020202020204" pitchFamily="34" charset="0"/>
                <a:ea typeface="游明朝" panose="02020400000000000000" pitchFamily="18" charset="-128"/>
                <a:cs typeface="Arial" panose="020B0604020202020204" pitchFamily="34" charset="0"/>
              </a:rPr>
              <a:t> FLT3</a:t>
            </a:r>
            <a:r>
              <a:rPr lang="en-US" altLang="ja-JP" sz="1050" kern="0" dirty="0">
                <a:effectLst/>
                <a:latin typeface="Arial" panose="020B0604020202020204" pitchFamily="34" charset="0"/>
                <a:ea typeface="游明朝" panose="02020400000000000000" pitchFamily="18" charset="-128"/>
                <a:cs typeface="Arial" panose="020B0604020202020204" pitchFamily="34" charset="0"/>
              </a:rPr>
              <a:t>-ITD clones</a:t>
            </a:r>
            <a:endParaRPr lang="en-US" altLang="ja-JP" sz="1050" kern="100" dirty="0">
              <a:effectLst/>
              <a:latin typeface="Arial" panose="020B0604020202020204" pitchFamily="34" charset="0"/>
              <a:ea typeface="ＭＳ 明朝" panose="02020609040205080304" pitchFamily="49" charset="-128"/>
              <a:cs typeface="Arial" panose="020B0604020202020204" pitchFamily="34" charset="0"/>
            </a:endParaRPr>
          </a:p>
          <a:p>
            <a:endParaRPr lang="en-US" altLang="ja-JP" sz="7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50" b="1" dirty="0">
                <a:latin typeface="Arial" panose="020B0604020202020204" pitchFamily="34" charset="0"/>
                <a:ea typeface="Meiryo" panose="020B0604030504040204" pitchFamily="34" charset="-128"/>
                <a:cs typeface="Arial" panose="020B0604020202020204" pitchFamily="34" charset="0"/>
              </a:rPr>
              <a:t>Figure S9</a:t>
            </a:r>
          </a:p>
          <a:p>
            <a:r>
              <a:rPr lang="en-US" altLang="ja-JP" sz="1050" kern="100" dirty="0">
                <a:latin typeface="Arial" panose="020B0604020202020204" pitchFamily="34" charset="0"/>
                <a:ea typeface="ＭＳ 明朝" panose="02020609040205080304" pitchFamily="49" charset="-128"/>
                <a:cs typeface="Arial" panose="020B0604020202020204" pitchFamily="34" charset="0"/>
              </a:rPr>
              <a:t>Cell proliferation assays of </a:t>
            </a:r>
            <a:r>
              <a:rPr lang="en-US" altLang="ja-JP" sz="1050" kern="100" dirty="0" err="1">
                <a:latin typeface="Arial" panose="020B0604020202020204" pitchFamily="34" charset="0"/>
                <a:ea typeface="ＭＳ 明朝" panose="02020609040205080304" pitchFamily="49" charset="-128"/>
                <a:cs typeface="Arial" panose="020B0604020202020204" pitchFamily="34" charset="0"/>
              </a:rPr>
              <a:t>olaparib</a:t>
            </a:r>
            <a:r>
              <a:rPr lang="en-US" altLang="ja-JP" sz="1050" kern="100" dirty="0">
                <a:latin typeface="Arial" panose="020B0604020202020204" pitchFamily="34" charset="0"/>
                <a:ea typeface="ＭＳ 明朝" panose="02020609040205080304" pitchFamily="49" charset="-128"/>
                <a:cs typeface="Arial" panose="020B0604020202020204" pitchFamily="34" charset="0"/>
              </a:rPr>
              <a:t> and </a:t>
            </a:r>
            <a:r>
              <a:rPr lang="en-US" altLang="ja-JP" sz="1050" kern="100" dirty="0" err="1">
                <a:latin typeface="Arial" panose="020B0604020202020204" pitchFamily="34" charset="0"/>
                <a:ea typeface="ＭＳ 明朝" panose="02020609040205080304" pitchFamily="49" charset="-128"/>
                <a:cs typeface="Arial" panose="020B0604020202020204" pitchFamily="34" charset="0"/>
              </a:rPr>
              <a:t>peposertib</a:t>
            </a:r>
            <a:endParaRPr lang="en-US" altLang="ja-JP" sz="1050" kern="100" dirty="0">
              <a:latin typeface="Arial" panose="020B0604020202020204" pitchFamily="34" charset="0"/>
              <a:ea typeface="ＭＳ 明朝" panose="02020609040205080304" pitchFamily="49" charset="-128"/>
              <a:cs typeface="Arial" panose="020B0604020202020204" pitchFamily="34" charset="0"/>
            </a:endParaRPr>
          </a:p>
          <a:p>
            <a:endParaRPr lang="en-US" altLang="ja-JP" sz="7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50" b="1" kern="100" dirty="0">
                <a:latin typeface="Arial" panose="020B0604020202020204" pitchFamily="34" charset="0"/>
                <a:ea typeface="ＭＳ 明朝" panose="02020609040205080304" pitchFamily="49" charset="-128"/>
                <a:cs typeface="Arial" panose="020B0604020202020204" pitchFamily="34" charset="0"/>
              </a:rPr>
              <a:t>Figure S10</a:t>
            </a:r>
          </a:p>
          <a:p>
            <a:r>
              <a:rPr lang="en-US" altLang="ja-JP" sz="1050" kern="0" dirty="0">
                <a:latin typeface="Arial" panose="020B0604020202020204" pitchFamily="34" charset="0"/>
                <a:ea typeface="游明朝" panose="02020400000000000000" pitchFamily="18" charset="-128"/>
                <a:cs typeface="Arial" panose="020B0604020202020204" pitchFamily="34" charset="0"/>
              </a:rPr>
              <a:t>G</a:t>
            </a:r>
            <a:r>
              <a:rPr lang="en-US" altLang="ja-JP" sz="1050" kern="0" dirty="0">
                <a:effectLst/>
                <a:latin typeface="Arial" panose="020B0604020202020204" pitchFamily="34" charset="0"/>
                <a:ea typeface="游明朝" panose="02020400000000000000" pitchFamily="18" charset="-128"/>
                <a:cs typeface="Arial" panose="020B0604020202020204" pitchFamily="34" charset="0"/>
              </a:rPr>
              <a:t>eneration of Doxycycline-inducible wild-type </a:t>
            </a:r>
            <a:r>
              <a:rPr lang="en-US" altLang="ja-JP" sz="1050" i="1" kern="0" dirty="0">
                <a:latin typeface="Arial" panose="020B0604020202020204" pitchFamily="34" charset="0"/>
                <a:ea typeface="游明朝" panose="02020400000000000000" pitchFamily="18" charset="-128"/>
                <a:cs typeface="Arial" panose="020B0604020202020204" pitchFamily="34" charset="0"/>
              </a:rPr>
              <a:t>FLT3</a:t>
            </a:r>
            <a:r>
              <a:rPr lang="en-US" altLang="ja-JP" sz="1050" i="1" kern="0" dirty="0">
                <a:effectLst/>
                <a:latin typeface="Arial" panose="020B0604020202020204" pitchFamily="34" charset="0"/>
                <a:ea typeface="游明朝" panose="02020400000000000000" pitchFamily="18" charset="-128"/>
                <a:cs typeface="Arial" panose="020B0604020202020204" pitchFamily="34" charset="0"/>
              </a:rPr>
              <a:t> </a:t>
            </a:r>
            <a:r>
              <a:rPr lang="en-US" altLang="ja-JP" sz="1050" kern="0" dirty="0">
                <a:effectLst/>
                <a:latin typeface="Arial" panose="020B0604020202020204" pitchFamily="34" charset="0"/>
                <a:ea typeface="游明朝" panose="02020400000000000000" pitchFamily="18" charset="-128"/>
                <a:cs typeface="Arial" panose="020B0604020202020204" pitchFamily="34" charset="0"/>
              </a:rPr>
              <a:t>and </a:t>
            </a:r>
            <a:r>
              <a:rPr lang="en-US" altLang="ja-JP" sz="1050" i="1" kern="0" dirty="0">
                <a:effectLst/>
                <a:latin typeface="Arial" panose="020B0604020202020204" pitchFamily="34" charset="0"/>
                <a:ea typeface="游明朝" panose="02020400000000000000" pitchFamily="18" charset="-128"/>
                <a:cs typeface="Arial" panose="020B0604020202020204" pitchFamily="34" charset="0"/>
              </a:rPr>
              <a:t>FLT3-</a:t>
            </a:r>
            <a:r>
              <a:rPr lang="en-US" altLang="ja-JP" sz="1050" kern="0" dirty="0">
                <a:effectLst/>
                <a:latin typeface="Arial" panose="020B0604020202020204" pitchFamily="34" charset="0"/>
                <a:ea typeface="游明朝" panose="02020400000000000000" pitchFamily="18" charset="-128"/>
                <a:cs typeface="Arial" panose="020B0604020202020204" pitchFamily="34" charset="0"/>
              </a:rPr>
              <a:t>ITD cell lines and their sensitivity to </a:t>
            </a:r>
            <a:r>
              <a:rPr lang="en-US" altLang="ja-JP" sz="1050" kern="0" dirty="0" err="1">
                <a:effectLst/>
                <a:latin typeface="Arial" panose="020B0604020202020204" pitchFamily="34" charset="0"/>
                <a:ea typeface="Meiryo" panose="020B0604030504040204" pitchFamily="34" charset="-128"/>
                <a:cs typeface="Arial" panose="020B0604020202020204" pitchFamily="34" charset="0"/>
              </a:rPr>
              <a:t>p</a:t>
            </a:r>
            <a:r>
              <a:rPr lang="en-US" altLang="ja-JP" sz="1050" dirty="0" err="1">
                <a:latin typeface="Arial" panose="020B0604020202020204" pitchFamily="34" charset="0"/>
                <a:ea typeface="Meiryo" panose="020B0604030504040204" pitchFamily="34" charset="-128"/>
                <a:cs typeface="Arial" panose="020B0604020202020204" pitchFamily="34" charset="0"/>
              </a:rPr>
              <a:t>eposertib</a:t>
            </a:r>
            <a:endParaRPr lang="en-US" altLang="ja-JP" sz="1050" dirty="0">
              <a:latin typeface="Arial" panose="020B0604020202020204" pitchFamily="34" charset="0"/>
              <a:ea typeface="Meiryo" panose="020B0604030504040204" pitchFamily="34" charset="-128"/>
              <a:cs typeface="Arial" panose="020B0604020202020204" pitchFamily="34" charset="0"/>
            </a:endParaRPr>
          </a:p>
          <a:p>
            <a:endParaRPr lang="en-US" altLang="ja-JP" sz="7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50" b="1" kern="100" dirty="0">
                <a:latin typeface="Arial" panose="020B0604020202020204" pitchFamily="34" charset="0"/>
                <a:ea typeface="ＭＳ 明朝" panose="02020609040205080304" pitchFamily="49" charset="-128"/>
                <a:cs typeface="Arial" panose="020B0604020202020204" pitchFamily="34" charset="0"/>
              </a:rPr>
              <a:t>Figure S11</a:t>
            </a:r>
          </a:p>
          <a:p>
            <a:r>
              <a:rPr lang="en-US" altLang="ja-JP" sz="1050" dirty="0">
                <a:latin typeface="Arial" panose="020B0604020202020204" pitchFamily="34" charset="0"/>
                <a:ea typeface="Meiryo" panose="020B0604030504040204" pitchFamily="34" charset="-128"/>
                <a:cs typeface="Arial" panose="020B0604020202020204" pitchFamily="34" charset="0"/>
              </a:rPr>
              <a:t>Expression of NHEJ associated factors in clinical samples </a:t>
            </a:r>
          </a:p>
          <a:p>
            <a:endParaRPr lang="en-US" altLang="ja-JP" sz="1050" dirty="0">
              <a:latin typeface="Arial" panose="020B0604020202020204" pitchFamily="34" charset="0"/>
              <a:ea typeface="Meiryo" panose="020B0604030504040204" pitchFamily="34" charset="-128"/>
              <a:cs typeface="Arial" panose="020B0604020202020204" pitchFamily="34" charset="0"/>
            </a:endParaRPr>
          </a:p>
          <a:p>
            <a:endParaRPr lang="en-US" altLang="ja-JP" sz="1050" b="1" kern="100" dirty="0">
              <a:latin typeface="Arial" panose="020B0604020202020204" pitchFamily="34" charset="0"/>
              <a:ea typeface="ＭＳ 明朝" panose="02020609040205080304" pitchFamily="49" charset="-128"/>
              <a:cs typeface="Arial" panose="020B0604020202020204" pitchFamily="34" charset="0"/>
            </a:endParaRPr>
          </a:p>
          <a:p>
            <a:endParaRPr lang="en-US" altLang="ja-JP" sz="1050" kern="100" dirty="0">
              <a:effectLst/>
              <a:latin typeface="Arial" panose="020B0604020202020204" pitchFamily="34" charset="0"/>
              <a:ea typeface="ＭＳ 明朝" panose="02020609040205080304" pitchFamily="49" charset="-128"/>
              <a:cs typeface="Arial" panose="020B0604020202020204" pitchFamily="34" charset="0"/>
            </a:endParaRPr>
          </a:p>
          <a:p>
            <a:endParaRPr lang="en-US" altLang="ja-JP" sz="1050" kern="100" dirty="0">
              <a:effectLst/>
              <a:latin typeface="Arial" panose="020B0604020202020204" pitchFamily="34" charset="0"/>
              <a:ea typeface="ＭＳ 明朝" panose="02020609040205080304" pitchFamily="49" charset="-128"/>
              <a:cs typeface="Arial" panose="020B0604020202020204" pitchFamily="34" charset="0"/>
            </a:endParaRPr>
          </a:p>
          <a:p>
            <a:endParaRPr lang="ja-JP" altLang="ja-JP" sz="1050" kern="100">
              <a:effectLst/>
              <a:latin typeface="Arial" panose="020B0604020202020204" pitchFamily="34" charset="0"/>
              <a:ea typeface="ＭＳ 明朝" panose="02020609040205080304" pitchFamily="49" charset="-128"/>
              <a:cs typeface="Arial" panose="020B0604020202020204" pitchFamily="34" charset="0"/>
            </a:endParaRPr>
          </a:p>
        </p:txBody>
      </p:sp>
    </p:spTree>
    <p:extLst>
      <p:ext uri="{BB962C8B-B14F-4D97-AF65-F5344CB8AC3E}">
        <p14:creationId xmlns:p14="http://schemas.microsoft.com/office/powerpoint/2010/main" val="3695650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3D969-E77F-88C8-3D6A-25A3AA84D9FA}"/>
            </a:ext>
          </a:extLst>
        </p:cNvPr>
        <p:cNvGrpSpPr/>
        <p:nvPr/>
      </p:nvGrpSpPr>
      <p:grpSpPr>
        <a:xfrm>
          <a:off x="0" y="0"/>
          <a:ext cx="0" cy="0"/>
          <a:chOff x="0" y="0"/>
          <a:chExt cx="0" cy="0"/>
        </a:xfrm>
      </p:grpSpPr>
      <p:sp>
        <p:nvSpPr>
          <p:cNvPr id="164" name="テキスト ボックス 163">
            <a:extLst>
              <a:ext uri="{FF2B5EF4-FFF2-40B4-BE49-F238E27FC236}">
                <a16:creationId xmlns:a16="http://schemas.microsoft.com/office/drawing/2014/main" id="{4C7091EE-0953-CA51-7DC2-5B02BD81FE5B}"/>
              </a:ext>
            </a:extLst>
          </p:cNvPr>
          <p:cNvSpPr txBox="1"/>
          <p:nvPr/>
        </p:nvSpPr>
        <p:spPr>
          <a:xfrm>
            <a:off x="713598" y="2500612"/>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(blunt)</a:t>
            </a:r>
          </a:p>
        </p:txBody>
      </p:sp>
      <p:pic>
        <p:nvPicPr>
          <p:cNvPr id="8" name="図 7">
            <a:extLst>
              <a:ext uri="{FF2B5EF4-FFF2-40B4-BE49-F238E27FC236}">
                <a16:creationId xmlns:a16="http://schemas.microsoft.com/office/drawing/2014/main" id="{8DA919FD-E9F3-9BB7-9FCC-4AEADA05528F}"/>
              </a:ext>
            </a:extLst>
          </p:cNvPr>
          <p:cNvPicPr>
            <a:picLocks noChangeAspect="1"/>
          </p:cNvPicPr>
          <p:nvPr/>
        </p:nvPicPr>
        <p:blipFill>
          <a:blip r:embed="rId3"/>
          <a:srcRect l="3078"/>
          <a:stretch/>
        </p:blipFill>
        <p:spPr>
          <a:xfrm>
            <a:off x="1064772" y="2977560"/>
            <a:ext cx="2116074" cy="1260001"/>
          </a:xfrm>
          <a:prstGeom prst="rect">
            <a:avLst/>
          </a:prstGeom>
        </p:spPr>
      </p:pic>
      <p:cxnSp>
        <p:nvCxnSpPr>
          <p:cNvPr id="9" name="直線コネクタ 8">
            <a:extLst>
              <a:ext uri="{FF2B5EF4-FFF2-40B4-BE49-F238E27FC236}">
                <a16:creationId xmlns:a16="http://schemas.microsoft.com/office/drawing/2014/main" id="{3346E042-2A49-5919-A8C5-258CE76D63E7}"/>
              </a:ext>
            </a:extLst>
          </p:cNvPr>
          <p:cNvCxnSpPr>
            <a:cxnSpLocks/>
          </p:cNvCxnSpPr>
          <p:nvPr/>
        </p:nvCxnSpPr>
        <p:spPr>
          <a:xfrm>
            <a:off x="791237" y="2531945"/>
            <a:ext cx="4887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FFCC6B7D-AE51-83A7-B51A-E46F88C5B331}"/>
              </a:ext>
            </a:extLst>
          </p:cNvPr>
          <p:cNvPicPr>
            <a:picLocks/>
          </p:cNvPicPr>
          <p:nvPr/>
        </p:nvPicPr>
        <p:blipFill rotWithShape="1">
          <a:blip r:embed="rId4"/>
          <a:srcRect l="7251"/>
          <a:stretch/>
        </p:blipFill>
        <p:spPr>
          <a:xfrm>
            <a:off x="2363756" y="1062451"/>
            <a:ext cx="1467991" cy="1260000"/>
          </a:xfrm>
          <a:prstGeom prst="rect">
            <a:avLst/>
          </a:prstGeom>
        </p:spPr>
      </p:pic>
      <p:pic>
        <p:nvPicPr>
          <p:cNvPr id="12" name="図 11">
            <a:extLst>
              <a:ext uri="{FF2B5EF4-FFF2-40B4-BE49-F238E27FC236}">
                <a16:creationId xmlns:a16="http://schemas.microsoft.com/office/drawing/2014/main" id="{EF794B03-16BC-1615-E2BF-95C8AAFDCA97}"/>
              </a:ext>
            </a:extLst>
          </p:cNvPr>
          <p:cNvPicPr>
            <a:picLocks/>
          </p:cNvPicPr>
          <p:nvPr/>
        </p:nvPicPr>
        <p:blipFill rotWithShape="1">
          <a:blip r:embed="rId5"/>
          <a:srcRect l="7624"/>
          <a:stretch/>
        </p:blipFill>
        <p:spPr>
          <a:xfrm>
            <a:off x="741570" y="1069514"/>
            <a:ext cx="1412689" cy="1260000"/>
          </a:xfrm>
          <a:prstGeom prst="rect">
            <a:avLst/>
          </a:prstGeom>
        </p:spPr>
      </p:pic>
      <p:graphicFrame>
        <p:nvGraphicFramePr>
          <p:cNvPr id="13" name="表 12">
            <a:extLst>
              <a:ext uri="{FF2B5EF4-FFF2-40B4-BE49-F238E27FC236}">
                <a16:creationId xmlns:a16="http://schemas.microsoft.com/office/drawing/2014/main" id="{37FBD970-6573-1814-48FE-19512F3DE713}"/>
              </a:ext>
            </a:extLst>
          </p:cNvPr>
          <p:cNvGraphicFramePr>
            <a:graphicFrameLocks noGrp="1"/>
          </p:cNvGraphicFramePr>
          <p:nvPr>
            <p:extLst>
              <p:ext uri="{D42A27DB-BD31-4B8C-83A1-F6EECF244321}">
                <p14:modId xmlns:p14="http://schemas.microsoft.com/office/powerpoint/2010/main" val="1152374001"/>
              </p:ext>
            </p:extLst>
          </p:nvPr>
        </p:nvGraphicFramePr>
        <p:xfrm>
          <a:off x="2477871" y="2263176"/>
          <a:ext cx="1310415" cy="193040"/>
        </p:xfrm>
        <a:graphic>
          <a:graphicData uri="http://schemas.openxmlformats.org/drawingml/2006/table">
            <a:tbl>
              <a:tblPr firstRow="1" bandRow="1">
                <a:tableStyleId>{2D5ABB26-0587-4C30-8999-92F81FD0307C}</a:tableStyleId>
              </a:tblPr>
              <a:tblGrid>
                <a:gridCol w="436805">
                  <a:extLst>
                    <a:ext uri="{9D8B030D-6E8A-4147-A177-3AD203B41FA5}">
                      <a16:colId xmlns:a16="http://schemas.microsoft.com/office/drawing/2014/main" val="2305326499"/>
                    </a:ext>
                  </a:extLst>
                </a:gridCol>
                <a:gridCol w="436805">
                  <a:extLst>
                    <a:ext uri="{9D8B030D-6E8A-4147-A177-3AD203B41FA5}">
                      <a16:colId xmlns:a16="http://schemas.microsoft.com/office/drawing/2014/main" val="1785953146"/>
                    </a:ext>
                  </a:extLst>
                </a:gridCol>
                <a:gridCol w="436805">
                  <a:extLst>
                    <a:ext uri="{9D8B030D-6E8A-4147-A177-3AD203B41FA5}">
                      <a16:colId xmlns:a16="http://schemas.microsoft.com/office/drawing/2014/main" val="774744849"/>
                    </a:ext>
                  </a:extLst>
                </a:gridCol>
              </a:tblGrid>
              <a:tr h="193040">
                <a:tc>
                  <a:txBody>
                    <a:bodyPr/>
                    <a:lstStyle/>
                    <a:p>
                      <a:r>
                        <a:rPr kumimoji="1" lang="en-US" altLang="ja-JP" sz="600" b="1">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a:tc>
                <a:tc>
                  <a:txBody>
                    <a:bodyPr/>
                    <a:lstStyle/>
                    <a:p>
                      <a:r>
                        <a:rPr kumimoji="1" lang="en-US" altLang="ja-JP" sz="600" b="1">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a:tc>
                <a:tc>
                  <a:txBody>
                    <a:bodyPr/>
                    <a:lstStyle/>
                    <a:p>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a:tc>
                <a:extLst>
                  <a:ext uri="{0D108BD9-81ED-4DB2-BD59-A6C34878D82A}">
                    <a16:rowId xmlns:a16="http://schemas.microsoft.com/office/drawing/2014/main" val="1037147666"/>
                  </a:ext>
                </a:extLst>
              </a:tr>
            </a:tbl>
          </a:graphicData>
        </a:graphic>
      </p:graphicFrame>
      <p:sp>
        <p:nvSpPr>
          <p:cNvPr id="33" name="テキスト ボックス 32">
            <a:extLst>
              <a:ext uri="{FF2B5EF4-FFF2-40B4-BE49-F238E27FC236}">
                <a16:creationId xmlns:a16="http://schemas.microsoft.com/office/drawing/2014/main" id="{1BC00409-FC65-4D4C-ACA7-0AD295C408AC}"/>
              </a:ext>
            </a:extLst>
          </p:cNvPr>
          <p:cNvSpPr txBox="1"/>
          <p:nvPr/>
        </p:nvSpPr>
        <p:spPr>
          <a:xfrm>
            <a:off x="1249842" y="2378958"/>
            <a:ext cx="916579"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sp>
        <p:nvSpPr>
          <p:cNvPr id="35" name="テキスト ボックス 34">
            <a:extLst>
              <a:ext uri="{FF2B5EF4-FFF2-40B4-BE49-F238E27FC236}">
                <a16:creationId xmlns:a16="http://schemas.microsoft.com/office/drawing/2014/main" id="{DEF49526-69EA-FABC-26C9-79A7E5C3BC3E}"/>
              </a:ext>
            </a:extLst>
          </p:cNvPr>
          <p:cNvSpPr txBox="1"/>
          <p:nvPr/>
        </p:nvSpPr>
        <p:spPr>
          <a:xfrm rot="16200000">
            <a:off x="-130363" y="1601998"/>
            <a:ext cx="1401813"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frequency (%)</a:t>
            </a:r>
          </a:p>
        </p:txBody>
      </p:sp>
      <p:cxnSp>
        <p:nvCxnSpPr>
          <p:cNvPr id="37" name="直線コネクタ 36">
            <a:extLst>
              <a:ext uri="{FF2B5EF4-FFF2-40B4-BE49-F238E27FC236}">
                <a16:creationId xmlns:a16="http://schemas.microsoft.com/office/drawing/2014/main" id="{5DA9341A-FFE6-0CF9-13AF-DEB70D3B5F99}"/>
              </a:ext>
            </a:extLst>
          </p:cNvPr>
          <p:cNvCxnSpPr>
            <a:cxnSpLocks/>
          </p:cNvCxnSpPr>
          <p:nvPr/>
        </p:nvCxnSpPr>
        <p:spPr>
          <a:xfrm flipV="1">
            <a:off x="791237" y="2405525"/>
            <a:ext cx="488715" cy="17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F88FB369-A4E1-62BB-B2E7-379F8F6993B8}"/>
              </a:ext>
            </a:extLst>
          </p:cNvPr>
          <p:cNvCxnSpPr>
            <a:cxnSpLocks/>
          </p:cNvCxnSpPr>
          <p:nvPr/>
        </p:nvCxnSpPr>
        <p:spPr>
          <a:xfrm flipV="1">
            <a:off x="1360588" y="2402386"/>
            <a:ext cx="7220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D450C7E3-F2D2-4760-70C6-0493ADE8F3A3}"/>
              </a:ext>
            </a:extLst>
          </p:cNvPr>
          <p:cNvSpPr txBox="1"/>
          <p:nvPr/>
        </p:nvSpPr>
        <p:spPr>
          <a:xfrm>
            <a:off x="722098" y="2385427"/>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nuclease</a:t>
            </a:r>
          </a:p>
        </p:txBody>
      </p:sp>
      <p:sp>
        <p:nvSpPr>
          <p:cNvPr id="42" name="テキスト ボックス 41">
            <a:extLst>
              <a:ext uri="{FF2B5EF4-FFF2-40B4-BE49-F238E27FC236}">
                <a16:creationId xmlns:a16="http://schemas.microsoft.com/office/drawing/2014/main" id="{5D394EBA-D280-68DB-DF26-4B6DA5E55966}"/>
              </a:ext>
            </a:extLst>
          </p:cNvPr>
          <p:cNvSpPr txBox="1"/>
          <p:nvPr/>
        </p:nvSpPr>
        <p:spPr>
          <a:xfrm>
            <a:off x="410064" y="2249943"/>
            <a:ext cx="488716" cy="184666"/>
          </a:xfrm>
          <a:prstGeom prst="rect">
            <a:avLst/>
          </a:prstGeom>
          <a:noFill/>
        </p:spPr>
        <p:txBody>
          <a:bodyPr wrap="square" rtlCol="0">
            <a:spAutoFit/>
          </a:bodyPr>
          <a:lstStyle/>
          <a:p>
            <a:pPr algn="ctr"/>
            <a:r>
              <a:rPr lang="en-US" altLang="ja-JP" sz="600" b="1">
                <a:latin typeface="Arial" panose="020B0604020202020204" pitchFamily="34" charset="0"/>
                <a:ea typeface="Meiryo" panose="020B0604030504040204" pitchFamily="34" charset="-128"/>
                <a:cs typeface="Arial" panose="020B0604020202020204" pitchFamily="34" charset="0"/>
              </a:rPr>
              <a:t>gRNA</a:t>
            </a:r>
          </a:p>
        </p:txBody>
      </p:sp>
      <p:sp>
        <p:nvSpPr>
          <p:cNvPr id="44" name="テキスト ボックス 43">
            <a:extLst>
              <a:ext uri="{FF2B5EF4-FFF2-40B4-BE49-F238E27FC236}">
                <a16:creationId xmlns:a16="http://schemas.microsoft.com/office/drawing/2014/main" id="{A7F5FC59-4556-6B50-8F6B-38590DB963B2}"/>
              </a:ext>
            </a:extLst>
          </p:cNvPr>
          <p:cNvSpPr txBox="1"/>
          <p:nvPr/>
        </p:nvSpPr>
        <p:spPr>
          <a:xfrm>
            <a:off x="1716320" y="2253403"/>
            <a:ext cx="542112"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S+AS</a:t>
            </a:r>
          </a:p>
        </p:txBody>
      </p:sp>
      <p:sp>
        <p:nvSpPr>
          <p:cNvPr id="45" name="テキスト ボックス 44">
            <a:extLst>
              <a:ext uri="{FF2B5EF4-FFF2-40B4-BE49-F238E27FC236}">
                <a16:creationId xmlns:a16="http://schemas.microsoft.com/office/drawing/2014/main" id="{34722B89-68C0-78AB-6D0F-CE1E30F2E9D1}"/>
              </a:ext>
            </a:extLst>
          </p:cNvPr>
          <p:cNvSpPr txBox="1"/>
          <p:nvPr/>
        </p:nvSpPr>
        <p:spPr>
          <a:xfrm>
            <a:off x="3093310" y="2393483"/>
            <a:ext cx="916579"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cxnSp>
        <p:nvCxnSpPr>
          <p:cNvPr id="46" name="直線コネクタ 45">
            <a:extLst>
              <a:ext uri="{FF2B5EF4-FFF2-40B4-BE49-F238E27FC236}">
                <a16:creationId xmlns:a16="http://schemas.microsoft.com/office/drawing/2014/main" id="{2A48B8FD-E720-6B6A-BE2F-B4AC91F6E894}"/>
              </a:ext>
            </a:extLst>
          </p:cNvPr>
          <p:cNvCxnSpPr>
            <a:cxnSpLocks/>
          </p:cNvCxnSpPr>
          <p:nvPr/>
        </p:nvCxnSpPr>
        <p:spPr>
          <a:xfrm>
            <a:off x="2450834" y="2425192"/>
            <a:ext cx="7695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50F68E5-F26E-5C71-D9A1-0FCA6C956390}"/>
              </a:ext>
            </a:extLst>
          </p:cNvPr>
          <p:cNvSpPr txBox="1"/>
          <p:nvPr/>
        </p:nvSpPr>
        <p:spPr>
          <a:xfrm>
            <a:off x="2517818" y="2389343"/>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nuclease</a:t>
            </a:r>
          </a:p>
        </p:txBody>
      </p:sp>
      <p:cxnSp>
        <p:nvCxnSpPr>
          <p:cNvPr id="59" name="直線コネクタ 58">
            <a:extLst>
              <a:ext uri="{FF2B5EF4-FFF2-40B4-BE49-F238E27FC236}">
                <a16:creationId xmlns:a16="http://schemas.microsoft.com/office/drawing/2014/main" id="{D733D75C-56C8-FB1B-F3CB-1A14015B656A}"/>
              </a:ext>
            </a:extLst>
          </p:cNvPr>
          <p:cNvCxnSpPr>
            <a:cxnSpLocks/>
          </p:cNvCxnSpPr>
          <p:nvPr/>
        </p:nvCxnSpPr>
        <p:spPr>
          <a:xfrm>
            <a:off x="3387591" y="2425192"/>
            <a:ext cx="3105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AD83E31D-65E0-9243-8E0D-9ACAB7780270}"/>
              </a:ext>
            </a:extLst>
          </p:cNvPr>
          <p:cNvSpPr txBox="1"/>
          <p:nvPr/>
        </p:nvSpPr>
        <p:spPr>
          <a:xfrm>
            <a:off x="413432" y="2391168"/>
            <a:ext cx="488716" cy="184666"/>
          </a:xfrm>
          <a:prstGeom prst="rect">
            <a:avLst/>
          </a:prstGeom>
          <a:noFill/>
        </p:spPr>
        <p:txBody>
          <a:bodyPr wrap="square" rtlCol="0">
            <a:spAutoFit/>
          </a:bodyPr>
          <a:lstStyle/>
          <a:p>
            <a:pPr algn="ctr"/>
            <a:r>
              <a:rPr lang="en-US" altLang="ja-JP" sz="600" b="1">
                <a:latin typeface="Arial" panose="020B0604020202020204" pitchFamily="34" charset="0"/>
                <a:ea typeface="Meiryo" panose="020B0604030504040204" pitchFamily="34" charset="-128"/>
                <a:cs typeface="Arial" panose="020B0604020202020204" pitchFamily="34" charset="0"/>
              </a:rPr>
              <a:t>Cas9</a:t>
            </a:r>
          </a:p>
        </p:txBody>
      </p:sp>
      <p:graphicFrame>
        <p:nvGraphicFramePr>
          <p:cNvPr id="62" name="表 61">
            <a:extLst>
              <a:ext uri="{FF2B5EF4-FFF2-40B4-BE49-F238E27FC236}">
                <a16:creationId xmlns:a16="http://schemas.microsoft.com/office/drawing/2014/main" id="{D2314882-6EEA-2919-401F-7215B4659711}"/>
              </a:ext>
            </a:extLst>
          </p:cNvPr>
          <p:cNvGraphicFramePr>
            <a:graphicFrameLocks noGrp="1"/>
          </p:cNvGraphicFramePr>
          <p:nvPr>
            <p:extLst>
              <p:ext uri="{D42A27DB-BD31-4B8C-83A1-F6EECF244321}">
                <p14:modId xmlns:p14="http://schemas.microsoft.com/office/powerpoint/2010/main" val="1956101017"/>
              </p:ext>
            </p:extLst>
          </p:nvPr>
        </p:nvGraphicFramePr>
        <p:xfrm>
          <a:off x="2229216" y="1084001"/>
          <a:ext cx="178539" cy="1251019"/>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13729">
                <a:tc>
                  <a:txBody>
                    <a:bodyPr/>
                    <a:lstStyle/>
                    <a:p>
                      <a:pPr algn="ctr"/>
                      <a:r>
                        <a:rPr kumimoji="1" lang="en-US" altLang="ja-JP" sz="500" b="0">
                          <a:latin typeface="Arial" panose="020B0604020202020204" pitchFamily="34" charset="0"/>
                          <a:cs typeface="Arial" panose="020B0604020202020204" pitchFamily="34" charset="0"/>
                        </a:rPr>
                        <a:t>100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13729">
                <a:tc>
                  <a:txBody>
                    <a:bodyPr/>
                    <a:lstStyle/>
                    <a:p>
                      <a:pPr algn="ctr"/>
                      <a:r>
                        <a:rPr kumimoji="1" lang="en-US" altLang="ja-JP" sz="500" b="0">
                          <a:latin typeface="Arial" panose="020B0604020202020204" pitchFamily="34" charset="0"/>
                          <a:cs typeface="Arial" panose="020B0604020202020204" pitchFamily="34" charset="0"/>
                        </a:rPr>
                        <a:t>90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13729">
                <a:tc>
                  <a:txBody>
                    <a:bodyPr/>
                    <a:lstStyle/>
                    <a:p>
                      <a:pPr algn="ctr"/>
                      <a:r>
                        <a:rPr kumimoji="1" lang="en-US" altLang="ja-JP" sz="500" b="0">
                          <a:latin typeface="Arial" panose="020B0604020202020204" pitchFamily="34" charset="0"/>
                          <a:cs typeface="Arial" panose="020B0604020202020204" pitchFamily="34" charset="0"/>
                        </a:rPr>
                        <a:t>80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13729">
                <a:tc>
                  <a:txBody>
                    <a:bodyPr/>
                    <a:lstStyle/>
                    <a:p>
                      <a:pPr algn="ctr"/>
                      <a:r>
                        <a:rPr kumimoji="1" lang="en-US" altLang="ja-JP" sz="500" b="0">
                          <a:latin typeface="Arial" panose="020B0604020202020204" pitchFamily="34" charset="0"/>
                          <a:cs typeface="Arial" panose="020B0604020202020204" pitchFamily="34" charset="0"/>
                        </a:rPr>
                        <a:t>70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13729">
                <a:tc>
                  <a:txBody>
                    <a:bodyPr/>
                    <a:lstStyle/>
                    <a:p>
                      <a:pPr algn="ctr"/>
                      <a:r>
                        <a:rPr kumimoji="1" lang="en-US" altLang="ja-JP" sz="500" b="0">
                          <a:latin typeface="Arial" panose="020B0604020202020204" pitchFamily="34" charset="0"/>
                          <a:cs typeface="Arial" panose="020B0604020202020204" pitchFamily="34" charset="0"/>
                        </a:rPr>
                        <a:t>60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13729">
                <a:tc>
                  <a:txBody>
                    <a:bodyPr/>
                    <a:lstStyle/>
                    <a:p>
                      <a:pPr algn="ctr"/>
                      <a:r>
                        <a:rPr kumimoji="1" lang="en-US" altLang="ja-JP" sz="500" b="0">
                          <a:latin typeface="Arial" panose="020B0604020202020204" pitchFamily="34" charset="0"/>
                          <a:cs typeface="Arial" panose="020B0604020202020204" pitchFamily="34" charset="0"/>
                        </a:rPr>
                        <a:t>50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13729">
                <a:tc>
                  <a:txBody>
                    <a:bodyPr/>
                    <a:lstStyle/>
                    <a:p>
                      <a:pPr algn="ctr"/>
                      <a:r>
                        <a:rPr kumimoji="1" lang="en-US" altLang="ja-JP" sz="500" b="0">
                          <a:latin typeface="Arial" panose="020B0604020202020204" pitchFamily="34" charset="0"/>
                          <a:cs typeface="Arial" panose="020B0604020202020204" pitchFamily="34" charset="0"/>
                        </a:rPr>
                        <a:t>40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13729">
                <a:tc>
                  <a:txBody>
                    <a:bodyPr/>
                    <a:lstStyle/>
                    <a:p>
                      <a:pPr algn="ctr"/>
                      <a:r>
                        <a:rPr kumimoji="1" lang="en-US" altLang="ja-JP" sz="500" b="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13729">
                <a:tc>
                  <a:txBody>
                    <a:bodyPr/>
                    <a:lstStyle/>
                    <a:p>
                      <a:pPr algn="ctr"/>
                      <a:r>
                        <a:rPr kumimoji="1" lang="en-US" altLang="ja-JP" sz="500" b="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13729">
                <a:tc>
                  <a:txBody>
                    <a:bodyPr/>
                    <a:lstStyle/>
                    <a:p>
                      <a:pPr algn="ctr"/>
                      <a:r>
                        <a:rPr kumimoji="1" lang="en-US" altLang="ja-JP" sz="500" b="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0874227"/>
                  </a:ext>
                </a:extLst>
              </a:tr>
              <a:tr h="113729">
                <a:tc>
                  <a:txBody>
                    <a:bodyPr/>
                    <a:lstStyle/>
                    <a:p>
                      <a:pPr algn="ctr"/>
                      <a:r>
                        <a:rPr kumimoji="1" lang="en-US" altLang="ja-JP" sz="500" b="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17786021"/>
                  </a:ext>
                </a:extLst>
              </a:tr>
            </a:tbl>
          </a:graphicData>
        </a:graphic>
      </p:graphicFrame>
      <p:graphicFrame>
        <p:nvGraphicFramePr>
          <p:cNvPr id="63" name="表 62">
            <a:extLst>
              <a:ext uri="{FF2B5EF4-FFF2-40B4-BE49-F238E27FC236}">
                <a16:creationId xmlns:a16="http://schemas.microsoft.com/office/drawing/2014/main" id="{8D91787F-5250-5665-605B-838D566C369E}"/>
              </a:ext>
            </a:extLst>
          </p:cNvPr>
          <p:cNvGraphicFramePr>
            <a:graphicFrameLocks noGrp="1"/>
          </p:cNvGraphicFramePr>
          <p:nvPr>
            <p:extLst>
              <p:ext uri="{D42A27DB-BD31-4B8C-83A1-F6EECF244321}">
                <p14:modId xmlns:p14="http://schemas.microsoft.com/office/powerpoint/2010/main" val="3191972832"/>
              </p:ext>
            </p:extLst>
          </p:nvPr>
        </p:nvGraphicFramePr>
        <p:xfrm>
          <a:off x="621411" y="1100253"/>
          <a:ext cx="178539" cy="1229261"/>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11751">
                <a:tc>
                  <a:txBody>
                    <a:bodyPr/>
                    <a:lstStyle/>
                    <a:p>
                      <a:pPr algn="ctr"/>
                      <a:r>
                        <a:rPr kumimoji="1" lang="en-US" altLang="ja-JP" sz="500" b="0">
                          <a:latin typeface="Arial" panose="020B0604020202020204" pitchFamily="34" charset="0"/>
                          <a:cs typeface="Arial" panose="020B0604020202020204" pitchFamily="34" charset="0"/>
                        </a:rPr>
                        <a:t>0.5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11751">
                <a:tc>
                  <a:txBody>
                    <a:bodyPr/>
                    <a:lstStyle/>
                    <a:p>
                      <a:pPr algn="ctr"/>
                      <a:r>
                        <a:rPr kumimoji="1" lang="en-US" altLang="ja-JP" sz="500" b="0">
                          <a:latin typeface="Arial" panose="020B0604020202020204" pitchFamily="34" charset="0"/>
                          <a:cs typeface="Arial" panose="020B0604020202020204" pitchFamily="34" charset="0"/>
                        </a:rPr>
                        <a:t>0.45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11751">
                <a:tc>
                  <a:txBody>
                    <a:bodyPr/>
                    <a:lstStyle/>
                    <a:p>
                      <a:pPr algn="ctr"/>
                      <a:r>
                        <a:rPr kumimoji="1" lang="en-US" altLang="ja-JP" sz="500" b="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11751">
                <a:tc>
                  <a:txBody>
                    <a:bodyPr/>
                    <a:lstStyle/>
                    <a:p>
                      <a:pPr algn="ctr"/>
                      <a:r>
                        <a:rPr kumimoji="1" lang="en-US" altLang="ja-JP" sz="500" b="0" dirty="0">
                          <a:latin typeface="Arial" panose="020B0604020202020204" pitchFamily="34" charset="0"/>
                          <a:cs typeface="Arial" panose="020B0604020202020204" pitchFamily="34" charset="0"/>
                        </a:rPr>
                        <a:t>0.35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11751">
                <a:tc>
                  <a:txBody>
                    <a:bodyPr/>
                    <a:lstStyle/>
                    <a:p>
                      <a:pPr algn="ctr"/>
                      <a:r>
                        <a:rPr kumimoji="1" lang="en-US" altLang="ja-JP" sz="500" b="0">
                          <a:latin typeface="Arial" panose="020B0604020202020204" pitchFamily="34" charset="0"/>
                          <a:cs typeface="Arial" panose="020B0604020202020204" pitchFamily="34" charset="0"/>
                        </a:rPr>
                        <a:t>0.3</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11751">
                <a:tc>
                  <a:txBody>
                    <a:bodyPr/>
                    <a:lstStyle/>
                    <a:p>
                      <a:pPr algn="ctr"/>
                      <a:r>
                        <a:rPr kumimoji="1" lang="en-US" altLang="ja-JP" sz="500" b="0">
                          <a:latin typeface="Arial" panose="020B0604020202020204" pitchFamily="34" charset="0"/>
                          <a:cs typeface="Arial" panose="020B0604020202020204" pitchFamily="34" charset="0"/>
                        </a:rPr>
                        <a:t>0.25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11751">
                <a:tc>
                  <a:txBody>
                    <a:bodyPr/>
                    <a:lstStyle/>
                    <a:p>
                      <a:pPr algn="ctr"/>
                      <a:r>
                        <a:rPr kumimoji="1" lang="en-US" altLang="ja-JP" sz="500" b="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11751">
                <a:tc>
                  <a:txBody>
                    <a:bodyPr/>
                    <a:lstStyle/>
                    <a:p>
                      <a:pPr algn="ctr"/>
                      <a:r>
                        <a:rPr kumimoji="1" lang="en-US" altLang="ja-JP" sz="500" b="0" dirty="0">
                          <a:latin typeface="Arial" panose="020B0604020202020204" pitchFamily="34" charset="0"/>
                          <a:cs typeface="Arial" panose="020B0604020202020204" pitchFamily="34" charset="0"/>
                        </a:rPr>
                        <a:t>0.15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11751">
                <a:tc>
                  <a:txBody>
                    <a:bodyPr/>
                    <a:lstStyle/>
                    <a:p>
                      <a:pPr algn="ctr"/>
                      <a:r>
                        <a:rPr kumimoji="1" lang="en-US" altLang="ja-JP" sz="500" b="0" dirty="0">
                          <a:latin typeface="Arial" panose="020B0604020202020204" pitchFamily="34" charset="0"/>
                          <a:cs typeface="Arial" panose="020B0604020202020204" pitchFamily="34" charset="0"/>
                        </a:rPr>
                        <a:t>0.1</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11751">
                <a:tc>
                  <a:txBody>
                    <a:bodyPr/>
                    <a:lstStyle/>
                    <a:p>
                      <a:pPr algn="ctr"/>
                      <a:r>
                        <a:rPr kumimoji="1" lang="en-US" altLang="ja-JP" sz="500" b="0">
                          <a:latin typeface="Arial" panose="020B0604020202020204" pitchFamily="34" charset="0"/>
                          <a:cs typeface="Arial" panose="020B0604020202020204" pitchFamily="34" charset="0"/>
                        </a:rPr>
                        <a:t>0.05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641038725"/>
                  </a:ext>
                </a:extLst>
              </a:tr>
              <a:tr h="111751">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35622453"/>
                  </a:ext>
                </a:extLst>
              </a:tr>
            </a:tbl>
          </a:graphicData>
        </a:graphic>
      </p:graphicFrame>
      <p:sp>
        <p:nvSpPr>
          <p:cNvPr id="128" name="テキスト ボックス 127">
            <a:extLst>
              <a:ext uri="{FF2B5EF4-FFF2-40B4-BE49-F238E27FC236}">
                <a16:creationId xmlns:a16="http://schemas.microsoft.com/office/drawing/2014/main" id="{714AFD1C-DB3A-9379-0341-D22A39DBF425}"/>
              </a:ext>
            </a:extLst>
          </p:cNvPr>
          <p:cNvSpPr txBox="1"/>
          <p:nvPr/>
        </p:nvSpPr>
        <p:spPr>
          <a:xfrm>
            <a:off x="3721331" y="741902"/>
            <a:ext cx="319913" cy="184666"/>
          </a:xfrm>
          <a:prstGeom prst="rect">
            <a:avLst/>
          </a:prstGeom>
          <a:noFill/>
        </p:spPr>
        <p:txBody>
          <a:bodyPr wrap="square" rtlCol="0">
            <a:spAutoFit/>
          </a:bodyPr>
          <a:lstStyle/>
          <a:p>
            <a:pPr algn="ctr"/>
            <a:r>
              <a:rPr lang="en-US" altLang="ja-JP" sz="600">
                <a:latin typeface="Arial" panose="020B0604020202020204" pitchFamily="34" charset="0"/>
                <a:ea typeface="Meiryo" panose="020B0604030504040204" pitchFamily="34" charset="-128"/>
                <a:cs typeface="Arial" panose="020B0604020202020204" pitchFamily="34" charset="0"/>
              </a:rPr>
              <a:t>ITD</a:t>
            </a:r>
          </a:p>
        </p:txBody>
      </p:sp>
      <p:sp>
        <p:nvSpPr>
          <p:cNvPr id="129" name="テキスト ボックス 128">
            <a:extLst>
              <a:ext uri="{FF2B5EF4-FFF2-40B4-BE49-F238E27FC236}">
                <a16:creationId xmlns:a16="http://schemas.microsoft.com/office/drawing/2014/main" id="{73F67301-51AF-EA41-C7A7-40A987700105}"/>
              </a:ext>
            </a:extLst>
          </p:cNvPr>
          <p:cNvSpPr txBox="1"/>
          <p:nvPr/>
        </p:nvSpPr>
        <p:spPr>
          <a:xfrm>
            <a:off x="3719526" y="838088"/>
            <a:ext cx="308533" cy="184666"/>
          </a:xfrm>
          <a:prstGeom prst="rect">
            <a:avLst/>
          </a:prstGeom>
          <a:noFill/>
        </p:spPr>
        <p:txBody>
          <a:bodyPr wrap="square" rtlCol="0">
            <a:spAutoFit/>
          </a:bodyPr>
          <a:lstStyle/>
          <a:p>
            <a:pPr algn="ctr"/>
            <a:r>
              <a:rPr lang="en-US" altLang="ja-JP" sz="600">
                <a:latin typeface="Arial" panose="020B0604020202020204" pitchFamily="34" charset="0"/>
                <a:ea typeface="Meiryo" panose="020B0604030504040204" pitchFamily="34" charset="-128"/>
                <a:cs typeface="Arial" panose="020B0604020202020204" pitchFamily="34" charset="0"/>
              </a:rPr>
              <a:t>Ins</a:t>
            </a:r>
          </a:p>
        </p:txBody>
      </p:sp>
      <p:sp>
        <p:nvSpPr>
          <p:cNvPr id="130" name="テキスト ボックス 129">
            <a:extLst>
              <a:ext uri="{FF2B5EF4-FFF2-40B4-BE49-F238E27FC236}">
                <a16:creationId xmlns:a16="http://schemas.microsoft.com/office/drawing/2014/main" id="{1F3AA498-C88E-38DF-F2F2-66A55BE89A71}"/>
              </a:ext>
            </a:extLst>
          </p:cNvPr>
          <p:cNvSpPr txBox="1"/>
          <p:nvPr/>
        </p:nvSpPr>
        <p:spPr>
          <a:xfrm>
            <a:off x="3726931" y="937277"/>
            <a:ext cx="303112" cy="184666"/>
          </a:xfrm>
          <a:prstGeom prst="rect">
            <a:avLst/>
          </a:prstGeom>
          <a:noFill/>
          <a:ln>
            <a:noFill/>
          </a:ln>
        </p:spPr>
        <p:txBody>
          <a:bodyPr wrap="square" rtlCol="0">
            <a:spAutoFit/>
          </a:bodyPr>
          <a:lstStyle/>
          <a:p>
            <a:pPr algn="ctr"/>
            <a:r>
              <a:rPr lang="en-US" altLang="ja-JP" sz="600">
                <a:latin typeface="Arial" panose="020B0604020202020204" pitchFamily="34" charset="0"/>
                <a:ea typeface="Meiryo" panose="020B0604030504040204" pitchFamily="34" charset="-128"/>
                <a:cs typeface="Arial" panose="020B0604020202020204" pitchFamily="34" charset="0"/>
              </a:rPr>
              <a:t>Del</a:t>
            </a:r>
          </a:p>
        </p:txBody>
      </p:sp>
      <p:cxnSp>
        <p:nvCxnSpPr>
          <p:cNvPr id="131" name="直線コネクタ 130">
            <a:extLst>
              <a:ext uri="{FF2B5EF4-FFF2-40B4-BE49-F238E27FC236}">
                <a16:creationId xmlns:a16="http://schemas.microsoft.com/office/drawing/2014/main" id="{442F22EA-9DFF-E5A8-BD47-E89ADDE7FFE7}"/>
              </a:ext>
            </a:extLst>
          </p:cNvPr>
          <p:cNvCxnSpPr>
            <a:cxnSpLocks/>
          </p:cNvCxnSpPr>
          <p:nvPr/>
        </p:nvCxnSpPr>
        <p:spPr>
          <a:xfrm>
            <a:off x="3613961" y="930880"/>
            <a:ext cx="144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a:extLst>
              <a:ext uri="{FF2B5EF4-FFF2-40B4-BE49-F238E27FC236}">
                <a16:creationId xmlns:a16="http://schemas.microsoft.com/office/drawing/2014/main" id="{7E6D3805-D8C0-F2B0-2974-DFF0FE4FEA18}"/>
              </a:ext>
            </a:extLst>
          </p:cNvPr>
          <p:cNvCxnSpPr>
            <a:cxnSpLocks/>
          </p:cNvCxnSpPr>
          <p:nvPr/>
        </p:nvCxnSpPr>
        <p:spPr>
          <a:xfrm>
            <a:off x="3613961" y="1022754"/>
            <a:ext cx="144000" cy="0"/>
          </a:xfrm>
          <a:prstGeom prst="line">
            <a:avLst/>
          </a:prstGeom>
          <a:ln w="5080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309D44FC-8185-21F5-AECE-8D6D840B3C5B}"/>
              </a:ext>
            </a:extLst>
          </p:cNvPr>
          <p:cNvCxnSpPr>
            <a:cxnSpLocks/>
          </p:cNvCxnSpPr>
          <p:nvPr/>
        </p:nvCxnSpPr>
        <p:spPr>
          <a:xfrm>
            <a:off x="3613961" y="829735"/>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4" name="テキスト ボックス 133">
            <a:extLst>
              <a:ext uri="{FF2B5EF4-FFF2-40B4-BE49-F238E27FC236}">
                <a16:creationId xmlns:a16="http://schemas.microsoft.com/office/drawing/2014/main" id="{7D34DBC4-57AA-69E6-169F-5B99A5DB7CA6}"/>
              </a:ext>
            </a:extLst>
          </p:cNvPr>
          <p:cNvSpPr txBox="1"/>
          <p:nvPr/>
        </p:nvSpPr>
        <p:spPr>
          <a:xfrm rot="16200000">
            <a:off x="1641783" y="1567653"/>
            <a:ext cx="110449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rate (%)</a:t>
            </a:r>
          </a:p>
        </p:txBody>
      </p:sp>
      <p:graphicFrame>
        <p:nvGraphicFramePr>
          <p:cNvPr id="135" name="表 134">
            <a:extLst>
              <a:ext uri="{FF2B5EF4-FFF2-40B4-BE49-F238E27FC236}">
                <a16:creationId xmlns:a16="http://schemas.microsoft.com/office/drawing/2014/main" id="{F76DAF0B-7949-DB05-4788-DE9D91CCB8E8}"/>
              </a:ext>
            </a:extLst>
          </p:cNvPr>
          <p:cNvGraphicFramePr>
            <a:graphicFrameLocks noGrp="1"/>
          </p:cNvGraphicFramePr>
          <p:nvPr>
            <p:extLst>
              <p:ext uri="{D42A27DB-BD31-4B8C-83A1-F6EECF244321}">
                <p14:modId xmlns:p14="http://schemas.microsoft.com/office/powerpoint/2010/main" val="2152605165"/>
              </p:ext>
            </p:extLst>
          </p:nvPr>
        </p:nvGraphicFramePr>
        <p:xfrm>
          <a:off x="871594" y="2974105"/>
          <a:ext cx="178539" cy="1339281"/>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8809">
                <a:tc>
                  <a:txBody>
                    <a:bodyPr/>
                    <a:lstStyle/>
                    <a:p>
                      <a:pPr algn="ctr"/>
                      <a:r>
                        <a:rPr kumimoji="1" lang="en-US" altLang="ja-JP" sz="500" b="0">
                          <a:latin typeface="Arial" panose="020B0604020202020204" pitchFamily="34" charset="0"/>
                          <a:cs typeface="Arial" panose="020B0604020202020204" pitchFamily="34" charset="0"/>
                        </a:rPr>
                        <a:t>80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55064353"/>
                  </a:ext>
                </a:extLst>
              </a:tr>
              <a:tr h="148809">
                <a:tc>
                  <a:txBody>
                    <a:bodyPr/>
                    <a:lstStyle/>
                    <a:p>
                      <a:pPr algn="ctr"/>
                      <a:r>
                        <a:rPr kumimoji="1" lang="en-US" altLang="ja-JP" sz="500" b="0">
                          <a:latin typeface="Arial" panose="020B0604020202020204" pitchFamily="34" charset="0"/>
                          <a:cs typeface="Arial" panose="020B0604020202020204" pitchFamily="34" charset="0"/>
                        </a:rPr>
                        <a:t>70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48809">
                <a:tc>
                  <a:txBody>
                    <a:bodyPr/>
                    <a:lstStyle/>
                    <a:p>
                      <a:pPr algn="ctr"/>
                      <a:r>
                        <a:rPr kumimoji="1" lang="en-US" altLang="ja-JP" sz="500" b="0">
                          <a:latin typeface="Arial" panose="020B0604020202020204" pitchFamily="34" charset="0"/>
                          <a:cs typeface="Arial" panose="020B0604020202020204" pitchFamily="34" charset="0"/>
                        </a:rPr>
                        <a:t>60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8809">
                <a:tc>
                  <a:txBody>
                    <a:bodyPr/>
                    <a:lstStyle/>
                    <a:p>
                      <a:pPr algn="ctr"/>
                      <a:r>
                        <a:rPr kumimoji="1" lang="en-US" altLang="ja-JP" sz="500" b="0" dirty="0">
                          <a:latin typeface="Arial" panose="020B0604020202020204" pitchFamily="34" charset="0"/>
                          <a:cs typeface="Arial" panose="020B0604020202020204" pitchFamily="34" charset="0"/>
                        </a:rPr>
                        <a:t>50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8809">
                <a:tc>
                  <a:txBody>
                    <a:bodyPr/>
                    <a:lstStyle/>
                    <a:p>
                      <a:pPr algn="ctr"/>
                      <a:r>
                        <a:rPr kumimoji="1" lang="en-US" altLang="ja-JP" sz="500" b="0">
                          <a:latin typeface="Arial" panose="020B0604020202020204" pitchFamily="34" charset="0"/>
                          <a:cs typeface="Arial" panose="020B0604020202020204" pitchFamily="34" charset="0"/>
                        </a:rPr>
                        <a:t>40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8809">
                <a:tc>
                  <a:txBody>
                    <a:bodyPr/>
                    <a:lstStyle/>
                    <a:p>
                      <a:pPr algn="ctr"/>
                      <a:r>
                        <a:rPr kumimoji="1" lang="en-US" altLang="ja-JP" sz="500" b="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8809">
                <a:tc>
                  <a:txBody>
                    <a:bodyPr/>
                    <a:lstStyle/>
                    <a:p>
                      <a:pPr algn="ctr"/>
                      <a:r>
                        <a:rPr kumimoji="1" lang="en-US" altLang="ja-JP" sz="500" b="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8809">
                <a:tc>
                  <a:txBody>
                    <a:bodyPr/>
                    <a:lstStyle/>
                    <a:p>
                      <a:pPr algn="ctr"/>
                      <a:r>
                        <a:rPr kumimoji="1" lang="en-US" altLang="ja-JP" sz="500" b="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48809">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bl>
          </a:graphicData>
        </a:graphic>
      </p:graphicFrame>
      <p:grpSp>
        <p:nvGrpSpPr>
          <p:cNvPr id="136" name="グループ化 135">
            <a:extLst>
              <a:ext uri="{FF2B5EF4-FFF2-40B4-BE49-F238E27FC236}">
                <a16:creationId xmlns:a16="http://schemas.microsoft.com/office/drawing/2014/main" id="{9A41D74F-10E6-EFD4-93E3-F16CEF3B2972}"/>
              </a:ext>
            </a:extLst>
          </p:cNvPr>
          <p:cNvGrpSpPr/>
          <p:nvPr/>
        </p:nvGrpSpPr>
        <p:grpSpPr>
          <a:xfrm>
            <a:off x="987694" y="4143236"/>
            <a:ext cx="2205133" cy="369460"/>
            <a:chOff x="1117541" y="3902260"/>
            <a:chExt cx="2205133" cy="369460"/>
          </a:xfrm>
        </p:grpSpPr>
        <p:sp>
          <p:nvSpPr>
            <p:cNvPr id="137" name="稲妻 136">
              <a:extLst>
                <a:ext uri="{FF2B5EF4-FFF2-40B4-BE49-F238E27FC236}">
                  <a16:creationId xmlns:a16="http://schemas.microsoft.com/office/drawing/2014/main" id="{8B4FA9AB-91D6-4BD4-D1E4-D4637824F11A}"/>
                </a:ext>
              </a:extLst>
            </p:cNvPr>
            <p:cNvSpPr/>
            <p:nvPr/>
          </p:nvSpPr>
          <p:spPr>
            <a:xfrm rot="20616092">
              <a:off x="1808960" y="3902260"/>
              <a:ext cx="99404" cy="126543"/>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35">
                <a:latin typeface="Arial" panose="020B0604020202020204" pitchFamily="34" charset="0"/>
                <a:cs typeface="Arial" panose="020B0604020202020204" pitchFamily="34" charset="0"/>
              </a:endParaRPr>
            </a:p>
          </p:txBody>
        </p:sp>
        <p:sp>
          <p:nvSpPr>
            <p:cNvPr id="138" name="稲妻 137">
              <a:extLst>
                <a:ext uri="{FF2B5EF4-FFF2-40B4-BE49-F238E27FC236}">
                  <a16:creationId xmlns:a16="http://schemas.microsoft.com/office/drawing/2014/main" id="{00EC06BA-73D3-506E-A3D9-39888B013F92}"/>
                </a:ext>
              </a:extLst>
            </p:cNvPr>
            <p:cNvSpPr/>
            <p:nvPr/>
          </p:nvSpPr>
          <p:spPr>
            <a:xfrm rot="10371612">
              <a:off x="2874569" y="4145177"/>
              <a:ext cx="99404" cy="126543"/>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35">
                <a:latin typeface="Arial" panose="020B0604020202020204" pitchFamily="34" charset="0"/>
                <a:cs typeface="Arial" panose="020B0604020202020204" pitchFamily="34" charset="0"/>
              </a:endParaRPr>
            </a:p>
          </p:txBody>
        </p:sp>
        <p:sp>
          <p:nvSpPr>
            <p:cNvPr id="139" name="フリーフォーム 138">
              <a:extLst>
                <a:ext uri="{FF2B5EF4-FFF2-40B4-BE49-F238E27FC236}">
                  <a16:creationId xmlns:a16="http://schemas.microsoft.com/office/drawing/2014/main" id="{BA559014-85E9-DE7D-69FD-5C3AB19D7D9A}"/>
                </a:ext>
              </a:extLst>
            </p:cNvPr>
            <p:cNvSpPr/>
            <p:nvPr/>
          </p:nvSpPr>
          <p:spPr>
            <a:xfrm flipV="1">
              <a:off x="1941238" y="4048769"/>
              <a:ext cx="385200" cy="99878"/>
            </a:xfrm>
            <a:custGeom>
              <a:avLst/>
              <a:gdLst>
                <a:gd name="connsiteX0" fmla="*/ 0 w 1086678"/>
                <a:gd name="connsiteY0" fmla="*/ 0 h 0"/>
                <a:gd name="connsiteX1" fmla="*/ 1086678 w 1086678"/>
                <a:gd name="connsiteY1" fmla="*/ 0 h 0"/>
              </a:gdLst>
              <a:ahLst/>
              <a:cxnLst>
                <a:cxn ang="0">
                  <a:pos x="connsiteX0" y="connsiteY0"/>
                </a:cxn>
                <a:cxn ang="0">
                  <a:pos x="connsiteX1" y="connsiteY1"/>
                </a:cxn>
              </a:cxnLst>
              <a:rect l="l" t="t" r="r" b="b"/>
              <a:pathLst>
                <a:path w="1086678">
                  <a:moveTo>
                    <a:pt x="0" y="0"/>
                  </a:moveTo>
                  <a:lnTo>
                    <a:pt x="1086678" y="0"/>
                  </a:lnTo>
                </a:path>
              </a:pathLst>
            </a:custGeom>
            <a:noFill/>
            <a:ln w="381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47">
                <a:latin typeface="Arial" panose="020B0604020202020204" pitchFamily="34" charset="0"/>
                <a:cs typeface="Arial" panose="020B0604020202020204" pitchFamily="34" charset="0"/>
              </a:endParaRPr>
            </a:p>
          </p:txBody>
        </p:sp>
        <p:sp>
          <p:nvSpPr>
            <p:cNvPr id="140" name="フリーフォーム 139">
              <a:extLst>
                <a:ext uri="{FF2B5EF4-FFF2-40B4-BE49-F238E27FC236}">
                  <a16:creationId xmlns:a16="http://schemas.microsoft.com/office/drawing/2014/main" id="{CDAA3998-4271-521F-D6B1-40FD5E741EAE}"/>
                </a:ext>
              </a:extLst>
            </p:cNvPr>
            <p:cNvSpPr/>
            <p:nvPr/>
          </p:nvSpPr>
          <p:spPr>
            <a:xfrm flipV="1">
              <a:off x="2537602" y="3959483"/>
              <a:ext cx="329488" cy="48410"/>
            </a:xfrm>
            <a:custGeom>
              <a:avLst/>
              <a:gdLst>
                <a:gd name="connsiteX0" fmla="*/ 0 w 1086678"/>
                <a:gd name="connsiteY0" fmla="*/ 0 h 0"/>
                <a:gd name="connsiteX1" fmla="*/ 1086678 w 1086678"/>
                <a:gd name="connsiteY1" fmla="*/ 0 h 0"/>
              </a:gdLst>
              <a:ahLst/>
              <a:cxnLst>
                <a:cxn ang="0">
                  <a:pos x="connsiteX0" y="connsiteY0"/>
                </a:cxn>
                <a:cxn ang="0">
                  <a:pos x="connsiteX1" y="connsiteY1"/>
                </a:cxn>
              </a:cxnLst>
              <a:rect l="l" t="t" r="r" b="b"/>
              <a:pathLst>
                <a:path w="1086678">
                  <a:moveTo>
                    <a:pt x="0" y="0"/>
                  </a:moveTo>
                  <a:lnTo>
                    <a:pt x="1086678" y="0"/>
                  </a:lnTo>
                </a:path>
              </a:pathLst>
            </a:custGeom>
            <a:noFill/>
            <a:ln w="381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47">
                <a:latin typeface="Arial" panose="020B0604020202020204" pitchFamily="34" charset="0"/>
                <a:cs typeface="Arial" panose="020B0604020202020204" pitchFamily="34" charset="0"/>
              </a:endParaRPr>
            </a:p>
          </p:txBody>
        </p:sp>
        <p:grpSp>
          <p:nvGrpSpPr>
            <p:cNvPr id="141" name="グループ化 140">
              <a:extLst>
                <a:ext uri="{FF2B5EF4-FFF2-40B4-BE49-F238E27FC236}">
                  <a16:creationId xmlns:a16="http://schemas.microsoft.com/office/drawing/2014/main" id="{FE1EDDFC-5C84-B73C-4B1F-A9D67E7F808E}"/>
                </a:ext>
              </a:extLst>
            </p:cNvPr>
            <p:cNvGrpSpPr/>
            <p:nvPr/>
          </p:nvGrpSpPr>
          <p:grpSpPr>
            <a:xfrm>
              <a:off x="1117541" y="4028723"/>
              <a:ext cx="2205133" cy="100848"/>
              <a:chOff x="866618" y="1713875"/>
              <a:chExt cx="1234608" cy="79970"/>
            </a:xfrm>
          </p:grpSpPr>
          <p:sp>
            <p:nvSpPr>
              <p:cNvPr id="143" name="正方形/長方形 142">
                <a:extLst>
                  <a:ext uri="{FF2B5EF4-FFF2-40B4-BE49-F238E27FC236}">
                    <a16:creationId xmlns:a16="http://schemas.microsoft.com/office/drawing/2014/main" id="{79ACD57D-E04E-34F5-8DD3-3C583119BC2A}"/>
                  </a:ext>
                </a:extLst>
              </p:cNvPr>
              <p:cNvSpPr/>
              <p:nvPr/>
            </p:nvSpPr>
            <p:spPr>
              <a:xfrm>
                <a:off x="866618" y="1713875"/>
                <a:ext cx="1234608" cy="79200"/>
              </a:xfrm>
              <a:prstGeom prst="rect">
                <a:avLst/>
              </a:prstGeom>
              <a:solidFill>
                <a:srgbClr val="BFBFB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正方形/長方形 143">
                <a:extLst>
                  <a:ext uri="{FF2B5EF4-FFF2-40B4-BE49-F238E27FC236}">
                    <a16:creationId xmlns:a16="http://schemas.microsoft.com/office/drawing/2014/main" id="{38F914D3-1D5B-1F3C-1FF5-D96988605A9F}"/>
                  </a:ext>
                </a:extLst>
              </p:cNvPr>
              <p:cNvSpPr/>
              <p:nvPr/>
            </p:nvSpPr>
            <p:spPr>
              <a:xfrm>
                <a:off x="1556894" y="1714645"/>
                <a:ext cx="294131" cy="792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bg1"/>
                    </a:solidFill>
                    <a:latin typeface="Arial" panose="020B0604020202020204" pitchFamily="34" charset="0"/>
                    <a:cs typeface="Arial" panose="020B0604020202020204" pitchFamily="34" charset="0"/>
                  </a:rPr>
                  <a:t>＊</a:t>
                </a:r>
              </a:p>
            </p:txBody>
          </p:sp>
        </p:grpSp>
        <p:sp>
          <p:nvSpPr>
            <p:cNvPr id="142" name="テキスト ボックス 141">
              <a:extLst>
                <a:ext uri="{FF2B5EF4-FFF2-40B4-BE49-F238E27FC236}">
                  <a16:creationId xmlns:a16="http://schemas.microsoft.com/office/drawing/2014/main" id="{2F9F93EC-813B-902E-418B-5EC8B4A747B0}"/>
                </a:ext>
              </a:extLst>
            </p:cNvPr>
            <p:cNvSpPr txBox="1"/>
            <p:nvPr/>
          </p:nvSpPr>
          <p:spPr>
            <a:xfrm>
              <a:off x="1502479" y="3991854"/>
              <a:ext cx="463365"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Exon14</a:t>
              </a:r>
            </a:p>
          </p:txBody>
        </p:sp>
      </p:grpSp>
      <p:sp>
        <p:nvSpPr>
          <p:cNvPr id="145" name="テキスト ボックス 144">
            <a:extLst>
              <a:ext uri="{FF2B5EF4-FFF2-40B4-BE49-F238E27FC236}">
                <a16:creationId xmlns:a16="http://schemas.microsoft.com/office/drawing/2014/main" id="{7BC69830-665E-D9C9-79ED-7124B87B47E9}"/>
              </a:ext>
            </a:extLst>
          </p:cNvPr>
          <p:cNvSpPr txBox="1"/>
          <p:nvPr/>
        </p:nvSpPr>
        <p:spPr>
          <a:xfrm rot="16200000">
            <a:off x="64554" y="3502789"/>
            <a:ext cx="1515158" cy="200055"/>
          </a:xfrm>
          <a:prstGeom prst="rect">
            <a:avLst/>
          </a:prstGeom>
          <a:noFill/>
        </p:spPr>
        <p:txBody>
          <a:bodyPr wrap="none" rtlCol="0">
            <a:spAutoFit/>
          </a:bodyPr>
          <a:lstStyle/>
          <a:p>
            <a:r>
              <a:rPr kumimoji="1" lang="en-US" altLang="ja-JP" sz="700" dirty="0">
                <a:latin typeface="Arial" panose="020B0604020202020204" pitchFamily="34" charset="0"/>
                <a:ea typeface="Meiryo" panose="020B0604030504040204" pitchFamily="34" charset="-128"/>
                <a:cs typeface="Arial" panose="020B0604020202020204" pitchFamily="34" charset="0"/>
              </a:rPr>
              <a:t>Accumulation of </a:t>
            </a:r>
            <a:r>
              <a:rPr kumimoji="1" lang="en-US" altLang="ja-JP" sz="700" i="1" dirty="0">
                <a:latin typeface="Arial" panose="020B0604020202020204" pitchFamily="34" charset="0"/>
                <a:ea typeface="Meiryo" panose="020B0604030504040204" pitchFamily="34" charset="-128"/>
                <a:cs typeface="Arial" panose="020B0604020202020204" pitchFamily="34" charset="0"/>
              </a:rPr>
              <a:t>FLT3</a:t>
            </a:r>
            <a:r>
              <a:rPr kumimoji="1" lang="en-US" altLang="ja-JP" sz="700" dirty="0">
                <a:latin typeface="Arial" panose="020B0604020202020204" pitchFamily="34" charset="0"/>
                <a:ea typeface="Meiryo" panose="020B0604030504040204" pitchFamily="34" charset="-128"/>
                <a:cs typeface="Arial" panose="020B0604020202020204" pitchFamily="34" charset="0"/>
              </a:rPr>
              <a:t>-ITD clones</a:t>
            </a:r>
            <a:endParaRPr kumimoji="1" lang="ja-JP" altLang="en-US" sz="700">
              <a:latin typeface="Arial" panose="020B0604020202020204" pitchFamily="34" charset="0"/>
              <a:ea typeface="Meiryo" panose="020B0604030504040204" pitchFamily="34" charset="-128"/>
              <a:cs typeface="Arial" panose="020B0604020202020204" pitchFamily="34" charset="0"/>
            </a:endParaRPr>
          </a:p>
        </p:txBody>
      </p:sp>
      <p:pic>
        <p:nvPicPr>
          <p:cNvPr id="146" name="図 145">
            <a:extLst>
              <a:ext uri="{FF2B5EF4-FFF2-40B4-BE49-F238E27FC236}">
                <a16:creationId xmlns:a16="http://schemas.microsoft.com/office/drawing/2014/main" id="{3DBA79EB-37E4-D866-C1AA-4896BB20538D}"/>
              </a:ext>
            </a:extLst>
          </p:cNvPr>
          <p:cNvPicPr>
            <a:picLocks noChangeAspect="1"/>
          </p:cNvPicPr>
          <p:nvPr/>
        </p:nvPicPr>
        <p:blipFill rotWithShape="1">
          <a:blip r:embed="rId6"/>
          <a:srcRect l="6371"/>
          <a:stretch/>
        </p:blipFill>
        <p:spPr>
          <a:xfrm>
            <a:off x="818340" y="4949351"/>
            <a:ext cx="2705041" cy="1431297"/>
          </a:xfrm>
          <a:prstGeom prst="rect">
            <a:avLst/>
          </a:prstGeom>
        </p:spPr>
      </p:pic>
      <p:graphicFrame>
        <p:nvGraphicFramePr>
          <p:cNvPr id="147" name="表 146">
            <a:extLst>
              <a:ext uri="{FF2B5EF4-FFF2-40B4-BE49-F238E27FC236}">
                <a16:creationId xmlns:a16="http://schemas.microsoft.com/office/drawing/2014/main" id="{F247DBDC-C3F1-C6E1-56AC-303F9E70B46D}"/>
              </a:ext>
            </a:extLst>
          </p:cNvPr>
          <p:cNvGraphicFramePr>
            <a:graphicFrameLocks noGrp="1"/>
          </p:cNvGraphicFramePr>
          <p:nvPr>
            <p:extLst>
              <p:ext uri="{D42A27DB-BD31-4B8C-83A1-F6EECF244321}">
                <p14:modId xmlns:p14="http://schemas.microsoft.com/office/powerpoint/2010/main" val="4066758780"/>
              </p:ext>
            </p:extLst>
          </p:nvPr>
        </p:nvGraphicFramePr>
        <p:xfrm>
          <a:off x="629218" y="4931696"/>
          <a:ext cx="324000" cy="1515157"/>
        </p:xfrm>
        <a:graphic>
          <a:graphicData uri="http://schemas.openxmlformats.org/drawingml/2006/table">
            <a:tbl>
              <a:tblPr firstRow="1" bandRow="1">
                <a:tableStyleId>{2D5ABB26-0587-4C30-8999-92F81FD0307C}</a:tableStyleId>
              </a:tblPr>
              <a:tblGrid>
                <a:gridCol w="324000">
                  <a:extLst>
                    <a:ext uri="{9D8B030D-6E8A-4147-A177-3AD203B41FA5}">
                      <a16:colId xmlns:a16="http://schemas.microsoft.com/office/drawing/2014/main" val="1735945290"/>
                    </a:ext>
                  </a:extLst>
                </a:gridCol>
              </a:tblGrid>
              <a:tr h="216451">
                <a:tc>
                  <a:txBody>
                    <a:bodyPr/>
                    <a:lstStyle/>
                    <a:p>
                      <a:pPr algn="ctr"/>
                      <a:r>
                        <a:rPr kumimoji="1" lang="en-US" altLang="ja-JP" sz="500" b="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5194427"/>
                  </a:ext>
                </a:extLst>
              </a:tr>
              <a:tr h="216451">
                <a:tc>
                  <a:txBody>
                    <a:bodyPr/>
                    <a:lstStyle/>
                    <a:p>
                      <a:pPr algn="ctr"/>
                      <a:r>
                        <a:rPr kumimoji="1" lang="en-US" altLang="ja-JP" sz="500" b="0">
                          <a:latin typeface="Arial" panose="020B0604020202020204" pitchFamily="34" charset="0"/>
                          <a:cs typeface="Arial" panose="020B0604020202020204" pitchFamily="34" charset="0"/>
                        </a:rPr>
                        <a:t>25</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84903677"/>
                  </a:ext>
                </a:extLst>
              </a:tr>
              <a:tr h="216451">
                <a:tc>
                  <a:txBody>
                    <a:bodyPr/>
                    <a:lstStyle/>
                    <a:p>
                      <a:pPr algn="ctr"/>
                      <a:r>
                        <a:rPr kumimoji="1" lang="en-US" altLang="ja-JP" sz="500" b="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42049509"/>
                  </a:ext>
                </a:extLst>
              </a:tr>
              <a:tr h="216451">
                <a:tc>
                  <a:txBody>
                    <a:bodyPr/>
                    <a:lstStyle/>
                    <a:p>
                      <a:pPr algn="ctr"/>
                      <a:r>
                        <a:rPr kumimoji="1" lang="en-US" altLang="ja-JP" sz="500" b="0">
                          <a:latin typeface="Arial" panose="020B0604020202020204" pitchFamily="34" charset="0"/>
                          <a:cs typeface="Arial" panose="020B0604020202020204" pitchFamily="34" charset="0"/>
                        </a:rPr>
                        <a:t>15</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60943061"/>
                  </a:ext>
                </a:extLst>
              </a:tr>
              <a:tr h="216451">
                <a:tc>
                  <a:txBody>
                    <a:bodyPr/>
                    <a:lstStyle/>
                    <a:p>
                      <a:pPr algn="ctr"/>
                      <a:r>
                        <a:rPr kumimoji="1" lang="en-US" altLang="ja-JP" sz="500" b="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20995934"/>
                  </a:ext>
                </a:extLst>
              </a:tr>
              <a:tr h="216451">
                <a:tc>
                  <a:txBody>
                    <a:bodyPr/>
                    <a:lstStyle/>
                    <a:p>
                      <a:pPr algn="ctr"/>
                      <a:r>
                        <a:rPr kumimoji="1" lang="en-US" altLang="ja-JP" sz="500" b="0">
                          <a:latin typeface="Arial" panose="020B0604020202020204" pitchFamily="34" charset="0"/>
                          <a:cs typeface="Arial" panose="020B0604020202020204" pitchFamily="34" charset="0"/>
                        </a:rPr>
                        <a:t>5</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8640654"/>
                  </a:ext>
                </a:extLst>
              </a:tr>
              <a:tr h="216451">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2970709"/>
                  </a:ext>
                </a:extLst>
              </a:tr>
            </a:tbl>
          </a:graphicData>
        </a:graphic>
      </p:graphicFrame>
      <p:graphicFrame>
        <p:nvGraphicFramePr>
          <p:cNvPr id="148" name="表 147">
            <a:extLst>
              <a:ext uri="{FF2B5EF4-FFF2-40B4-BE49-F238E27FC236}">
                <a16:creationId xmlns:a16="http://schemas.microsoft.com/office/drawing/2014/main" id="{C3ED0BA0-4A18-3C84-2C64-A10EB207A08F}"/>
              </a:ext>
            </a:extLst>
          </p:cNvPr>
          <p:cNvGraphicFramePr>
            <a:graphicFrameLocks noGrp="1"/>
          </p:cNvGraphicFramePr>
          <p:nvPr>
            <p:extLst>
              <p:ext uri="{D42A27DB-BD31-4B8C-83A1-F6EECF244321}">
                <p14:modId xmlns:p14="http://schemas.microsoft.com/office/powerpoint/2010/main" val="2658492492"/>
              </p:ext>
            </p:extLst>
          </p:nvPr>
        </p:nvGraphicFramePr>
        <p:xfrm>
          <a:off x="957839" y="6300467"/>
          <a:ext cx="2435805" cy="372941"/>
        </p:xfrm>
        <a:graphic>
          <a:graphicData uri="http://schemas.openxmlformats.org/drawingml/2006/table">
            <a:tbl>
              <a:tblPr firstRow="1" bandRow="1">
                <a:tableStyleId>{2D5ABB26-0587-4C30-8999-92F81FD0307C}</a:tableStyleId>
              </a:tblPr>
              <a:tblGrid>
                <a:gridCol w="270645">
                  <a:extLst>
                    <a:ext uri="{9D8B030D-6E8A-4147-A177-3AD203B41FA5}">
                      <a16:colId xmlns:a16="http://schemas.microsoft.com/office/drawing/2014/main" val="2004732448"/>
                    </a:ext>
                  </a:extLst>
                </a:gridCol>
                <a:gridCol w="270645">
                  <a:extLst>
                    <a:ext uri="{9D8B030D-6E8A-4147-A177-3AD203B41FA5}">
                      <a16:colId xmlns:a16="http://schemas.microsoft.com/office/drawing/2014/main" val="2016754719"/>
                    </a:ext>
                  </a:extLst>
                </a:gridCol>
                <a:gridCol w="270645">
                  <a:extLst>
                    <a:ext uri="{9D8B030D-6E8A-4147-A177-3AD203B41FA5}">
                      <a16:colId xmlns:a16="http://schemas.microsoft.com/office/drawing/2014/main" val="3501528183"/>
                    </a:ext>
                  </a:extLst>
                </a:gridCol>
                <a:gridCol w="270645">
                  <a:extLst>
                    <a:ext uri="{9D8B030D-6E8A-4147-A177-3AD203B41FA5}">
                      <a16:colId xmlns:a16="http://schemas.microsoft.com/office/drawing/2014/main" val="2261135804"/>
                    </a:ext>
                  </a:extLst>
                </a:gridCol>
                <a:gridCol w="270645">
                  <a:extLst>
                    <a:ext uri="{9D8B030D-6E8A-4147-A177-3AD203B41FA5}">
                      <a16:colId xmlns:a16="http://schemas.microsoft.com/office/drawing/2014/main" val="1863380165"/>
                    </a:ext>
                  </a:extLst>
                </a:gridCol>
                <a:gridCol w="270645">
                  <a:extLst>
                    <a:ext uri="{9D8B030D-6E8A-4147-A177-3AD203B41FA5}">
                      <a16:colId xmlns:a16="http://schemas.microsoft.com/office/drawing/2014/main" val="4069011966"/>
                    </a:ext>
                  </a:extLst>
                </a:gridCol>
                <a:gridCol w="270645">
                  <a:extLst>
                    <a:ext uri="{9D8B030D-6E8A-4147-A177-3AD203B41FA5}">
                      <a16:colId xmlns:a16="http://schemas.microsoft.com/office/drawing/2014/main" val="1847833038"/>
                    </a:ext>
                  </a:extLst>
                </a:gridCol>
                <a:gridCol w="270645">
                  <a:extLst>
                    <a:ext uri="{9D8B030D-6E8A-4147-A177-3AD203B41FA5}">
                      <a16:colId xmlns:a16="http://schemas.microsoft.com/office/drawing/2014/main" val="1473302859"/>
                    </a:ext>
                  </a:extLst>
                </a:gridCol>
                <a:gridCol w="270645">
                  <a:extLst>
                    <a:ext uri="{9D8B030D-6E8A-4147-A177-3AD203B41FA5}">
                      <a16:colId xmlns:a16="http://schemas.microsoft.com/office/drawing/2014/main" val="1861959911"/>
                    </a:ext>
                  </a:extLst>
                </a:gridCol>
              </a:tblGrid>
              <a:tr h="372941">
                <a:tc>
                  <a:txBody>
                    <a:bodyPr/>
                    <a:lstStyle/>
                    <a:p>
                      <a:pPr algn="r"/>
                      <a:r>
                        <a:rPr kumimoji="1" lang="en-US" altLang="ja-JP" sz="700" b="0"/>
                        <a:t>3-10</a:t>
                      </a:r>
                      <a:endParaRPr kumimoji="1" lang="ja-JP" altLang="en-US" sz="700" b="0"/>
                    </a:p>
                  </a:txBody>
                  <a:tcPr marL="36000" marR="36000" marT="36000" marB="36000" vert="vert270"/>
                </a:tc>
                <a:tc>
                  <a:txBody>
                    <a:bodyPr/>
                    <a:lstStyle/>
                    <a:p>
                      <a:pPr algn="r"/>
                      <a:r>
                        <a:rPr kumimoji="1" lang="en-US" altLang="ja-JP" sz="700" b="0"/>
                        <a:t>11-20</a:t>
                      </a:r>
                    </a:p>
                  </a:txBody>
                  <a:tcPr marL="36000" marR="36000" marT="36000" marB="36000" vert="vert270"/>
                </a:tc>
                <a:tc>
                  <a:txBody>
                    <a:bodyPr/>
                    <a:lstStyle/>
                    <a:p>
                      <a:pPr algn="r"/>
                      <a:r>
                        <a:rPr kumimoji="1" lang="en-US" altLang="ja-JP" sz="700" b="0"/>
                        <a:t>21-30</a:t>
                      </a:r>
                      <a:endParaRPr kumimoji="1" lang="ja-JP" altLang="en-US" sz="700" b="0"/>
                    </a:p>
                  </a:txBody>
                  <a:tcPr marL="36000" marR="36000" marT="36000" marB="36000" vert="vert270"/>
                </a:tc>
                <a:tc>
                  <a:txBody>
                    <a:bodyPr/>
                    <a:lstStyle/>
                    <a:p>
                      <a:pPr algn="r"/>
                      <a:r>
                        <a:rPr kumimoji="1" lang="en-US" altLang="ja-JP" sz="700" b="0"/>
                        <a:t>31-40</a:t>
                      </a:r>
                      <a:endParaRPr kumimoji="1" lang="ja-JP" altLang="en-US" sz="700" b="0"/>
                    </a:p>
                  </a:txBody>
                  <a:tcPr marL="36000" marR="36000" marT="36000" marB="36000" vert="vert270"/>
                </a:tc>
                <a:tc>
                  <a:txBody>
                    <a:bodyPr/>
                    <a:lstStyle/>
                    <a:p>
                      <a:pPr algn="r"/>
                      <a:r>
                        <a:rPr kumimoji="1" lang="en-US" altLang="ja-JP" sz="700" b="0"/>
                        <a:t>41-50</a:t>
                      </a:r>
                      <a:endParaRPr kumimoji="1" lang="ja-JP" altLang="en-US" sz="700" b="0"/>
                    </a:p>
                  </a:txBody>
                  <a:tcPr marL="36000" marR="36000" marT="36000" marB="36000" vert="vert270"/>
                </a:tc>
                <a:tc>
                  <a:txBody>
                    <a:bodyPr/>
                    <a:lstStyle/>
                    <a:p>
                      <a:pPr algn="r"/>
                      <a:r>
                        <a:rPr kumimoji="1" lang="en-US" altLang="ja-JP" sz="700" b="0"/>
                        <a:t>51-60</a:t>
                      </a:r>
                      <a:endParaRPr kumimoji="1" lang="ja-JP" altLang="en-US" sz="700" b="0"/>
                    </a:p>
                  </a:txBody>
                  <a:tcPr marL="36000" marR="36000" marT="36000" marB="36000" vert="vert270"/>
                </a:tc>
                <a:tc>
                  <a:txBody>
                    <a:bodyPr/>
                    <a:lstStyle/>
                    <a:p>
                      <a:pPr algn="r"/>
                      <a:r>
                        <a:rPr kumimoji="1" lang="en-US" altLang="ja-JP" sz="700" b="0"/>
                        <a:t>61-70</a:t>
                      </a:r>
                      <a:endParaRPr kumimoji="1" lang="ja-JP" altLang="en-US" sz="700" b="0"/>
                    </a:p>
                  </a:txBody>
                  <a:tcPr marL="36000" marR="36000" marT="36000" marB="36000" vert="vert270"/>
                </a:tc>
                <a:tc>
                  <a:txBody>
                    <a:bodyPr/>
                    <a:lstStyle/>
                    <a:p>
                      <a:pPr algn="r"/>
                      <a:r>
                        <a:rPr kumimoji="1" lang="en-US" altLang="ja-JP" sz="700" b="0"/>
                        <a:t>71-80</a:t>
                      </a:r>
                      <a:endParaRPr kumimoji="1" lang="ja-JP" altLang="en-US" sz="700" b="0"/>
                    </a:p>
                  </a:txBody>
                  <a:tcPr marL="36000" marR="36000" marT="36000" marB="36000" vert="vert270"/>
                </a:tc>
                <a:tc>
                  <a:txBody>
                    <a:bodyPr/>
                    <a:lstStyle/>
                    <a:p>
                      <a:pPr algn="r"/>
                      <a:r>
                        <a:rPr kumimoji="1" lang="en-US" altLang="ja-JP" sz="700" b="0"/>
                        <a:t>81-90</a:t>
                      </a:r>
                      <a:endParaRPr kumimoji="1" lang="ja-JP" altLang="en-US" sz="700" b="0"/>
                    </a:p>
                  </a:txBody>
                  <a:tcPr marL="36000" marR="36000" marT="36000" marB="36000" vert="vert270"/>
                </a:tc>
                <a:extLst>
                  <a:ext uri="{0D108BD9-81ED-4DB2-BD59-A6C34878D82A}">
                    <a16:rowId xmlns:a16="http://schemas.microsoft.com/office/drawing/2014/main" val="1568685470"/>
                  </a:ext>
                </a:extLst>
              </a:tr>
            </a:tbl>
          </a:graphicData>
        </a:graphic>
      </p:graphicFrame>
      <p:sp>
        <p:nvSpPr>
          <p:cNvPr id="149" name="テキスト ボックス 148">
            <a:extLst>
              <a:ext uri="{FF2B5EF4-FFF2-40B4-BE49-F238E27FC236}">
                <a16:creationId xmlns:a16="http://schemas.microsoft.com/office/drawing/2014/main" id="{91FED160-8B20-5E4E-2517-2FC58C506DA3}"/>
              </a:ext>
            </a:extLst>
          </p:cNvPr>
          <p:cNvSpPr txBox="1"/>
          <p:nvPr/>
        </p:nvSpPr>
        <p:spPr>
          <a:xfrm>
            <a:off x="2845252" y="5206057"/>
            <a:ext cx="648976"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N=85</a:t>
            </a:r>
          </a:p>
        </p:txBody>
      </p:sp>
      <p:sp>
        <p:nvSpPr>
          <p:cNvPr id="150" name="テキスト ボックス 149">
            <a:extLst>
              <a:ext uri="{FF2B5EF4-FFF2-40B4-BE49-F238E27FC236}">
                <a16:creationId xmlns:a16="http://schemas.microsoft.com/office/drawing/2014/main" id="{F09807FC-6EC4-2781-40F1-CEFBF91B70FE}"/>
              </a:ext>
            </a:extLst>
          </p:cNvPr>
          <p:cNvSpPr txBox="1"/>
          <p:nvPr/>
        </p:nvSpPr>
        <p:spPr>
          <a:xfrm>
            <a:off x="1452047" y="6573380"/>
            <a:ext cx="1263045"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ITD length (bp)</a:t>
            </a:r>
          </a:p>
        </p:txBody>
      </p:sp>
      <p:sp>
        <p:nvSpPr>
          <p:cNvPr id="151" name="テキスト ボックス 150">
            <a:extLst>
              <a:ext uri="{FF2B5EF4-FFF2-40B4-BE49-F238E27FC236}">
                <a16:creationId xmlns:a16="http://schemas.microsoft.com/office/drawing/2014/main" id="{16C5AF97-0984-9105-6EA9-D7C80D10BB4E}"/>
              </a:ext>
            </a:extLst>
          </p:cNvPr>
          <p:cNvSpPr txBox="1"/>
          <p:nvPr/>
        </p:nvSpPr>
        <p:spPr>
          <a:xfrm rot="16200000">
            <a:off x="34348" y="5549278"/>
            <a:ext cx="1297150" cy="200055"/>
          </a:xfrm>
          <a:prstGeom prst="rect">
            <a:avLst/>
          </a:prstGeom>
          <a:noFill/>
        </p:spPr>
        <p:txBody>
          <a:bodyPr wrap="none" rtlCol="0">
            <a:spAutoFit/>
          </a:bodyPr>
          <a:lstStyle/>
          <a:p>
            <a:r>
              <a:rPr lang="en-US" altLang="ja-JP" sz="700" dirty="0">
                <a:latin typeface="Arial" panose="020B0604020202020204" pitchFamily="34" charset="0"/>
                <a:ea typeface="Meiryo" panose="020B0604030504040204" pitchFamily="34" charset="-128"/>
                <a:cs typeface="Arial" panose="020B0604020202020204" pitchFamily="34" charset="0"/>
              </a:rPr>
              <a:t>Number of </a:t>
            </a:r>
            <a:r>
              <a:rPr lang="en-US" altLang="ja-JP" sz="700" i="1" dirty="0">
                <a:latin typeface="Arial" panose="020B0604020202020204" pitchFamily="34" charset="0"/>
                <a:ea typeface="Meiryo" panose="020B0604030504040204" pitchFamily="34" charset="-128"/>
                <a:cs typeface="Arial" panose="020B0604020202020204" pitchFamily="34" charset="0"/>
              </a:rPr>
              <a:t>FLT3</a:t>
            </a:r>
            <a:r>
              <a:rPr lang="en-US" altLang="ja-JP" sz="700" dirty="0">
                <a:latin typeface="Arial" panose="020B0604020202020204" pitchFamily="34" charset="0"/>
                <a:ea typeface="Meiryo" panose="020B0604030504040204" pitchFamily="34" charset="-128"/>
                <a:cs typeface="Arial" panose="020B0604020202020204" pitchFamily="34" charset="0"/>
              </a:rPr>
              <a:t>-ITD clones</a:t>
            </a:r>
            <a:endParaRPr kumimoji="1" lang="ja-JP" altLang="en-US" sz="700">
              <a:latin typeface="Arial" panose="020B0604020202020204" pitchFamily="34" charset="0"/>
              <a:ea typeface="Meiryo" panose="020B0604030504040204" pitchFamily="34" charset="-128"/>
              <a:cs typeface="Arial" panose="020B0604020202020204" pitchFamily="34" charset="0"/>
            </a:endParaRPr>
          </a:p>
        </p:txBody>
      </p:sp>
      <p:cxnSp>
        <p:nvCxnSpPr>
          <p:cNvPr id="160" name="直線コネクタ 159">
            <a:extLst>
              <a:ext uri="{FF2B5EF4-FFF2-40B4-BE49-F238E27FC236}">
                <a16:creationId xmlns:a16="http://schemas.microsoft.com/office/drawing/2014/main" id="{24402179-7273-A739-538C-45B12397354B}"/>
              </a:ext>
            </a:extLst>
          </p:cNvPr>
          <p:cNvCxnSpPr>
            <a:cxnSpLocks/>
          </p:cNvCxnSpPr>
          <p:nvPr/>
        </p:nvCxnSpPr>
        <p:spPr>
          <a:xfrm>
            <a:off x="1367931" y="2531945"/>
            <a:ext cx="4887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直線コネクタ 160">
            <a:extLst>
              <a:ext uri="{FF2B5EF4-FFF2-40B4-BE49-F238E27FC236}">
                <a16:creationId xmlns:a16="http://schemas.microsoft.com/office/drawing/2014/main" id="{1F4FB011-6897-8E9C-0D4F-6838A6B37315}"/>
              </a:ext>
            </a:extLst>
          </p:cNvPr>
          <p:cNvCxnSpPr>
            <a:cxnSpLocks/>
          </p:cNvCxnSpPr>
          <p:nvPr/>
        </p:nvCxnSpPr>
        <p:spPr>
          <a:xfrm>
            <a:off x="2455523" y="2539737"/>
            <a:ext cx="7648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直線コネクタ 161">
            <a:extLst>
              <a:ext uri="{FF2B5EF4-FFF2-40B4-BE49-F238E27FC236}">
                <a16:creationId xmlns:a16="http://schemas.microsoft.com/office/drawing/2014/main" id="{FD58A971-FF72-361E-408B-5ABE7E3AE606}"/>
              </a:ext>
            </a:extLst>
          </p:cNvPr>
          <p:cNvCxnSpPr>
            <a:cxnSpLocks/>
          </p:cNvCxnSpPr>
          <p:nvPr/>
        </p:nvCxnSpPr>
        <p:spPr>
          <a:xfrm>
            <a:off x="3388722" y="2539737"/>
            <a:ext cx="3093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3" name="表 162">
            <a:extLst>
              <a:ext uri="{FF2B5EF4-FFF2-40B4-BE49-F238E27FC236}">
                <a16:creationId xmlns:a16="http://schemas.microsoft.com/office/drawing/2014/main" id="{945BA0D3-E7E1-5DAA-5215-155D14AD6513}"/>
              </a:ext>
            </a:extLst>
          </p:cNvPr>
          <p:cNvGraphicFramePr>
            <a:graphicFrameLocks noGrp="1"/>
          </p:cNvGraphicFramePr>
          <p:nvPr>
            <p:extLst>
              <p:ext uri="{D42A27DB-BD31-4B8C-83A1-F6EECF244321}">
                <p14:modId xmlns:p14="http://schemas.microsoft.com/office/powerpoint/2010/main" val="365761051"/>
              </p:ext>
            </p:extLst>
          </p:nvPr>
        </p:nvGraphicFramePr>
        <p:xfrm>
          <a:off x="763133" y="2257648"/>
          <a:ext cx="1076576" cy="193040"/>
        </p:xfrm>
        <a:graphic>
          <a:graphicData uri="http://schemas.openxmlformats.org/drawingml/2006/table">
            <a:tbl>
              <a:tblPr firstRow="1" bandRow="1">
                <a:tableStyleId>{2D5ABB26-0587-4C30-8999-92F81FD0307C}</a:tableStyleId>
              </a:tblPr>
              <a:tblGrid>
                <a:gridCol w="269144">
                  <a:extLst>
                    <a:ext uri="{9D8B030D-6E8A-4147-A177-3AD203B41FA5}">
                      <a16:colId xmlns:a16="http://schemas.microsoft.com/office/drawing/2014/main" val="2305326499"/>
                    </a:ext>
                  </a:extLst>
                </a:gridCol>
                <a:gridCol w="269144">
                  <a:extLst>
                    <a:ext uri="{9D8B030D-6E8A-4147-A177-3AD203B41FA5}">
                      <a16:colId xmlns:a16="http://schemas.microsoft.com/office/drawing/2014/main" val="1785953146"/>
                    </a:ext>
                  </a:extLst>
                </a:gridCol>
                <a:gridCol w="269144">
                  <a:extLst>
                    <a:ext uri="{9D8B030D-6E8A-4147-A177-3AD203B41FA5}">
                      <a16:colId xmlns:a16="http://schemas.microsoft.com/office/drawing/2014/main" val="4289834914"/>
                    </a:ext>
                  </a:extLst>
                </a:gridCol>
                <a:gridCol w="269144">
                  <a:extLst>
                    <a:ext uri="{9D8B030D-6E8A-4147-A177-3AD203B41FA5}">
                      <a16:colId xmlns:a16="http://schemas.microsoft.com/office/drawing/2014/main" val="3650850088"/>
                    </a:ext>
                  </a:extLst>
                </a:gridCol>
              </a:tblGrid>
              <a:tr h="193040">
                <a:tc>
                  <a:txBody>
                    <a:bodyPr/>
                    <a:lstStyle/>
                    <a:p>
                      <a:pPr algn="ctr"/>
                      <a:r>
                        <a:rPr kumimoji="1" lang="en-US" altLang="ja-JP" sz="600" b="1">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72000" marR="72000"/>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72000" marR="72000"/>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72000" marR="72000"/>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72000" marR="72000"/>
                </a:tc>
                <a:extLst>
                  <a:ext uri="{0D108BD9-81ED-4DB2-BD59-A6C34878D82A}">
                    <a16:rowId xmlns:a16="http://schemas.microsoft.com/office/drawing/2014/main" val="1037147666"/>
                  </a:ext>
                </a:extLst>
              </a:tr>
            </a:tbl>
          </a:graphicData>
        </a:graphic>
      </p:graphicFrame>
      <p:sp>
        <p:nvSpPr>
          <p:cNvPr id="165" name="テキスト ボックス 164">
            <a:extLst>
              <a:ext uri="{FF2B5EF4-FFF2-40B4-BE49-F238E27FC236}">
                <a16:creationId xmlns:a16="http://schemas.microsoft.com/office/drawing/2014/main" id="{22E4CD37-D23D-FC5C-F33E-A2BE5C6E814F}"/>
              </a:ext>
            </a:extLst>
          </p:cNvPr>
          <p:cNvSpPr txBox="1"/>
          <p:nvPr/>
        </p:nvSpPr>
        <p:spPr>
          <a:xfrm>
            <a:off x="1665718" y="2489902"/>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(protruding)</a:t>
            </a:r>
          </a:p>
        </p:txBody>
      </p:sp>
      <p:sp>
        <p:nvSpPr>
          <p:cNvPr id="166" name="テキスト ボックス 165">
            <a:extLst>
              <a:ext uri="{FF2B5EF4-FFF2-40B4-BE49-F238E27FC236}">
                <a16:creationId xmlns:a16="http://schemas.microsoft.com/office/drawing/2014/main" id="{407B229A-C7E3-73B5-89E3-B6744EB5948C}"/>
              </a:ext>
            </a:extLst>
          </p:cNvPr>
          <p:cNvSpPr txBox="1"/>
          <p:nvPr/>
        </p:nvSpPr>
        <p:spPr>
          <a:xfrm>
            <a:off x="1429097" y="2544981"/>
            <a:ext cx="366382"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SSB</a:t>
            </a:r>
          </a:p>
        </p:txBody>
      </p:sp>
      <p:cxnSp>
        <p:nvCxnSpPr>
          <p:cNvPr id="167" name="直線コネクタ 166">
            <a:extLst>
              <a:ext uri="{FF2B5EF4-FFF2-40B4-BE49-F238E27FC236}">
                <a16:creationId xmlns:a16="http://schemas.microsoft.com/office/drawing/2014/main" id="{797F5363-1AA3-D304-E583-F291EA7A85E6}"/>
              </a:ext>
            </a:extLst>
          </p:cNvPr>
          <p:cNvCxnSpPr>
            <a:cxnSpLocks/>
          </p:cNvCxnSpPr>
          <p:nvPr/>
        </p:nvCxnSpPr>
        <p:spPr>
          <a:xfrm>
            <a:off x="1877595" y="2531945"/>
            <a:ext cx="2126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テキスト ボックス 167">
            <a:extLst>
              <a:ext uri="{FF2B5EF4-FFF2-40B4-BE49-F238E27FC236}">
                <a16:creationId xmlns:a16="http://schemas.microsoft.com/office/drawing/2014/main" id="{96A01FB6-589E-D9BB-9BFD-F5B959D0DBA7}"/>
              </a:ext>
            </a:extLst>
          </p:cNvPr>
          <p:cNvSpPr txBox="1"/>
          <p:nvPr/>
        </p:nvSpPr>
        <p:spPr>
          <a:xfrm>
            <a:off x="2512710" y="2507951"/>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(blunt)</a:t>
            </a:r>
          </a:p>
        </p:txBody>
      </p:sp>
      <p:sp>
        <p:nvSpPr>
          <p:cNvPr id="169" name="テキスト ボックス 168">
            <a:extLst>
              <a:ext uri="{FF2B5EF4-FFF2-40B4-BE49-F238E27FC236}">
                <a16:creationId xmlns:a16="http://schemas.microsoft.com/office/drawing/2014/main" id="{D6AF6210-21F6-8E06-12A2-01A2FC3E787E}"/>
              </a:ext>
            </a:extLst>
          </p:cNvPr>
          <p:cNvSpPr txBox="1"/>
          <p:nvPr/>
        </p:nvSpPr>
        <p:spPr>
          <a:xfrm>
            <a:off x="3230466" y="2517672"/>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(protruding)</a:t>
            </a:r>
          </a:p>
        </p:txBody>
      </p:sp>
      <p:sp>
        <p:nvSpPr>
          <p:cNvPr id="170" name="テキスト ボックス 169">
            <a:extLst>
              <a:ext uri="{FF2B5EF4-FFF2-40B4-BE49-F238E27FC236}">
                <a16:creationId xmlns:a16="http://schemas.microsoft.com/office/drawing/2014/main" id="{D1FC4E65-9760-54E7-1F83-E4FDFD5BA4CB}"/>
              </a:ext>
            </a:extLst>
          </p:cNvPr>
          <p:cNvSpPr txBox="1"/>
          <p:nvPr/>
        </p:nvSpPr>
        <p:spPr>
          <a:xfrm>
            <a:off x="1879800" y="4474041"/>
            <a:ext cx="1759678" cy="215444"/>
          </a:xfrm>
          <a:prstGeom prst="rect">
            <a:avLst/>
          </a:prstGeom>
          <a:noFill/>
        </p:spPr>
        <p:txBody>
          <a:bodyPr wrap="square" rtlCol="0">
            <a:spAutoFit/>
          </a:bodyPr>
          <a:lstStyle/>
          <a:p>
            <a:r>
              <a:rPr lang="en-US" altLang="ja-JP" sz="800" b="1" dirty="0">
                <a:latin typeface="Arial" panose="020B0604020202020204" pitchFamily="34" charset="0"/>
                <a:ea typeface="Meiryo" panose="020B0604030504040204" pitchFamily="34" charset="-128"/>
                <a:cs typeface="Arial" panose="020B0604020202020204" pitchFamily="34" charset="0"/>
              </a:rPr>
              <a:t>(</a:t>
            </a:r>
            <a:r>
              <a:rPr lang="ja-JP" altLang="en-US" sz="800" b="1">
                <a:latin typeface="Arial" panose="020B0604020202020204" pitchFamily="34" charset="0"/>
                <a:ea typeface="Meiryo" panose="020B0604030504040204" pitchFamily="34" charset="-128"/>
                <a:cs typeface="Arial" panose="020B0604020202020204" pitchFamily="34" charset="0"/>
              </a:rPr>
              <a:t>＊</a:t>
            </a:r>
            <a:r>
              <a:rPr lang="en-US" altLang="ja-JP" sz="800" b="1" dirty="0">
                <a:latin typeface="Arial" panose="020B0604020202020204" pitchFamily="34" charset="0"/>
                <a:ea typeface="Meiryo" panose="020B0604030504040204" pitchFamily="34" charset="-128"/>
                <a:cs typeface="Arial" panose="020B0604020202020204" pitchFamily="34" charset="0"/>
              </a:rPr>
              <a:t>) palindrome-like sequence</a:t>
            </a:r>
          </a:p>
        </p:txBody>
      </p:sp>
      <p:sp>
        <p:nvSpPr>
          <p:cNvPr id="171" name="テキスト ボックス 170">
            <a:extLst>
              <a:ext uri="{FF2B5EF4-FFF2-40B4-BE49-F238E27FC236}">
                <a16:creationId xmlns:a16="http://schemas.microsoft.com/office/drawing/2014/main" id="{D1A70FDB-F5AF-6FD7-84AE-E1A98058BB16}"/>
              </a:ext>
            </a:extLst>
          </p:cNvPr>
          <p:cNvSpPr txBox="1"/>
          <p:nvPr/>
        </p:nvSpPr>
        <p:spPr>
          <a:xfrm>
            <a:off x="1898555" y="5023843"/>
            <a:ext cx="1759677"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Median of 24 bp (3-44)</a:t>
            </a:r>
          </a:p>
        </p:txBody>
      </p:sp>
      <p:sp>
        <p:nvSpPr>
          <p:cNvPr id="172" name="テキスト ボックス 171">
            <a:extLst>
              <a:ext uri="{FF2B5EF4-FFF2-40B4-BE49-F238E27FC236}">
                <a16:creationId xmlns:a16="http://schemas.microsoft.com/office/drawing/2014/main" id="{0AAC333A-BF7C-79E1-3F99-617CB6B6AB10}"/>
              </a:ext>
            </a:extLst>
          </p:cNvPr>
          <p:cNvSpPr txBox="1"/>
          <p:nvPr/>
        </p:nvSpPr>
        <p:spPr>
          <a:xfrm>
            <a:off x="303133" y="757015"/>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a:t>
            </a:r>
            <a:endParaRPr lang="ja-JP" altLang="en-US" sz="1000" b="1">
              <a:latin typeface="Arial" panose="020B0604020202020204" pitchFamily="34" charset="0"/>
              <a:cs typeface="Arial" panose="020B0604020202020204" pitchFamily="34" charset="0"/>
            </a:endParaRPr>
          </a:p>
        </p:txBody>
      </p:sp>
      <p:sp>
        <p:nvSpPr>
          <p:cNvPr id="173" name="テキスト ボックス 172">
            <a:extLst>
              <a:ext uri="{FF2B5EF4-FFF2-40B4-BE49-F238E27FC236}">
                <a16:creationId xmlns:a16="http://schemas.microsoft.com/office/drawing/2014/main" id="{5B386565-2F42-6831-A4C4-8F1EC6D92B9E}"/>
              </a:ext>
            </a:extLst>
          </p:cNvPr>
          <p:cNvSpPr txBox="1"/>
          <p:nvPr/>
        </p:nvSpPr>
        <p:spPr>
          <a:xfrm>
            <a:off x="295055" y="2726972"/>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a:t>
            </a:r>
            <a:endParaRPr lang="ja-JP" altLang="en-US" sz="1000" b="1">
              <a:latin typeface="Arial" panose="020B0604020202020204" pitchFamily="34" charset="0"/>
              <a:cs typeface="Arial" panose="020B0604020202020204" pitchFamily="34" charset="0"/>
            </a:endParaRPr>
          </a:p>
        </p:txBody>
      </p:sp>
      <p:sp>
        <p:nvSpPr>
          <p:cNvPr id="174" name="テキスト ボックス 173">
            <a:extLst>
              <a:ext uri="{FF2B5EF4-FFF2-40B4-BE49-F238E27FC236}">
                <a16:creationId xmlns:a16="http://schemas.microsoft.com/office/drawing/2014/main" id="{2D7D2579-CCD4-41A4-E232-529FBEE69394}"/>
              </a:ext>
            </a:extLst>
          </p:cNvPr>
          <p:cNvSpPr txBox="1"/>
          <p:nvPr/>
        </p:nvSpPr>
        <p:spPr>
          <a:xfrm>
            <a:off x="295333" y="4637726"/>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C</a:t>
            </a:r>
            <a:endParaRPr lang="ja-JP" altLang="en-US" sz="1000" b="1">
              <a:latin typeface="Arial" panose="020B0604020202020204" pitchFamily="34" charset="0"/>
              <a:cs typeface="Arial" panose="020B0604020202020204" pitchFamily="34" charset="0"/>
            </a:endParaRPr>
          </a:p>
        </p:txBody>
      </p:sp>
      <p:sp>
        <p:nvSpPr>
          <p:cNvPr id="175" name="テキスト ボックス 174">
            <a:extLst>
              <a:ext uri="{FF2B5EF4-FFF2-40B4-BE49-F238E27FC236}">
                <a16:creationId xmlns:a16="http://schemas.microsoft.com/office/drawing/2014/main" id="{F55E24A9-218B-A094-7F9A-5FE2238DC147}"/>
              </a:ext>
            </a:extLst>
          </p:cNvPr>
          <p:cNvSpPr txBox="1"/>
          <p:nvPr/>
        </p:nvSpPr>
        <p:spPr>
          <a:xfrm>
            <a:off x="4057490" y="2767201"/>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D</a:t>
            </a:r>
            <a:endParaRPr lang="ja-JP" altLang="en-US" sz="1000" b="1">
              <a:latin typeface="Arial" panose="020B0604020202020204" pitchFamily="34" charset="0"/>
              <a:cs typeface="Arial" panose="020B0604020202020204" pitchFamily="34" charset="0"/>
            </a:endParaRPr>
          </a:p>
        </p:txBody>
      </p:sp>
      <p:sp>
        <p:nvSpPr>
          <p:cNvPr id="176" name="テキスト ボックス 175">
            <a:extLst>
              <a:ext uri="{FF2B5EF4-FFF2-40B4-BE49-F238E27FC236}">
                <a16:creationId xmlns:a16="http://schemas.microsoft.com/office/drawing/2014/main" id="{1F746420-20C2-A2C6-0F17-D8E63B3E0B40}"/>
              </a:ext>
            </a:extLst>
          </p:cNvPr>
          <p:cNvSpPr txBox="1"/>
          <p:nvPr/>
        </p:nvSpPr>
        <p:spPr>
          <a:xfrm>
            <a:off x="4054527" y="4637469"/>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E</a:t>
            </a:r>
            <a:endParaRPr lang="ja-JP" altLang="en-US" sz="1000" b="1">
              <a:latin typeface="Arial" panose="020B0604020202020204" pitchFamily="34" charset="0"/>
              <a:cs typeface="Arial" panose="020B0604020202020204" pitchFamily="34" charset="0"/>
            </a:endParaRPr>
          </a:p>
        </p:txBody>
      </p:sp>
      <p:grpSp>
        <p:nvGrpSpPr>
          <p:cNvPr id="4" name="グループ化 3">
            <a:extLst>
              <a:ext uri="{FF2B5EF4-FFF2-40B4-BE49-F238E27FC236}">
                <a16:creationId xmlns:a16="http://schemas.microsoft.com/office/drawing/2014/main" id="{CD73E7A4-BFE1-0E01-9815-196CE5DEF4EC}"/>
              </a:ext>
            </a:extLst>
          </p:cNvPr>
          <p:cNvGrpSpPr/>
          <p:nvPr/>
        </p:nvGrpSpPr>
        <p:grpSpPr>
          <a:xfrm>
            <a:off x="4174707" y="4789608"/>
            <a:ext cx="2784719" cy="1293839"/>
            <a:chOff x="4424928" y="5147772"/>
            <a:chExt cx="2138959" cy="988052"/>
          </a:xfrm>
        </p:grpSpPr>
        <p:pic>
          <p:nvPicPr>
            <p:cNvPr id="156" name="図 155">
              <a:extLst>
                <a:ext uri="{FF2B5EF4-FFF2-40B4-BE49-F238E27FC236}">
                  <a16:creationId xmlns:a16="http://schemas.microsoft.com/office/drawing/2014/main" id="{877839D3-136B-3574-B134-64A78CBAC774}"/>
                </a:ext>
              </a:extLst>
            </p:cNvPr>
            <p:cNvPicPr>
              <a:picLocks noChangeAspect="1"/>
            </p:cNvPicPr>
            <p:nvPr/>
          </p:nvPicPr>
          <p:blipFill>
            <a:blip r:embed="rId7"/>
            <a:stretch>
              <a:fillRect/>
            </a:stretch>
          </p:blipFill>
          <p:spPr>
            <a:xfrm>
              <a:off x="4424928" y="5337255"/>
              <a:ext cx="1328496" cy="798569"/>
            </a:xfrm>
            <a:prstGeom prst="rect">
              <a:avLst/>
            </a:prstGeom>
          </p:spPr>
        </p:pic>
        <p:sp>
          <p:nvSpPr>
            <p:cNvPr id="157" name="テキスト ボックス 156">
              <a:extLst>
                <a:ext uri="{FF2B5EF4-FFF2-40B4-BE49-F238E27FC236}">
                  <a16:creationId xmlns:a16="http://schemas.microsoft.com/office/drawing/2014/main" id="{FF278977-A420-6D78-9BD1-248C5B862408}"/>
                </a:ext>
              </a:extLst>
            </p:cNvPr>
            <p:cNvSpPr txBox="1"/>
            <p:nvPr/>
          </p:nvSpPr>
          <p:spPr>
            <a:xfrm>
              <a:off x="5313121" y="5823912"/>
              <a:ext cx="438947"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66</a:t>
              </a:r>
            </a:p>
          </p:txBody>
        </p:sp>
        <p:sp>
          <p:nvSpPr>
            <p:cNvPr id="158" name="テキスト ボックス 157">
              <a:extLst>
                <a:ext uri="{FF2B5EF4-FFF2-40B4-BE49-F238E27FC236}">
                  <a16:creationId xmlns:a16="http://schemas.microsoft.com/office/drawing/2014/main" id="{415779BA-DC2A-A1D8-B01E-FC1425D68E6C}"/>
                </a:ext>
              </a:extLst>
            </p:cNvPr>
            <p:cNvSpPr txBox="1"/>
            <p:nvPr/>
          </p:nvSpPr>
          <p:spPr>
            <a:xfrm>
              <a:off x="4498682" y="5469200"/>
              <a:ext cx="460820"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9</a:t>
              </a:r>
            </a:p>
          </p:txBody>
        </p:sp>
        <p:sp>
          <p:nvSpPr>
            <p:cNvPr id="159" name="テキスト ボックス 158">
              <a:extLst>
                <a:ext uri="{FF2B5EF4-FFF2-40B4-BE49-F238E27FC236}">
                  <a16:creationId xmlns:a16="http://schemas.microsoft.com/office/drawing/2014/main" id="{E5D26D2A-46CD-1678-E1C3-5230DF57A627}"/>
                </a:ext>
              </a:extLst>
            </p:cNvPr>
            <p:cNvSpPr txBox="1"/>
            <p:nvPr/>
          </p:nvSpPr>
          <p:spPr>
            <a:xfrm>
              <a:off x="4750896" y="5243005"/>
              <a:ext cx="409404" cy="215444"/>
            </a:xfrm>
            <a:prstGeom prst="rect">
              <a:avLst/>
            </a:prstGeom>
            <a:noFill/>
            <a:ln>
              <a:noFill/>
            </a:ln>
          </p:spPr>
          <p:txBody>
            <a:bodyPr wrap="square" rtlCol="0">
              <a:spAutoFit/>
            </a:bodyPr>
            <a:lstStyle/>
            <a:p>
              <a:pPr algn="ctr"/>
              <a:r>
                <a:rPr lang="en-US" altLang="ja-JP" sz="800" b="1">
                  <a:latin typeface="Arial" panose="020B0604020202020204" pitchFamily="34" charset="0"/>
                  <a:ea typeface="Meiryo" panose="020B0604030504040204" pitchFamily="34" charset="-128"/>
                  <a:cs typeface="Arial" panose="020B0604020202020204" pitchFamily="34" charset="0"/>
                </a:rPr>
                <a:t>10</a:t>
              </a:r>
            </a:p>
          </p:txBody>
        </p:sp>
        <p:cxnSp>
          <p:nvCxnSpPr>
            <p:cNvPr id="177" name="直線コネクタ 176">
              <a:extLst>
                <a:ext uri="{FF2B5EF4-FFF2-40B4-BE49-F238E27FC236}">
                  <a16:creationId xmlns:a16="http://schemas.microsoft.com/office/drawing/2014/main" id="{A85485AC-DE65-1464-6555-32BE06C210BC}"/>
                </a:ext>
              </a:extLst>
            </p:cNvPr>
            <p:cNvCxnSpPr>
              <a:cxnSpLocks/>
            </p:cNvCxnSpPr>
            <p:nvPr/>
          </p:nvCxnSpPr>
          <p:spPr>
            <a:xfrm>
              <a:off x="5586484" y="5457176"/>
              <a:ext cx="144000" cy="0"/>
            </a:xfrm>
            <a:prstGeom prst="line">
              <a:avLst/>
            </a:prstGeom>
            <a:ln w="508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78" name="直線コネクタ 177">
              <a:extLst>
                <a:ext uri="{FF2B5EF4-FFF2-40B4-BE49-F238E27FC236}">
                  <a16:creationId xmlns:a16="http://schemas.microsoft.com/office/drawing/2014/main" id="{81F4D018-1CB3-7D25-5165-8EA40EF7A5A3}"/>
                </a:ext>
              </a:extLst>
            </p:cNvPr>
            <p:cNvCxnSpPr>
              <a:cxnSpLocks/>
            </p:cNvCxnSpPr>
            <p:nvPr/>
          </p:nvCxnSpPr>
          <p:spPr>
            <a:xfrm>
              <a:off x="5586484" y="5244835"/>
              <a:ext cx="144000" cy="0"/>
            </a:xfrm>
            <a:prstGeom prst="line">
              <a:avLst/>
            </a:prstGeom>
            <a:ln w="50800">
              <a:solidFill>
                <a:srgbClr val="2A4E89"/>
              </a:solidFill>
            </a:ln>
          </p:spPr>
          <p:style>
            <a:lnRef idx="1">
              <a:schemeClr val="accent1"/>
            </a:lnRef>
            <a:fillRef idx="0">
              <a:schemeClr val="accent1"/>
            </a:fillRef>
            <a:effectRef idx="0">
              <a:schemeClr val="accent1"/>
            </a:effectRef>
            <a:fontRef idx="minor">
              <a:schemeClr val="tx1"/>
            </a:fontRef>
          </p:style>
        </p:cxnSp>
        <p:cxnSp>
          <p:nvCxnSpPr>
            <p:cNvPr id="179" name="直線コネクタ 178">
              <a:extLst>
                <a:ext uri="{FF2B5EF4-FFF2-40B4-BE49-F238E27FC236}">
                  <a16:creationId xmlns:a16="http://schemas.microsoft.com/office/drawing/2014/main" id="{46B40135-0941-A0A1-3E27-25CAD3692B44}"/>
                </a:ext>
              </a:extLst>
            </p:cNvPr>
            <p:cNvCxnSpPr>
              <a:cxnSpLocks/>
            </p:cNvCxnSpPr>
            <p:nvPr/>
          </p:nvCxnSpPr>
          <p:spPr>
            <a:xfrm>
              <a:off x="5586484" y="5350184"/>
              <a:ext cx="1440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183" name="テキスト ボックス 182">
              <a:extLst>
                <a:ext uri="{FF2B5EF4-FFF2-40B4-BE49-F238E27FC236}">
                  <a16:creationId xmlns:a16="http://schemas.microsoft.com/office/drawing/2014/main" id="{E39C5B8E-37D0-0E98-0C48-38E877B88F52}"/>
                </a:ext>
              </a:extLst>
            </p:cNvPr>
            <p:cNvSpPr txBox="1"/>
            <p:nvPr/>
          </p:nvSpPr>
          <p:spPr>
            <a:xfrm>
              <a:off x="5694011" y="5147772"/>
              <a:ext cx="869876" cy="184666"/>
            </a:xfrm>
            <a:prstGeom prst="rect">
              <a:avLst/>
            </a:prstGeom>
            <a:noFill/>
          </p:spPr>
          <p:txBody>
            <a:bodyPr wrap="square" rtlCol="0">
              <a:spAutoFit/>
            </a:bodyPr>
            <a:lstStyle/>
            <a:p>
              <a:r>
                <a:rPr lang="en-US" altLang="ja-JP" sz="600" b="1" dirty="0">
                  <a:latin typeface="Arial" panose="020B0604020202020204" pitchFamily="34" charset="0"/>
                  <a:ea typeface="Meiryo" panose="020B0604030504040204" pitchFamily="34" charset="-128"/>
                  <a:cs typeface="Arial" panose="020B0604020202020204" pitchFamily="34" charset="0"/>
                </a:rPr>
                <a:t>ITD without filler</a:t>
              </a:r>
            </a:p>
          </p:txBody>
        </p:sp>
      </p:grpSp>
      <p:grpSp>
        <p:nvGrpSpPr>
          <p:cNvPr id="2" name="グループ化 1">
            <a:extLst>
              <a:ext uri="{FF2B5EF4-FFF2-40B4-BE49-F238E27FC236}">
                <a16:creationId xmlns:a16="http://schemas.microsoft.com/office/drawing/2014/main" id="{F261CFDD-4763-9F8A-5C4C-2A3DBA5C17EA}"/>
              </a:ext>
            </a:extLst>
          </p:cNvPr>
          <p:cNvGrpSpPr/>
          <p:nvPr/>
        </p:nvGrpSpPr>
        <p:grpSpPr>
          <a:xfrm>
            <a:off x="4284499" y="2914363"/>
            <a:ext cx="2093099" cy="1458764"/>
            <a:chOff x="4524494" y="3130164"/>
            <a:chExt cx="1844685" cy="1234834"/>
          </a:xfrm>
        </p:grpSpPr>
        <p:pic>
          <p:nvPicPr>
            <p:cNvPr id="152" name="図 151">
              <a:extLst>
                <a:ext uri="{FF2B5EF4-FFF2-40B4-BE49-F238E27FC236}">
                  <a16:creationId xmlns:a16="http://schemas.microsoft.com/office/drawing/2014/main" id="{48D13310-002F-810A-2A8E-91C3C396CA3A}"/>
                </a:ext>
              </a:extLst>
            </p:cNvPr>
            <p:cNvPicPr>
              <a:picLocks noChangeAspect="1"/>
            </p:cNvPicPr>
            <p:nvPr/>
          </p:nvPicPr>
          <p:blipFill>
            <a:blip r:embed="rId8"/>
            <a:stretch>
              <a:fillRect/>
            </a:stretch>
          </p:blipFill>
          <p:spPr>
            <a:xfrm>
              <a:off x="4524495" y="3312344"/>
              <a:ext cx="1275274" cy="885190"/>
            </a:xfrm>
            <a:prstGeom prst="rect">
              <a:avLst/>
            </a:prstGeom>
          </p:spPr>
        </p:pic>
        <p:sp>
          <p:nvSpPr>
            <p:cNvPr id="153" name="テキスト ボックス 152">
              <a:extLst>
                <a:ext uri="{FF2B5EF4-FFF2-40B4-BE49-F238E27FC236}">
                  <a16:creationId xmlns:a16="http://schemas.microsoft.com/office/drawing/2014/main" id="{0F565653-CDCE-498E-C699-204DC0FA5BEB}"/>
                </a:ext>
              </a:extLst>
            </p:cNvPr>
            <p:cNvSpPr txBox="1"/>
            <p:nvPr/>
          </p:nvSpPr>
          <p:spPr>
            <a:xfrm>
              <a:off x="4524494" y="3372608"/>
              <a:ext cx="460851" cy="215444"/>
            </a:xfrm>
            <a:prstGeom prst="rect">
              <a:avLst/>
            </a:prstGeom>
            <a:noFill/>
            <a:ln>
              <a:noFill/>
            </a:ln>
          </p:spPr>
          <p:txBody>
            <a:bodyPr wrap="square" rtlCol="0">
              <a:spAutoFit/>
            </a:bodyPr>
            <a:lstStyle/>
            <a:p>
              <a:pPr algn="ctr"/>
              <a:r>
                <a:rPr lang="en-US" altLang="ja-JP" sz="800" b="1">
                  <a:latin typeface="Arial" panose="020B0604020202020204" pitchFamily="34" charset="0"/>
                  <a:ea typeface="Meiryo" panose="020B0604030504040204" pitchFamily="34" charset="-128"/>
                  <a:cs typeface="Arial" panose="020B0604020202020204" pitchFamily="34" charset="0"/>
                </a:rPr>
                <a:t>26</a:t>
              </a:r>
            </a:p>
          </p:txBody>
        </p:sp>
        <p:sp>
          <p:nvSpPr>
            <p:cNvPr id="154" name="テキスト ボックス 153">
              <a:extLst>
                <a:ext uri="{FF2B5EF4-FFF2-40B4-BE49-F238E27FC236}">
                  <a16:creationId xmlns:a16="http://schemas.microsoft.com/office/drawing/2014/main" id="{22F3FB5A-D240-E12A-649C-38C69A0CF59A}"/>
                </a:ext>
              </a:extLst>
            </p:cNvPr>
            <p:cNvSpPr txBox="1"/>
            <p:nvPr/>
          </p:nvSpPr>
          <p:spPr>
            <a:xfrm>
              <a:off x="4911742" y="4149554"/>
              <a:ext cx="534063" cy="215444"/>
            </a:xfrm>
            <a:prstGeom prst="rect">
              <a:avLst/>
            </a:prstGeom>
            <a:noFill/>
            <a:ln>
              <a:noFill/>
            </a:ln>
          </p:spPr>
          <p:txBody>
            <a:bodyPr wrap="square" rtlCol="0">
              <a:spAutoFit/>
            </a:bodyPr>
            <a:lstStyle/>
            <a:p>
              <a:pPr algn="ctr"/>
              <a:r>
                <a:rPr lang="en-US" altLang="ja-JP" sz="800" b="1">
                  <a:latin typeface="Arial" panose="020B0604020202020204" pitchFamily="34" charset="0"/>
                  <a:ea typeface="Meiryo" panose="020B0604030504040204" pitchFamily="34" charset="-128"/>
                  <a:cs typeface="Arial" panose="020B0604020202020204" pitchFamily="34" charset="0"/>
                </a:rPr>
                <a:t>32</a:t>
              </a:r>
            </a:p>
          </p:txBody>
        </p:sp>
        <p:sp>
          <p:nvSpPr>
            <p:cNvPr id="155" name="テキスト ボックス 154">
              <a:extLst>
                <a:ext uri="{FF2B5EF4-FFF2-40B4-BE49-F238E27FC236}">
                  <a16:creationId xmlns:a16="http://schemas.microsoft.com/office/drawing/2014/main" id="{C6330B02-9EA7-5D4C-0A0D-23D9BD3FD63A}"/>
                </a:ext>
              </a:extLst>
            </p:cNvPr>
            <p:cNvSpPr txBox="1"/>
            <p:nvPr/>
          </p:nvSpPr>
          <p:spPr>
            <a:xfrm>
              <a:off x="5365729" y="3374688"/>
              <a:ext cx="398399" cy="215444"/>
            </a:xfrm>
            <a:prstGeom prst="rect">
              <a:avLst/>
            </a:prstGeom>
            <a:noFill/>
            <a:ln>
              <a:noFill/>
            </a:ln>
          </p:spPr>
          <p:txBody>
            <a:bodyPr wrap="square" rtlCol="0">
              <a:spAutoFit/>
            </a:bodyPr>
            <a:lstStyle/>
            <a:p>
              <a:pPr algn="ctr"/>
              <a:r>
                <a:rPr lang="en-US" altLang="ja-JP" sz="800" b="1">
                  <a:latin typeface="Arial" panose="020B0604020202020204" pitchFamily="34" charset="0"/>
                  <a:ea typeface="Meiryo" panose="020B0604030504040204" pitchFamily="34" charset="-128"/>
                  <a:cs typeface="Arial" panose="020B0604020202020204" pitchFamily="34" charset="0"/>
                </a:rPr>
                <a:t>27</a:t>
              </a:r>
            </a:p>
          </p:txBody>
        </p:sp>
        <p:sp>
          <p:nvSpPr>
            <p:cNvPr id="184" name="テキスト ボックス 183">
              <a:extLst>
                <a:ext uri="{FF2B5EF4-FFF2-40B4-BE49-F238E27FC236}">
                  <a16:creationId xmlns:a16="http://schemas.microsoft.com/office/drawing/2014/main" id="{AF5B65E4-B00D-4ADD-B7EA-968D9A206409}"/>
                </a:ext>
              </a:extLst>
            </p:cNvPr>
            <p:cNvSpPr txBox="1"/>
            <p:nvPr/>
          </p:nvSpPr>
          <p:spPr>
            <a:xfrm>
              <a:off x="5777863" y="3130164"/>
              <a:ext cx="506328"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3N bp</a:t>
              </a:r>
            </a:p>
          </p:txBody>
        </p:sp>
        <p:sp>
          <p:nvSpPr>
            <p:cNvPr id="185" name="テキスト ボックス 184">
              <a:extLst>
                <a:ext uri="{FF2B5EF4-FFF2-40B4-BE49-F238E27FC236}">
                  <a16:creationId xmlns:a16="http://schemas.microsoft.com/office/drawing/2014/main" id="{ECDF6427-BB98-AECA-022A-663E6ED6FE95}"/>
                </a:ext>
              </a:extLst>
            </p:cNvPr>
            <p:cNvSpPr txBox="1"/>
            <p:nvPr/>
          </p:nvSpPr>
          <p:spPr>
            <a:xfrm>
              <a:off x="5777863" y="3238424"/>
              <a:ext cx="57220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 3N+1 bp</a:t>
              </a:r>
            </a:p>
          </p:txBody>
        </p:sp>
        <p:sp>
          <p:nvSpPr>
            <p:cNvPr id="187" name="テキスト ボックス 186">
              <a:extLst>
                <a:ext uri="{FF2B5EF4-FFF2-40B4-BE49-F238E27FC236}">
                  <a16:creationId xmlns:a16="http://schemas.microsoft.com/office/drawing/2014/main" id="{2BD11468-6940-8B0E-A9FA-B6CE22BC7876}"/>
                </a:ext>
              </a:extLst>
            </p:cNvPr>
            <p:cNvSpPr txBox="1"/>
            <p:nvPr/>
          </p:nvSpPr>
          <p:spPr>
            <a:xfrm>
              <a:off x="5780574" y="3349103"/>
              <a:ext cx="588605" cy="184666"/>
            </a:xfrm>
            <a:prstGeom prst="rect">
              <a:avLst/>
            </a:prstGeom>
            <a:noFill/>
            <a:ln>
              <a:noFill/>
            </a:ln>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3N+2 bp</a:t>
              </a:r>
            </a:p>
          </p:txBody>
        </p:sp>
        <p:cxnSp>
          <p:nvCxnSpPr>
            <p:cNvPr id="188" name="直線コネクタ 187">
              <a:extLst>
                <a:ext uri="{FF2B5EF4-FFF2-40B4-BE49-F238E27FC236}">
                  <a16:creationId xmlns:a16="http://schemas.microsoft.com/office/drawing/2014/main" id="{036BF4DE-A693-2DAB-6342-99982E4EDA30}"/>
                </a:ext>
              </a:extLst>
            </p:cNvPr>
            <p:cNvCxnSpPr>
              <a:cxnSpLocks/>
            </p:cNvCxnSpPr>
            <p:nvPr/>
          </p:nvCxnSpPr>
          <p:spPr>
            <a:xfrm>
              <a:off x="5740987" y="3333176"/>
              <a:ext cx="144000" cy="0"/>
            </a:xfrm>
            <a:prstGeom prst="line">
              <a:avLst/>
            </a:prstGeom>
            <a:ln w="50800">
              <a:solidFill>
                <a:srgbClr val="8597B5"/>
              </a:solidFill>
            </a:ln>
          </p:spPr>
          <p:style>
            <a:lnRef idx="1">
              <a:schemeClr val="accent1"/>
            </a:lnRef>
            <a:fillRef idx="0">
              <a:schemeClr val="accent1"/>
            </a:fillRef>
            <a:effectRef idx="0">
              <a:schemeClr val="accent1"/>
            </a:effectRef>
            <a:fontRef idx="minor">
              <a:schemeClr val="tx1"/>
            </a:fontRef>
          </p:style>
        </p:cxnSp>
        <p:cxnSp>
          <p:nvCxnSpPr>
            <p:cNvPr id="189" name="直線コネクタ 188">
              <a:extLst>
                <a:ext uri="{FF2B5EF4-FFF2-40B4-BE49-F238E27FC236}">
                  <a16:creationId xmlns:a16="http://schemas.microsoft.com/office/drawing/2014/main" id="{F1F914C5-668E-0E7B-4B2E-C855DC5F7A36}"/>
                </a:ext>
              </a:extLst>
            </p:cNvPr>
            <p:cNvCxnSpPr>
              <a:cxnSpLocks/>
            </p:cNvCxnSpPr>
            <p:nvPr/>
          </p:nvCxnSpPr>
          <p:spPr>
            <a:xfrm>
              <a:off x="5740987" y="3440950"/>
              <a:ext cx="144000" cy="0"/>
            </a:xfrm>
            <a:prstGeom prst="line">
              <a:avLst/>
            </a:prstGeom>
            <a:ln w="50800">
              <a:solidFill>
                <a:srgbClr val="D7E0E6"/>
              </a:solidFill>
            </a:ln>
          </p:spPr>
          <p:style>
            <a:lnRef idx="1">
              <a:schemeClr val="accent1"/>
            </a:lnRef>
            <a:fillRef idx="0">
              <a:schemeClr val="accent1"/>
            </a:fillRef>
            <a:effectRef idx="0">
              <a:schemeClr val="accent1"/>
            </a:effectRef>
            <a:fontRef idx="minor">
              <a:schemeClr val="tx1"/>
            </a:fontRef>
          </p:style>
        </p:cxnSp>
        <p:cxnSp>
          <p:nvCxnSpPr>
            <p:cNvPr id="190" name="直線コネクタ 189">
              <a:extLst>
                <a:ext uri="{FF2B5EF4-FFF2-40B4-BE49-F238E27FC236}">
                  <a16:creationId xmlns:a16="http://schemas.microsoft.com/office/drawing/2014/main" id="{2E9C9CCA-E233-AC80-054D-2ADD928BC93B}"/>
                </a:ext>
              </a:extLst>
            </p:cNvPr>
            <p:cNvCxnSpPr>
              <a:cxnSpLocks/>
            </p:cNvCxnSpPr>
            <p:nvPr/>
          </p:nvCxnSpPr>
          <p:spPr>
            <a:xfrm>
              <a:off x="5740987" y="3232030"/>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3" name="テキスト ボックス 192">
            <a:extLst>
              <a:ext uri="{FF2B5EF4-FFF2-40B4-BE49-F238E27FC236}">
                <a16:creationId xmlns:a16="http://schemas.microsoft.com/office/drawing/2014/main" id="{05E72789-AC7F-5D02-CFD7-FD5DBE63F5CA}"/>
              </a:ext>
            </a:extLst>
          </p:cNvPr>
          <p:cNvSpPr txBox="1"/>
          <p:nvPr/>
        </p:nvSpPr>
        <p:spPr>
          <a:xfrm>
            <a:off x="196733" y="6962774"/>
            <a:ext cx="6420860" cy="1754326"/>
          </a:xfrm>
          <a:prstGeom prst="rect">
            <a:avLst/>
          </a:prstGeom>
          <a:noFill/>
        </p:spPr>
        <p:txBody>
          <a:bodyPr wrap="square">
            <a:spAutoFit/>
          </a:bodyPr>
          <a:lstStyle/>
          <a:p>
            <a:r>
              <a:rPr lang="en-US" altLang="ja-JP" sz="1200" dirty="0">
                <a:latin typeface="Arial" panose="020B0604020202020204" pitchFamily="34" charset="0"/>
                <a:cs typeface="Arial" panose="020B0604020202020204" pitchFamily="34" charset="0"/>
              </a:rPr>
              <a:t>Human erythroleukemic cell line, TF-1, was used to create artificial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-ITDs.</a:t>
            </a:r>
          </a:p>
          <a:p>
            <a:r>
              <a:rPr lang="en-US" altLang="ja-JP" sz="1200" dirty="0">
                <a:latin typeface="Arial" panose="020B0604020202020204" pitchFamily="34" charset="0"/>
                <a:cs typeface="Arial" panose="020B0604020202020204" pitchFamily="34" charset="0"/>
              </a:rPr>
              <a:t>A. Comparison of mutation frequencies and mutation rates by different modes of DNA repair.  </a:t>
            </a:r>
          </a:p>
          <a:p>
            <a:r>
              <a:rPr lang="en-US" altLang="ja-JP" sz="1200" dirty="0">
                <a:latin typeface="Arial" panose="020B0604020202020204" pitchFamily="34" charset="0"/>
                <a:cs typeface="Arial" panose="020B0604020202020204" pitchFamily="34" charset="0"/>
              </a:rPr>
              <a:t>     Because the mutation frequency of single SSB was very low, the mutation rate is not </a:t>
            </a:r>
          </a:p>
          <a:p>
            <a:r>
              <a:rPr lang="en-US" altLang="ja-JP" sz="1200" dirty="0">
                <a:latin typeface="Arial" panose="020B0604020202020204" pitchFamily="34" charset="0"/>
                <a:cs typeface="Arial" panose="020B0604020202020204" pitchFamily="34" charset="0"/>
              </a:rPr>
              <a:t>     shown.</a:t>
            </a:r>
          </a:p>
          <a:p>
            <a:r>
              <a:rPr lang="en-US" altLang="ja-JP" sz="1200" dirty="0">
                <a:latin typeface="Arial" panose="020B0604020202020204" pitchFamily="34" charset="0"/>
                <a:cs typeface="Arial" panose="020B0604020202020204" pitchFamily="34" charset="0"/>
              </a:rPr>
              <a:t>B. Area of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-ITDs is shown. Orange lines show positions of gRNAs. </a:t>
            </a:r>
          </a:p>
          <a:p>
            <a:r>
              <a:rPr lang="en-US" altLang="ja-JP" sz="1200" dirty="0">
                <a:latin typeface="Arial" panose="020B0604020202020204" pitchFamily="34" charset="0"/>
                <a:cs typeface="Arial" panose="020B0604020202020204" pitchFamily="34" charset="0"/>
              </a:rPr>
              <a:t>C. Distribution of ITD lengths for each cell line. </a:t>
            </a:r>
          </a:p>
          <a:p>
            <a:r>
              <a:rPr lang="en-US" altLang="ja-JP" sz="1200" dirty="0">
                <a:latin typeface="Arial" panose="020B0604020202020204" pitchFamily="34" charset="0"/>
                <a:cs typeface="Arial" panose="020B0604020202020204" pitchFamily="34" charset="0"/>
              </a:rPr>
              <a:t>D. Percentages of length categories of artificial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-ITDs.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 lengths were equally   </a:t>
            </a:r>
          </a:p>
          <a:p>
            <a:r>
              <a:rPr lang="en-US" altLang="ja-JP" sz="1200" dirty="0">
                <a:latin typeface="Arial" panose="020B0604020202020204" pitchFamily="34" charset="0"/>
                <a:cs typeface="Arial" panose="020B0604020202020204" pitchFamily="34" charset="0"/>
              </a:rPr>
              <a:t>    distributed among 3N, 3N+1, and 3N+2 bp.</a:t>
            </a:r>
          </a:p>
          <a:p>
            <a:r>
              <a:rPr lang="en-US" altLang="ja-JP" sz="1200" dirty="0">
                <a:latin typeface="Arial" panose="020B0604020202020204" pitchFamily="34" charset="0"/>
                <a:cs typeface="Arial" panose="020B0604020202020204" pitchFamily="34" charset="0"/>
              </a:rPr>
              <a:t>E.  Percentages of joint characteristics of artificial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-ITDs.</a:t>
            </a:r>
          </a:p>
        </p:txBody>
      </p:sp>
      <p:sp>
        <p:nvSpPr>
          <p:cNvPr id="194" name="テキスト ボックス 193">
            <a:extLst>
              <a:ext uri="{FF2B5EF4-FFF2-40B4-BE49-F238E27FC236}">
                <a16:creationId xmlns:a16="http://schemas.microsoft.com/office/drawing/2014/main" id="{190C2810-ACAB-C94B-1890-EAA9E0D6BDFD}"/>
              </a:ext>
            </a:extLst>
          </p:cNvPr>
          <p:cNvSpPr txBox="1"/>
          <p:nvPr/>
        </p:nvSpPr>
        <p:spPr>
          <a:xfrm>
            <a:off x="139823" y="115588"/>
            <a:ext cx="650630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S5</a:t>
            </a:r>
          </a:p>
          <a:p>
            <a:r>
              <a:rPr lang="en-US" altLang="ja-JP" sz="1400" dirty="0">
                <a:latin typeface="Arial" panose="020B0604020202020204" pitchFamily="34" charset="0"/>
                <a:ea typeface="Meiryo" panose="020B0604030504040204" pitchFamily="34" charset="-128"/>
                <a:cs typeface="Arial" panose="020B0604020202020204" pitchFamily="34" charset="0"/>
              </a:rPr>
              <a:t>Artificial </a:t>
            </a:r>
            <a:r>
              <a:rPr lang="en-US" altLang="ja-JP" sz="1400" i="1" dirty="0">
                <a:latin typeface="Arial" panose="020B0604020202020204" pitchFamily="34" charset="0"/>
                <a:ea typeface="Meiryo" panose="020B0604030504040204" pitchFamily="34" charset="-128"/>
                <a:cs typeface="Arial" panose="020B0604020202020204" pitchFamily="34" charset="0"/>
              </a:rPr>
              <a:t>FLT3</a:t>
            </a:r>
            <a:r>
              <a:rPr lang="en-US" altLang="ja-JP" sz="1400" dirty="0">
                <a:latin typeface="Arial" panose="020B0604020202020204" pitchFamily="34" charset="0"/>
                <a:ea typeface="Meiryo" panose="020B0604030504040204" pitchFamily="34" charset="-128"/>
                <a:cs typeface="Arial" panose="020B0604020202020204" pitchFamily="34" charset="0"/>
              </a:rPr>
              <a:t>-ITDs in TF-1 cells</a:t>
            </a:r>
          </a:p>
        </p:txBody>
      </p:sp>
    </p:spTree>
    <p:extLst>
      <p:ext uri="{BB962C8B-B14F-4D97-AF65-F5344CB8AC3E}">
        <p14:creationId xmlns:p14="http://schemas.microsoft.com/office/powerpoint/2010/main" val="2984196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a:extLst>
              <a:ext uri="{FF2B5EF4-FFF2-40B4-BE49-F238E27FC236}">
                <a16:creationId xmlns:a16="http://schemas.microsoft.com/office/drawing/2014/main" id="{E82D8DAC-213D-D361-AC9D-F7C19D6CBA90}"/>
              </a:ext>
            </a:extLst>
          </p:cNvPr>
          <p:cNvSpPr txBox="1"/>
          <p:nvPr/>
        </p:nvSpPr>
        <p:spPr>
          <a:xfrm rot="5400000">
            <a:off x="2761420" y="6858347"/>
            <a:ext cx="1832799" cy="230832"/>
          </a:xfrm>
          <a:prstGeom prst="rect">
            <a:avLst/>
          </a:prstGeom>
          <a:noFill/>
        </p:spPr>
        <p:txBody>
          <a:bodyPr wrap="square" rtlCol="0">
            <a:spAutoFit/>
          </a:bodyPr>
          <a:lstStyle/>
          <a:p>
            <a:r>
              <a:rPr lang="en-US" altLang="ja-JP" sz="900" b="1" dirty="0">
                <a:solidFill>
                  <a:srgbClr val="FF0000"/>
                </a:solidFill>
                <a:latin typeface="Courier New" charset="0"/>
                <a:ea typeface="Courier New" charset="0"/>
                <a:cs typeface="Courier New" charset="0"/>
              </a:rPr>
              <a:t>ACTTAAGGTCATAT</a:t>
            </a:r>
            <a:endParaRPr lang="en-US" altLang="ja-JP" sz="900" b="1" dirty="0">
              <a:latin typeface="Courier New" charset="0"/>
              <a:ea typeface="Courier New" charset="0"/>
              <a:cs typeface="Courier New" charset="0"/>
            </a:endParaRPr>
          </a:p>
        </p:txBody>
      </p:sp>
      <p:sp>
        <p:nvSpPr>
          <p:cNvPr id="20" name="テキスト ボックス 19">
            <a:extLst>
              <a:ext uri="{FF2B5EF4-FFF2-40B4-BE49-F238E27FC236}">
                <a16:creationId xmlns:a16="http://schemas.microsoft.com/office/drawing/2014/main" id="{6880A527-6ACA-4483-F352-EE1F9CF7911C}"/>
              </a:ext>
            </a:extLst>
          </p:cNvPr>
          <p:cNvSpPr txBox="1"/>
          <p:nvPr/>
        </p:nvSpPr>
        <p:spPr>
          <a:xfrm rot="16200000">
            <a:off x="2398951" y="6002480"/>
            <a:ext cx="2173517" cy="230832"/>
          </a:xfrm>
          <a:prstGeom prst="rect">
            <a:avLst/>
          </a:prstGeom>
          <a:noFill/>
        </p:spPr>
        <p:txBody>
          <a:bodyPr wrap="square" rtlCol="0">
            <a:spAutoFit/>
          </a:bodyPr>
          <a:lstStyle/>
          <a:p>
            <a:r>
              <a:rPr lang="en-US" altLang="ja-JP" sz="900" b="1" dirty="0">
                <a:solidFill>
                  <a:srgbClr val="FF0000"/>
                </a:solidFill>
                <a:latin typeface="Courier New" charset="0"/>
                <a:ea typeface="Courier New" charset="0"/>
                <a:cs typeface="Courier New" charset="0"/>
              </a:rPr>
              <a:t>ATAGTCCCTGAAGT</a:t>
            </a:r>
            <a:endParaRPr lang="en-US" altLang="ja-JP" sz="900" b="1" dirty="0">
              <a:latin typeface="Courier New" charset="0"/>
              <a:ea typeface="Courier New" charset="0"/>
              <a:cs typeface="Courier New" charset="0"/>
            </a:endParaRPr>
          </a:p>
        </p:txBody>
      </p:sp>
      <p:pic>
        <p:nvPicPr>
          <p:cNvPr id="40" name="図 39">
            <a:extLst>
              <a:ext uri="{FF2B5EF4-FFF2-40B4-BE49-F238E27FC236}">
                <a16:creationId xmlns:a16="http://schemas.microsoft.com/office/drawing/2014/main" id="{A5BD9E80-BE7C-A99E-EAF1-D7A25F12403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29982" y="1421115"/>
            <a:ext cx="4926742" cy="1956884"/>
          </a:xfrm>
          <a:prstGeom prst="rect">
            <a:avLst/>
          </a:prstGeom>
        </p:spPr>
      </p:pic>
      <p:sp>
        <p:nvSpPr>
          <p:cNvPr id="7" name="テキスト ボックス 6">
            <a:extLst>
              <a:ext uri="{FF2B5EF4-FFF2-40B4-BE49-F238E27FC236}">
                <a16:creationId xmlns:a16="http://schemas.microsoft.com/office/drawing/2014/main" id="{0E78B943-5442-AA9A-F539-EB12BDC9FEFF}"/>
              </a:ext>
            </a:extLst>
          </p:cNvPr>
          <p:cNvSpPr txBox="1"/>
          <p:nvPr/>
        </p:nvSpPr>
        <p:spPr>
          <a:xfrm>
            <a:off x="695413" y="2865143"/>
            <a:ext cx="1098666" cy="307777"/>
          </a:xfrm>
          <a:prstGeom prst="rect">
            <a:avLst/>
          </a:prstGeom>
          <a:solidFill>
            <a:schemeClr val="bg1"/>
          </a:solidFill>
        </p:spPr>
        <p:txBody>
          <a:bodyPr wrap="square" rtlCol="0">
            <a:spAutoFit/>
          </a:bodyPr>
          <a:lstStyle/>
          <a:p>
            <a:pPr algn="ctr"/>
            <a:r>
              <a:rPr lang="en-US" altLang="ja-JP" sz="1400" dirty="0">
                <a:latin typeface="Arial" panose="020B0604020202020204" pitchFamily="34" charset="0"/>
                <a:ea typeface="Meiryo" panose="020B0604030504040204" pitchFamily="34" charset="-128"/>
                <a:cs typeface="Arial" panose="020B0604020202020204" pitchFamily="34" charset="0"/>
              </a:rPr>
              <a:t>mouse </a:t>
            </a:r>
            <a:r>
              <a:rPr lang="en-US" altLang="ja-JP" sz="1400" i="1" dirty="0">
                <a:latin typeface="Arial" panose="020B0604020202020204" pitchFamily="34" charset="0"/>
                <a:ea typeface="Meiryo" panose="020B0604030504040204" pitchFamily="34" charset="-128"/>
                <a:cs typeface="Arial" panose="020B0604020202020204" pitchFamily="34" charset="0"/>
              </a:rPr>
              <a:t>Flt3</a:t>
            </a:r>
          </a:p>
        </p:txBody>
      </p:sp>
      <p:sp>
        <p:nvSpPr>
          <p:cNvPr id="8" name="正方形/長方形 7">
            <a:extLst>
              <a:ext uri="{FF2B5EF4-FFF2-40B4-BE49-F238E27FC236}">
                <a16:creationId xmlns:a16="http://schemas.microsoft.com/office/drawing/2014/main" id="{B9C60F2A-2F5B-DD3C-4777-44F71B59B4CF}"/>
              </a:ext>
            </a:extLst>
          </p:cNvPr>
          <p:cNvSpPr/>
          <p:nvPr/>
        </p:nvSpPr>
        <p:spPr>
          <a:xfrm>
            <a:off x="3934638" y="2877247"/>
            <a:ext cx="875737" cy="275236"/>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200">
                <a:solidFill>
                  <a:schemeClr val="bg1"/>
                </a:solidFill>
                <a:latin typeface="Arial" panose="020B0604020202020204" pitchFamily="34" charset="0"/>
                <a:cs typeface="Arial" panose="020B0604020202020204" pitchFamily="34" charset="0"/>
              </a:rPr>
              <a:t>＊</a:t>
            </a:r>
          </a:p>
        </p:txBody>
      </p:sp>
      <p:sp>
        <p:nvSpPr>
          <p:cNvPr id="4" name="テキスト ボックス 3">
            <a:extLst>
              <a:ext uri="{FF2B5EF4-FFF2-40B4-BE49-F238E27FC236}">
                <a16:creationId xmlns:a16="http://schemas.microsoft.com/office/drawing/2014/main" id="{65C4D4B0-4DF3-4C21-9E15-5A95752F9809}"/>
              </a:ext>
            </a:extLst>
          </p:cNvPr>
          <p:cNvSpPr txBox="1"/>
          <p:nvPr/>
        </p:nvSpPr>
        <p:spPr>
          <a:xfrm>
            <a:off x="895429" y="3400576"/>
            <a:ext cx="5053887" cy="646331"/>
          </a:xfrm>
          <a:prstGeom prst="rect">
            <a:avLst/>
          </a:prstGeom>
          <a:noFill/>
        </p:spPr>
        <p:txBody>
          <a:bodyPr wrap="square" rtlCol="0">
            <a:spAutoFit/>
          </a:bodyPr>
          <a:lstStyle/>
          <a:p>
            <a:r>
              <a:rPr lang="en-US" altLang="ja-JP" sz="1200" dirty="0">
                <a:latin typeface="Arial" panose="020B0604020202020204" pitchFamily="34" charset="0"/>
                <a:ea typeface="Meiryo" panose="020B0604030504040204" pitchFamily="34" charset="-128"/>
                <a:cs typeface="Arial" panose="020B0604020202020204" pitchFamily="34" charset="0"/>
              </a:rPr>
              <a:t>Two gRNAs  were designed to target flanking the palindrome-like sequence at mouse </a:t>
            </a:r>
            <a:r>
              <a:rPr lang="en-US" altLang="ja-JP" sz="1200" i="1" dirty="0">
                <a:latin typeface="Arial" panose="020B0604020202020204" pitchFamily="34" charset="0"/>
                <a:ea typeface="Meiryo" panose="020B0604030504040204" pitchFamily="34" charset="-128"/>
                <a:cs typeface="Arial" panose="020B0604020202020204" pitchFamily="34" charset="0"/>
              </a:rPr>
              <a:t>Flt3</a:t>
            </a:r>
            <a:r>
              <a:rPr lang="en-US" altLang="ja-JP" sz="1200" dirty="0">
                <a:latin typeface="Arial" panose="020B0604020202020204" pitchFamily="34" charset="0"/>
                <a:ea typeface="Meiryo" panose="020B0604030504040204" pitchFamily="34" charset="-128"/>
                <a:cs typeface="Arial" panose="020B0604020202020204" pitchFamily="34" charset="0"/>
              </a:rPr>
              <a:t> exon 14. S, Sense strand; AS, Antisense strand</a:t>
            </a:r>
          </a:p>
          <a:p>
            <a:endParaRPr lang="en-US" altLang="ja-JP" sz="1200" dirty="0">
              <a:latin typeface="Arial" panose="020B0604020202020204" pitchFamily="34" charset="0"/>
              <a:ea typeface="Meiryo" panose="020B0604030504040204" pitchFamily="34" charset="-128"/>
              <a:cs typeface="Arial" panose="020B0604020202020204" pitchFamily="34" charset="0"/>
            </a:endParaRPr>
          </a:p>
        </p:txBody>
      </p:sp>
      <p:sp>
        <p:nvSpPr>
          <p:cNvPr id="3" name="テキスト ボックス 2">
            <a:extLst>
              <a:ext uri="{FF2B5EF4-FFF2-40B4-BE49-F238E27FC236}">
                <a16:creationId xmlns:a16="http://schemas.microsoft.com/office/drawing/2014/main" id="{589740EE-DD49-D40C-492C-3D2FAB631CBA}"/>
              </a:ext>
            </a:extLst>
          </p:cNvPr>
          <p:cNvSpPr txBox="1"/>
          <p:nvPr/>
        </p:nvSpPr>
        <p:spPr>
          <a:xfrm>
            <a:off x="139824" y="115588"/>
            <a:ext cx="629363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S6</a:t>
            </a:r>
          </a:p>
          <a:p>
            <a:r>
              <a:rPr lang="en-US" altLang="ja-JP" sz="1400" dirty="0">
                <a:latin typeface="Arial" panose="020B0604020202020204" pitchFamily="34" charset="0"/>
                <a:ea typeface="Meiryo" panose="020B0604030504040204" pitchFamily="34" charset="-128"/>
                <a:cs typeface="Arial" panose="020B0604020202020204" pitchFamily="34" charset="0"/>
              </a:rPr>
              <a:t>Murine </a:t>
            </a:r>
            <a:r>
              <a:rPr lang="en-US" altLang="ja-JP" sz="1400" i="1" dirty="0">
                <a:latin typeface="Arial" panose="020B0604020202020204" pitchFamily="34" charset="0"/>
                <a:ea typeface="Meiryo" panose="020B0604030504040204" pitchFamily="34" charset="-128"/>
                <a:cs typeface="Arial" panose="020B0604020202020204" pitchFamily="34" charset="0"/>
              </a:rPr>
              <a:t>Flt3</a:t>
            </a:r>
            <a:r>
              <a:rPr lang="en-US" altLang="ja-JP" sz="1400" dirty="0">
                <a:latin typeface="Arial" panose="020B0604020202020204" pitchFamily="34" charset="0"/>
                <a:ea typeface="Meiryo" panose="020B0604030504040204" pitchFamily="34" charset="-128"/>
                <a:cs typeface="Arial" panose="020B0604020202020204" pitchFamily="34" charset="0"/>
              </a:rPr>
              <a:t> also has palindrome-like sequence at exon 14</a:t>
            </a:r>
          </a:p>
        </p:txBody>
      </p:sp>
      <p:sp>
        <p:nvSpPr>
          <p:cNvPr id="5" name="テキスト ボックス 4">
            <a:extLst>
              <a:ext uri="{FF2B5EF4-FFF2-40B4-BE49-F238E27FC236}">
                <a16:creationId xmlns:a16="http://schemas.microsoft.com/office/drawing/2014/main" id="{EC6939EA-1A33-C9E8-64D7-AF6AE5C23F4A}"/>
              </a:ext>
            </a:extLst>
          </p:cNvPr>
          <p:cNvSpPr txBox="1"/>
          <p:nvPr/>
        </p:nvSpPr>
        <p:spPr>
          <a:xfrm>
            <a:off x="670560" y="944880"/>
            <a:ext cx="317716" cy="369332"/>
          </a:xfrm>
          <a:prstGeom prst="rect">
            <a:avLst/>
          </a:prstGeom>
          <a:noFill/>
        </p:spPr>
        <p:txBody>
          <a:bodyPr wrap="none" rtlCol="0">
            <a:spAutoFit/>
          </a:bodyPr>
          <a:lstStyle/>
          <a:p>
            <a:r>
              <a:rPr kumimoji="1" lang="en-US" altLang="ja-JP" dirty="0"/>
              <a:t>A</a:t>
            </a:r>
            <a:endParaRPr kumimoji="1" lang="ja-JP" altLang="en-US"/>
          </a:p>
        </p:txBody>
      </p:sp>
      <p:sp>
        <p:nvSpPr>
          <p:cNvPr id="9" name="テキスト ボックス 8">
            <a:extLst>
              <a:ext uri="{FF2B5EF4-FFF2-40B4-BE49-F238E27FC236}">
                <a16:creationId xmlns:a16="http://schemas.microsoft.com/office/drawing/2014/main" id="{54552CDC-6FE1-0D3C-C9FC-F652D69AC9E0}"/>
              </a:ext>
            </a:extLst>
          </p:cNvPr>
          <p:cNvSpPr txBox="1"/>
          <p:nvPr/>
        </p:nvSpPr>
        <p:spPr>
          <a:xfrm>
            <a:off x="678576" y="4230590"/>
            <a:ext cx="309700" cy="369332"/>
          </a:xfrm>
          <a:prstGeom prst="rect">
            <a:avLst/>
          </a:prstGeom>
          <a:noFill/>
        </p:spPr>
        <p:txBody>
          <a:bodyPr wrap="none" rtlCol="0">
            <a:spAutoFit/>
          </a:bodyPr>
          <a:lstStyle/>
          <a:p>
            <a:r>
              <a:rPr kumimoji="1" lang="en-US" altLang="ja-JP" dirty="0"/>
              <a:t>B</a:t>
            </a:r>
            <a:endParaRPr kumimoji="1" lang="ja-JP" altLang="en-US"/>
          </a:p>
        </p:txBody>
      </p:sp>
      <p:grpSp>
        <p:nvGrpSpPr>
          <p:cNvPr id="11" name="図形グループ 18">
            <a:extLst>
              <a:ext uri="{FF2B5EF4-FFF2-40B4-BE49-F238E27FC236}">
                <a16:creationId xmlns:a16="http://schemas.microsoft.com/office/drawing/2014/main" id="{F3A4E3E4-FAF6-B8CE-A488-FA1DE953270D}"/>
              </a:ext>
            </a:extLst>
          </p:cNvPr>
          <p:cNvGrpSpPr/>
          <p:nvPr/>
        </p:nvGrpSpPr>
        <p:grpSpPr>
          <a:xfrm>
            <a:off x="2438315" y="4466480"/>
            <a:ext cx="2121374" cy="2173721"/>
            <a:chOff x="6132160" y="4304000"/>
            <a:chExt cx="2298155" cy="2354865"/>
          </a:xfrm>
        </p:grpSpPr>
        <p:sp>
          <p:nvSpPr>
            <p:cNvPr id="12" name="テキスト ボックス 11">
              <a:extLst>
                <a:ext uri="{FF2B5EF4-FFF2-40B4-BE49-F238E27FC236}">
                  <a16:creationId xmlns:a16="http://schemas.microsoft.com/office/drawing/2014/main" id="{96E49825-53CA-92BE-6EF3-A63AD3DAA8AA}"/>
                </a:ext>
              </a:extLst>
            </p:cNvPr>
            <p:cNvSpPr txBox="1"/>
            <p:nvPr/>
          </p:nvSpPr>
          <p:spPr>
            <a:xfrm rot="5400000">
              <a:off x="6502335" y="5541065"/>
              <a:ext cx="1985533" cy="250068"/>
            </a:xfrm>
            <a:prstGeom prst="rect">
              <a:avLst/>
            </a:prstGeom>
            <a:noFill/>
          </p:spPr>
          <p:txBody>
            <a:bodyPr wrap="square" rtlCol="0">
              <a:spAutoFit/>
            </a:bodyPr>
            <a:lstStyle/>
            <a:p>
              <a:r>
                <a:rPr lang="en-US" altLang="ja-JP" sz="900" b="1" dirty="0">
                  <a:solidFill>
                    <a:srgbClr val="FF0000"/>
                  </a:solidFill>
                  <a:latin typeface="Courier New" charset="0"/>
                  <a:ea typeface="Courier New" charset="0"/>
                  <a:cs typeface="Courier New" charset="0"/>
                </a:rPr>
                <a:t>ATATGACCTTAAGT</a:t>
              </a:r>
              <a:endParaRPr lang="en-US" altLang="ja-JP" sz="900" b="1" dirty="0">
                <a:latin typeface="Courier New" charset="0"/>
                <a:ea typeface="Courier New" charset="0"/>
                <a:cs typeface="Courier New" charset="0"/>
              </a:endParaRPr>
            </a:p>
          </p:txBody>
        </p:sp>
        <p:sp>
          <p:nvSpPr>
            <p:cNvPr id="13" name="テキスト ボックス 12">
              <a:extLst>
                <a:ext uri="{FF2B5EF4-FFF2-40B4-BE49-F238E27FC236}">
                  <a16:creationId xmlns:a16="http://schemas.microsoft.com/office/drawing/2014/main" id="{25F1C364-B452-7C1D-3B62-B925E8B0D802}"/>
                </a:ext>
              </a:extLst>
            </p:cNvPr>
            <p:cNvSpPr txBox="1"/>
            <p:nvPr/>
          </p:nvSpPr>
          <p:spPr>
            <a:xfrm>
              <a:off x="6132160" y="5749783"/>
              <a:ext cx="2298155" cy="250068"/>
            </a:xfrm>
            <a:prstGeom prst="rect">
              <a:avLst/>
            </a:prstGeom>
            <a:noFill/>
          </p:spPr>
          <p:txBody>
            <a:bodyPr wrap="square" rtlCol="0">
              <a:spAutoFit/>
            </a:bodyPr>
            <a:lstStyle/>
            <a:p>
              <a:r>
                <a:rPr lang="en-US" altLang="ja-JP" sz="900" b="1" dirty="0">
                  <a:latin typeface="Courier New" charset="0"/>
                  <a:ea typeface="Courier New" charset="0"/>
                  <a:cs typeface="Courier New" charset="0"/>
                </a:rPr>
                <a:t>GTACTTCTACGTTG   GGGAGTTCCC</a:t>
              </a:r>
            </a:p>
          </p:txBody>
        </p:sp>
        <p:sp>
          <p:nvSpPr>
            <p:cNvPr id="14" name="テキスト ボックス 13">
              <a:extLst>
                <a:ext uri="{FF2B5EF4-FFF2-40B4-BE49-F238E27FC236}">
                  <a16:creationId xmlns:a16="http://schemas.microsoft.com/office/drawing/2014/main" id="{C49466EC-C68F-A9D7-1967-86D84E7B8277}"/>
                </a:ext>
              </a:extLst>
            </p:cNvPr>
            <p:cNvSpPr txBox="1"/>
            <p:nvPr/>
          </p:nvSpPr>
          <p:spPr>
            <a:xfrm rot="16200000">
              <a:off x="6461946" y="4978974"/>
              <a:ext cx="1600015" cy="250068"/>
            </a:xfrm>
            <a:prstGeom prst="rect">
              <a:avLst/>
            </a:prstGeom>
            <a:noFill/>
          </p:spPr>
          <p:txBody>
            <a:bodyPr wrap="square" rtlCol="0">
              <a:spAutoFit/>
            </a:bodyPr>
            <a:lstStyle/>
            <a:p>
              <a:r>
                <a:rPr lang="en-US" altLang="ja-JP" sz="900" b="1" dirty="0">
                  <a:solidFill>
                    <a:srgbClr val="FF0000"/>
                  </a:solidFill>
                  <a:latin typeface="Courier New" charset="0"/>
                  <a:ea typeface="Courier New" charset="0"/>
                  <a:cs typeface="Courier New" charset="0"/>
                </a:rPr>
                <a:t>ACTTCAGGGACTAT</a:t>
              </a:r>
              <a:endParaRPr lang="en-US" altLang="ja-JP" sz="900" b="1" dirty="0">
                <a:latin typeface="Courier New" charset="0"/>
                <a:ea typeface="Courier New" charset="0"/>
                <a:cs typeface="Courier New" charset="0"/>
              </a:endParaRPr>
            </a:p>
          </p:txBody>
        </p:sp>
        <p:sp>
          <p:nvSpPr>
            <p:cNvPr id="15" name="テキスト ボックス 14">
              <a:extLst>
                <a:ext uri="{FF2B5EF4-FFF2-40B4-BE49-F238E27FC236}">
                  <a16:creationId xmlns:a16="http://schemas.microsoft.com/office/drawing/2014/main" id="{A10CE08A-033D-6DE9-3625-688A97BC4165}"/>
                </a:ext>
              </a:extLst>
            </p:cNvPr>
            <p:cNvSpPr txBox="1"/>
            <p:nvPr/>
          </p:nvSpPr>
          <p:spPr>
            <a:xfrm rot="5400000">
              <a:off x="6767093" y="5162280"/>
              <a:ext cx="1245480" cy="250068"/>
            </a:xfrm>
            <a:prstGeom prst="rect">
              <a:avLst/>
            </a:prstGeom>
            <a:noFill/>
          </p:spPr>
          <p:txBody>
            <a:bodyPr wrap="none" rtlCol="0">
              <a:spAutoFit/>
            </a:bodyPr>
            <a:lstStyle/>
            <a:p>
              <a:r>
                <a:rPr lang="en-US" altLang="ja-JP" sz="900" b="1" dirty="0">
                  <a:solidFill>
                    <a:srgbClr val="FF0000"/>
                  </a:solidFill>
                  <a:latin typeface="Courier New" charset="0"/>
                  <a:ea typeface="Courier New" charset="0"/>
                  <a:cs typeface="Courier New" charset="0"/>
                </a:rPr>
                <a:t>|||   ||| ||||</a:t>
              </a:r>
              <a:endParaRPr lang="ja-JP" altLang="en-US" sz="900" dirty="0"/>
            </a:p>
          </p:txBody>
        </p:sp>
        <p:sp>
          <p:nvSpPr>
            <p:cNvPr id="16" name="テキスト ボックス 15">
              <a:extLst>
                <a:ext uri="{FF2B5EF4-FFF2-40B4-BE49-F238E27FC236}">
                  <a16:creationId xmlns:a16="http://schemas.microsoft.com/office/drawing/2014/main" id="{782E0449-6E5A-217D-5783-0A182F818FAF}"/>
                </a:ext>
              </a:extLst>
            </p:cNvPr>
            <p:cNvSpPr txBox="1"/>
            <p:nvPr/>
          </p:nvSpPr>
          <p:spPr>
            <a:xfrm rot="18585774">
              <a:off x="7160898" y="4548297"/>
              <a:ext cx="356096" cy="250068"/>
            </a:xfrm>
            <a:prstGeom prst="rect">
              <a:avLst/>
            </a:prstGeom>
            <a:noFill/>
          </p:spPr>
          <p:txBody>
            <a:bodyPr wrap="square" rtlCol="0">
              <a:spAutoFit/>
            </a:bodyPr>
            <a:lstStyle/>
            <a:p>
              <a:r>
                <a:rPr lang="en-US" altLang="ja-JP" sz="900" b="1" dirty="0">
                  <a:solidFill>
                    <a:srgbClr val="FF0000"/>
                  </a:solidFill>
                  <a:latin typeface="Courier New" charset="0"/>
                  <a:ea typeface="Courier New" charset="0"/>
                  <a:cs typeface="Courier New" charset="0"/>
                </a:rPr>
                <a:t>G</a:t>
              </a:r>
              <a:endParaRPr lang="ja-JP" altLang="en-US" sz="900" dirty="0"/>
            </a:p>
          </p:txBody>
        </p:sp>
        <p:sp>
          <p:nvSpPr>
            <p:cNvPr id="17" name="テキスト ボックス 16">
              <a:extLst>
                <a:ext uri="{FF2B5EF4-FFF2-40B4-BE49-F238E27FC236}">
                  <a16:creationId xmlns:a16="http://schemas.microsoft.com/office/drawing/2014/main" id="{6B85E776-20A3-B603-17BD-8969FEB2DF7A}"/>
                </a:ext>
              </a:extLst>
            </p:cNvPr>
            <p:cNvSpPr txBox="1"/>
            <p:nvPr/>
          </p:nvSpPr>
          <p:spPr>
            <a:xfrm rot="2650939">
              <a:off x="7302812" y="4574011"/>
              <a:ext cx="274729" cy="250068"/>
            </a:xfrm>
            <a:prstGeom prst="rect">
              <a:avLst/>
            </a:prstGeom>
            <a:noFill/>
          </p:spPr>
          <p:txBody>
            <a:bodyPr wrap="none" rtlCol="0">
              <a:spAutoFit/>
            </a:bodyPr>
            <a:lstStyle/>
            <a:p>
              <a:r>
                <a:rPr lang="en-US" altLang="ja-JP" sz="900" b="1" dirty="0">
                  <a:solidFill>
                    <a:srgbClr val="FF0000"/>
                  </a:solidFill>
                  <a:latin typeface="Courier New" charset="0"/>
                  <a:ea typeface="Courier New" charset="0"/>
                  <a:cs typeface="Courier New" charset="0"/>
                </a:rPr>
                <a:t>A</a:t>
              </a:r>
              <a:endParaRPr lang="ja-JP" altLang="en-US" sz="900" dirty="0"/>
            </a:p>
          </p:txBody>
        </p:sp>
      </p:grpSp>
      <p:sp>
        <p:nvSpPr>
          <p:cNvPr id="18" name="テキスト ボックス 17">
            <a:extLst>
              <a:ext uri="{FF2B5EF4-FFF2-40B4-BE49-F238E27FC236}">
                <a16:creationId xmlns:a16="http://schemas.microsoft.com/office/drawing/2014/main" id="{18572E94-D769-A11B-218C-EBBDA40B7262}"/>
              </a:ext>
            </a:extLst>
          </p:cNvPr>
          <p:cNvSpPr txBox="1"/>
          <p:nvPr/>
        </p:nvSpPr>
        <p:spPr>
          <a:xfrm>
            <a:off x="1363159" y="4447190"/>
            <a:ext cx="1362296" cy="338554"/>
          </a:xfrm>
          <a:prstGeom prst="rect">
            <a:avLst/>
          </a:prstGeom>
          <a:noFill/>
        </p:spPr>
        <p:txBody>
          <a:bodyPr wrap="none" rtlCol="0">
            <a:spAutoFit/>
          </a:bodyPr>
          <a:lstStyle/>
          <a:p>
            <a:r>
              <a:rPr kumimoji="1" lang="en-US" altLang="ja-JP" sz="1600" dirty="0"/>
              <a:t>m</a:t>
            </a:r>
            <a:r>
              <a:rPr kumimoji="1" lang="en-US" altLang="ja-JP" sz="1600" i="1" dirty="0"/>
              <a:t>Flt3</a:t>
            </a:r>
            <a:r>
              <a:rPr kumimoji="1" lang="en-US" altLang="ja-JP" sz="1600" dirty="0"/>
              <a:t> exon 14</a:t>
            </a:r>
            <a:endParaRPr kumimoji="1" lang="ja-JP" altLang="en-US" sz="1600"/>
          </a:p>
        </p:txBody>
      </p:sp>
      <p:sp>
        <p:nvSpPr>
          <p:cNvPr id="19" name="テキスト ボックス 18">
            <a:extLst>
              <a:ext uri="{FF2B5EF4-FFF2-40B4-BE49-F238E27FC236}">
                <a16:creationId xmlns:a16="http://schemas.microsoft.com/office/drawing/2014/main" id="{43EE5270-A21A-72A8-FD3A-B60D24470593}"/>
              </a:ext>
            </a:extLst>
          </p:cNvPr>
          <p:cNvSpPr txBox="1"/>
          <p:nvPr/>
        </p:nvSpPr>
        <p:spPr>
          <a:xfrm>
            <a:off x="1066409" y="7289575"/>
            <a:ext cx="5053887" cy="461665"/>
          </a:xfrm>
          <a:prstGeom prst="rect">
            <a:avLst/>
          </a:prstGeom>
          <a:noFill/>
        </p:spPr>
        <p:txBody>
          <a:bodyPr wrap="square" rtlCol="0">
            <a:spAutoFit/>
          </a:bodyPr>
          <a:lstStyle/>
          <a:p>
            <a:r>
              <a:rPr lang="en-US" altLang="ja-JP" sz="1200" dirty="0">
                <a:latin typeface="Arial" panose="020B0604020202020204" pitchFamily="34" charset="0"/>
                <a:ea typeface="Meiryo" panose="020B0604030504040204" pitchFamily="34" charset="-128"/>
                <a:cs typeface="Arial" panose="020B0604020202020204" pitchFamily="34" charset="0"/>
              </a:rPr>
              <a:t>Palindrome-like sequence consisting 10 paired match within 30 bp stretch, possibly forming cruciform structure.</a:t>
            </a:r>
          </a:p>
        </p:txBody>
      </p:sp>
      <p:sp>
        <p:nvSpPr>
          <p:cNvPr id="2" name="テキスト ボックス 1">
            <a:extLst>
              <a:ext uri="{FF2B5EF4-FFF2-40B4-BE49-F238E27FC236}">
                <a16:creationId xmlns:a16="http://schemas.microsoft.com/office/drawing/2014/main" id="{C900678A-9D34-2A80-D38C-83D5A55C36F7}"/>
              </a:ext>
            </a:extLst>
          </p:cNvPr>
          <p:cNvSpPr txBox="1"/>
          <p:nvPr/>
        </p:nvSpPr>
        <p:spPr>
          <a:xfrm rot="10800000">
            <a:off x="2201530" y="5974473"/>
            <a:ext cx="2269944" cy="230832"/>
          </a:xfrm>
          <a:prstGeom prst="rect">
            <a:avLst/>
          </a:prstGeom>
          <a:noFill/>
        </p:spPr>
        <p:txBody>
          <a:bodyPr wrap="square" rtlCol="0">
            <a:spAutoFit/>
          </a:bodyPr>
          <a:lstStyle/>
          <a:p>
            <a:r>
              <a:rPr lang="en-US" altLang="ja-JP" sz="900" b="1" dirty="0">
                <a:latin typeface="Courier New" charset="0"/>
                <a:ea typeface="Courier New" charset="0"/>
                <a:cs typeface="Courier New" charset="0"/>
              </a:rPr>
              <a:t>GGGAACTCCC   CAACGTAGAAGTAC</a:t>
            </a:r>
          </a:p>
        </p:txBody>
      </p:sp>
      <p:sp>
        <p:nvSpPr>
          <p:cNvPr id="6" name="テキスト ボックス 5">
            <a:extLst>
              <a:ext uri="{FF2B5EF4-FFF2-40B4-BE49-F238E27FC236}">
                <a16:creationId xmlns:a16="http://schemas.microsoft.com/office/drawing/2014/main" id="{BA56B6A5-09E8-70F8-1B8D-1C974E0FBEC1}"/>
              </a:ext>
            </a:extLst>
          </p:cNvPr>
          <p:cNvSpPr txBox="1"/>
          <p:nvPr/>
        </p:nvSpPr>
        <p:spPr>
          <a:xfrm rot="5400000">
            <a:off x="3011706" y="6519136"/>
            <a:ext cx="1149674" cy="230832"/>
          </a:xfrm>
          <a:prstGeom prst="rect">
            <a:avLst/>
          </a:prstGeom>
          <a:noFill/>
        </p:spPr>
        <p:txBody>
          <a:bodyPr wrap="none" rtlCol="0">
            <a:spAutoFit/>
          </a:bodyPr>
          <a:lstStyle/>
          <a:p>
            <a:r>
              <a:rPr lang="en-US" altLang="ja-JP" sz="900" b="1" dirty="0">
                <a:solidFill>
                  <a:srgbClr val="FF0000"/>
                </a:solidFill>
                <a:latin typeface="Courier New" charset="0"/>
                <a:ea typeface="Courier New" charset="0"/>
                <a:cs typeface="Courier New" charset="0"/>
              </a:rPr>
              <a:t>|||| |||   |||</a:t>
            </a:r>
            <a:endParaRPr lang="ja-JP" altLang="en-US" sz="900" dirty="0"/>
          </a:p>
        </p:txBody>
      </p:sp>
      <p:sp>
        <p:nvSpPr>
          <p:cNvPr id="22" name="テキスト ボックス 21">
            <a:extLst>
              <a:ext uri="{FF2B5EF4-FFF2-40B4-BE49-F238E27FC236}">
                <a16:creationId xmlns:a16="http://schemas.microsoft.com/office/drawing/2014/main" id="{3CAFBD0D-82A8-4150-B338-45A260FC9194}"/>
              </a:ext>
            </a:extLst>
          </p:cNvPr>
          <p:cNvSpPr txBox="1"/>
          <p:nvPr/>
        </p:nvSpPr>
        <p:spPr>
          <a:xfrm rot="8580386">
            <a:off x="3521857" y="7052932"/>
            <a:ext cx="253596" cy="230832"/>
          </a:xfrm>
          <a:prstGeom prst="rect">
            <a:avLst/>
          </a:prstGeom>
          <a:noFill/>
        </p:spPr>
        <p:txBody>
          <a:bodyPr wrap="none" rtlCol="0">
            <a:spAutoFit/>
          </a:bodyPr>
          <a:lstStyle/>
          <a:p>
            <a:r>
              <a:rPr lang="en-US" altLang="ja-JP" sz="900" b="1" dirty="0">
                <a:solidFill>
                  <a:srgbClr val="FF0000"/>
                </a:solidFill>
                <a:latin typeface="Courier New" charset="0"/>
                <a:cs typeface="Courier New" charset="0"/>
              </a:rPr>
              <a:t>T</a:t>
            </a:r>
            <a:endParaRPr lang="ja-JP" altLang="en-US" sz="900" dirty="0"/>
          </a:p>
        </p:txBody>
      </p:sp>
      <p:sp>
        <p:nvSpPr>
          <p:cNvPr id="23" name="テキスト ボックス 22">
            <a:extLst>
              <a:ext uri="{FF2B5EF4-FFF2-40B4-BE49-F238E27FC236}">
                <a16:creationId xmlns:a16="http://schemas.microsoft.com/office/drawing/2014/main" id="{EEB8164A-D6BD-F184-337B-52C1912C658C}"/>
              </a:ext>
            </a:extLst>
          </p:cNvPr>
          <p:cNvSpPr txBox="1"/>
          <p:nvPr/>
        </p:nvSpPr>
        <p:spPr>
          <a:xfrm rot="13060811">
            <a:off x="3418270" y="7059437"/>
            <a:ext cx="253596" cy="230832"/>
          </a:xfrm>
          <a:prstGeom prst="rect">
            <a:avLst/>
          </a:prstGeom>
          <a:noFill/>
        </p:spPr>
        <p:txBody>
          <a:bodyPr wrap="none" rtlCol="0">
            <a:spAutoFit/>
          </a:bodyPr>
          <a:lstStyle/>
          <a:p>
            <a:r>
              <a:rPr lang="en-US" altLang="ja-JP" sz="900" b="1" dirty="0">
                <a:solidFill>
                  <a:srgbClr val="FF0000"/>
                </a:solidFill>
                <a:latin typeface="Courier New" charset="0"/>
                <a:cs typeface="Courier New" charset="0"/>
              </a:rPr>
              <a:t>C</a:t>
            </a:r>
            <a:endParaRPr lang="ja-JP" altLang="en-US" sz="900" dirty="0"/>
          </a:p>
        </p:txBody>
      </p:sp>
      <p:sp>
        <p:nvSpPr>
          <p:cNvPr id="24" name="テキスト ボックス 23">
            <a:extLst>
              <a:ext uri="{FF2B5EF4-FFF2-40B4-BE49-F238E27FC236}">
                <a16:creationId xmlns:a16="http://schemas.microsoft.com/office/drawing/2014/main" id="{A76DF71F-2D78-3472-4950-8A542B648819}"/>
              </a:ext>
            </a:extLst>
          </p:cNvPr>
          <p:cNvSpPr txBox="1"/>
          <p:nvPr/>
        </p:nvSpPr>
        <p:spPr>
          <a:xfrm rot="10800000">
            <a:off x="2426583" y="5887065"/>
            <a:ext cx="1149674" cy="230832"/>
          </a:xfrm>
          <a:prstGeom prst="rect">
            <a:avLst/>
          </a:prstGeom>
          <a:noFill/>
        </p:spPr>
        <p:txBody>
          <a:bodyPr wrap="none" rtlCol="0">
            <a:spAutoFit/>
          </a:bodyPr>
          <a:lstStyle/>
          <a:p>
            <a:r>
              <a:rPr lang="en-US" altLang="ja-JP" sz="900" b="1" dirty="0">
                <a:latin typeface="Courier New" charset="0"/>
                <a:ea typeface="Courier New" charset="0"/>
                <a:cs typeface="Courier New" charset="0"/>
              </a:rPr>
              <a:t>||||||||||||||</a:t>
            </a:r>
            <a:endParaRPr lang="ja-JP" altLang="en-US" sz="900" dirty="0"/>
          </a:p>
        </p:txBody>
      </p:sp>
      <p:sp>
        <p:nvSpPr>
          <p:cNvPr id="25" name="テキスト ボックス 24">
            <a:extLst>
              <a:ext uri="{FF2B5EF4-FFF2-40B4-BE49-F238E27FC236}">
                <a16:creationId xmlns:a16="http://schemas.microsoft.com/office/drawing/2014/main" id="{1EEFD45C-4BC7-6C30-6538-D28CB6A64086}"/>
              </a:ext>
            </a:extLst>
          </p:cNvPr>
          <p:cNvSpPr txBox="1"/>
          <p:nvPr/>
        </p:nvSpPr>
        <p:spPr>
          <a:xfrm rot="10800000">
            <a:off x="3597518" y="5893939"/>
            <a:ext cx="873957" cy="230832"/>
          </a:xfrm>
          <a:prstGeom prst="rect">
            <a:avLst/>
          </a:prstGeom>
          <a:noFill/>
        </p:spPr>
        <p:txBody>
          <a:bodyPr wrap="none" rtlCol="0">
            <a:spAutoFit/>
          </a:bodyPr>
          <a:lstStyle/>
          <a:p>
            <a:r>
              <a:rPr lang="en-US" altLang="ja-JP" sz="900" b="1" dirty="0">
                <a:latin typeface="Courier New" charset="0"/>
                <a:ea typeface="Courier New" charset="0"/>
                <a:cs typeface="Courier New" charset="0"/>
              </a:rPr>
              <a:t>||||||||||</a:t>
            </a:r>
            <a:endParaRPr lang="ja-JP" altLang="en-US" sz="900" dirty="0"/>
          </a:p>
        </p:txBody>
      </p:sp>
    </p:spTree>
    <p:extLst>
      <p:ext uri="{BB962C8B-B14F-4D97-AF65-F5344CB8AC3E}">
        <p14:creationId xmlns:p14="http://schemas.microsoft.com/office/powerpoint/2010/main" val="239154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テキスト ボックス 254">
            <a:extLst>
              <a:ext uri="{FF2B5EF4-FFF2-40B4-BE49-F238E27FC236}">
                <a16:creationId xmlns:a16="http://schemas.microsoft.com/office/drawing/2014/main" id="{63B3329D-23CE-F27E-1364-F76D9CA0A526}"/>
              </a:ext>
            </a:extLst>
          </p:cNvPr>
          <p:cNvSpPr txBox="1"/>
          <p:nvPr/>
        </p:nvSpPr>
        <p:spPr>
          <a:xfrm>
            <a:off x="4409713" y="7774111"/>
            <a:ext cx="1543049" cy="184666"/>
          </a:xfrm>
          <a:prstGeom prst="rect">
            <a:avLst/>
          </a:prstGeom>
          <a:noFill/>
        </p:spPr>
        <p:txBody>
          <a:bodyPr wrap="square" rtlCol="0">
            <a:spAutoFit/>
          </a:bodyPr>
          <a:lstStyle/>
          <a:p>
            <a:r>
              <a:rPr lang="en-US" altLang="ja-JP" sz="600" b="1" dirty="0">
                <a:latin typeface="Arial" panose="020B0604020202020204" pitchFamily="34" charset="0"/>
                <a:ea typeface="Meiryo" panose="020B0604030504040204" pitchFamily="34" charset="-128"/>
                <a:cs typeface="Arial" panose="020B0604020202020204" pitchFamily="34" charset="0"/>
              </a:rPr>
              <a:t>ITD with microhomology</a:t>
            </a:r>
          </a:p>
        </p:txBody>
      </p:sp>
      <p:sp>
        <p:nvSpPr>
          <p:cNvPr id="25" name="テキスト ボックス 24">
            <a:extLst>
              <a:ext uri="{FF2B5EF4-FFF2-40B4-BE49-F238E27FC236}">
                <a16:creationId xmlns:a16="http://schemas.microsoft.com/office/drawing/2014/main" id="{939E55BC-5096-F4E1-BD7C-B415E32EAC98}"/>
              </a:ext>
            </a:extLst>
          </p:cNvPr>
          <p:cNvSpPr txBox="1"/>
          <p:nvPr/>
        </p:nvSpPr>
        <p:spPr>
          <a:xfrm>
            <a:off x="2749964" y="2389861"/>
            <a:ext cx="999571"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 </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(protruding)</a:t>
            </a:r>
          </a:p>
        </p:txBody>
      </p:sp>
      <p:sp>
        <p:nvSpPr>
          <p:cNvPr id="50" name="テキスト ボックス 49">
            <a:extLst>
              <a:ext uri="{FF2B5EF4-FFF2-40B4-BE49-F238E27FC236}">
                <a16:creationId xmlns:a16="http://schemas.microsoft.com/office/drawing/2014/main" id="{E480C0C2-1CA6-79A4-FB51-84667098E53A}"/>
              </a:ext>
            </a:extLst>
          </p:cNvPr>
          <p:cNvSpPr txBox="1"/>
          <p:nvPr/>
        </p:nvSpPr>
        <p:spPr>
          <a:xfrm>
            <a:off x="2790480" y="2251919"/>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pic>
        <p:nvPicPr>
          <p:cNvPr id="6" name="図 5">
            <a:extLst>
              <a:ext uri="{FF2B5EF4-FFF2-40B4-BE49-F238E27FC236}">
                <a16:creationId xmlns:a16="http://schemas.microsoft.com/office/drawing/2014/main" id="{182B7529-2DDB-A1A9-D566-5BAC4C4B9CE3}"/>
              </a:ext>
            </a:extLst>
          </p:cNvPr>
          <p:cNvPicPr>
            <a:picLocks noChangeAspect="1"/>
          </p:cNvPicPr>
          <p:nvPr/>
        </p:nvPicPr>
        <p:blipFill rotWithShape="1">
          <a:blip r:embed="rId3"/>
          <a:srcRect l="3792" b="5568"/>
          <a:stretch/>
        </p:blipFill>
        <p:spPr>
          <a:xfrm>
            <a:off x="2340439" y="2771542"/>
            <a:ext cx="2395711" cy="1241550"/>
          </a:xfrm>
          <a:prstGeom prst="rect">
            <a:avLst/>
          </a:prstGeom>
        </p:spPr>
      </p:pic>
      <p:pic>
        <p:nvPicPr>
          <p:cNvPr id="20" name="図 19">
            <a:extLst>
              <a:ext uri="{FF2B5EF4-FFF2-40B4-BE49-F238E27FC236}">
                <a16:creationId xmlns:a16="http://schemas.microsoft.com/office/drawing/2014/main" id="{8FF21769-1296-60C4-7EE6-B08F8F1B1A32}"/>
              </a:ext>
            </a:extLst>
          </p:cNvPr>
          <p:cNvPicPr>
            <a:picLocks noChangeAspect="1"/>
          </p:cNvPicPr>
          <p:nvPr/>
        </p:nvPicPr>
        <p:blipFill rotWithShape="1">
          <a:blip r:embed="rId4"/>
          <a:srcRect l="5681"/>
          <a:stretch/>
        </p:blipFill>
        <p:spPr>
          <a:xfrm>
            <a:off x="2395955" y="4596622"/>
            <a:ext cx="2700956" cy="1451180"/>
          </a:xfrm>
          <a:prstGeom prst="rect">
            <a:avLst/>
          </a:prstGeom>
        </p:spPr>
      </p:pic>
      <p:pic>
        <p:nvPicPr>
          <p:cNvPr id="7" name="図 6">
            <a:extLst>
              <a:ext uri="{FF2B5EF4-FFF2-40B4-BE49-F238E27FC236}">
                <a16:creationId xmlns:a16="http://schemas.microsoft.com/office/drawing/2014/main" id="{98DA7CD8-8F60-977F-9A7C-39007AC005DE}"/>
              </a:ext>
            </a:extLst>
          </p:cNvPr>
          <p:cNvPicPr>
            <a:picLocks noChangeAspect="1"/>
          </p:cNvPicPr>
          <p:nvPr/>
        </p:nvPicPr>
        <p:blipFill rotWithShape="1">
          <a:blip r:embed="rId5"/>
          <a:srcRect l="26395" r="26076"/>
          <a:stretch/>
        </p:blipFill>
        <p:spPr>
          <a:xfrm>
            <a:off x="4257135" y="6519944"/>
            <a:ext cx="1006588" cy="1039388"/>
          </a:xfrm>
          <a:prstGeom prst="rect">
            <a:avLst/>
          </a:prstGeom>
        </p:spPr>
      </p:pic>
      <p:pic>
        <p:nvPicPr>
          <p:cNvPr id="5" name="図 4">
            <a:extLst>
              <a:ext uri="{FF2B5EF4-FFF2-40B4-BE49-F238E27FC236}">
                <a16:creationId xmlns:a16="http://schemas.microsoft.com/office/drawing/2014/main" id="{9A633286-0D1D-42F1-7E35-FEAD2D563AC7}"/>
              </a:ext>
            </a:extLst>
          </p:cNvPr>
          <p:cNvPicPr>
            <a:picLocks noChangeAspect="1"/>
          </p:cNvPicPr>
          <p:nvPr/>
        </p:nvPicPr>
        <p:blipFill rotWithShape="1">
          <a:blip r:embed="rId6"/>
          <a:srcRect l="18937" r="18606"/>
          <a:stretch/>
        </p:blipFill>
        <p:spPr>
          <a:xfrm>
            <a:off x="2283937" y="6551284"/>
            <a:ext cx="982190" cy="1008048"/>
          </a:xfrm>
          <a:prstGeom prst="rect">
            <a:avLst/>
          </a:prstGeom>
        </p:spPr>
      </p:pic>
      <p:graphicFrame>
        <p:nvGraphicFramePr>
          <p:cNvPr id="48" name="表 47">
            <a:extLst>
              <a:ext uri="{FF2B5EF4-FFF2-40B4-BE49-F238E27FC236}">
                <a16:creationId xmlns:a16="http://schemas.microsoft.com/office/drawing/2014/main" id="{8C3901B8-9FD8-9546-8A70-FDB0F5CF7849}"/>
              </a:ext>
            </a:extLst>
          </p:cNvPr>
          <p:cNvGraphicFramePr>
            <a:graphicFrameLocks noGrp="1"/>
          </p:cNvGraphicFramePr>
          <p:nvPr>
            <p:extLst>
              <p:ext uri="{D42A27DB-BD31-4B8C-83A1-F6EECF244321}">
                <p14:modId xmlns:p14="http://schemas.microsoft.com/office/powerpoint/2010/main" val="300895015"/>
              </p:ext>
            </p:extLst>
          </p:nvPr>
        </p:nvGraphicFramePr>
        <p:xfrm>
          <a:off x="2584342" y="6000870"/>
          <a:ext cx="2435805" cy="372941"/>
        </p:xfrm>
        <a:graphic>
          <a:graphicData uri="http://schemas.openxmlformats.org/drawingml/2006/table">
            <a:tbl>
              <a:tblPr firstRow="1" bandRow="1">
                <a:tableStyleId>{2D5ABB26-0587-4C30-8999-92F81FD0307C}</a:tableStyleId>
              </a:tblPr>
              <a:tblGrid>
                <a:gridCol w="270645">
                  <a:extLst>
                    <a:ext uri="{9D8B030D-6E8A-4147-A177-3AD203B41FA5}">
                      <a16:colId xmlns:a16="http://schemas.microsoft.com/office/drawing/2014/main" val="2004732448"/>
                    </a:ext>
                  </a:extLst>
                </a:gridCol>
                <a:gridCol w="270645">
                  <a:extLst>
                    <a:ext uri="{9D8B030D-6E8A-4147-A177-3AD203B41FA5}">
                      <a16:colId xmlns:a16="http://schemas.microsoft.com/office/drawing/2014/main" val="2016754719"/>
                    </a:ext>
                  </a:extLst>
                </a:gridCol>
                <a:gridCol w="270645">
                  <a:extLst>
                    <a:ext uri="{9D8B030D-6E8A-4147-A177-3AD203B41FA5}">
                      <a16:colId xmlns:a16="http://schemas.microsoft.com/office/drawing/2014/main" val="3501528183"/>
                    </a:ext>
                  </a:extLst>
                </a:gridCol>
                <a:gridCol w="270645">
                  <a:extLst>
                    <a:ext uri="{9D8B030D-6E8A-4147-A177-3AD203B41FA5}">
                      <a16:colId xmlns:a16="http://schemas.microsoft.com/office/drawing/2014/main" val="2261135804"/>
                    </a:ext>
                  </a:extLst>
                </a:gridCol>
                <a:gridCol w="270645">
                  <a:extLst>
                    <a:ext uri="{9D8B030D-6E8A-4147-A177-3AD203B41FA5}">
                      <a16:colId xmlns:a16="http://schemas.microsoft.com/office/drawing/2014/main" val="1863380165"/>
                    </a:ext>
                  </a:extLst>
                </a:gridCol>
                <a:gridCol w="270645">
                  <a:extLst>
                    <a:ext uri="{9D8B030D-6E8A-4147-A177-3AD203B41FA5}">
                      <a16:colId xmlns:a16="http://schemas.microsoft.com/office/drawing/2014/main" val="4069011966"/>
                    </a:ext>
                  </a:extLst>
                </a:gridCol>
                <a:gridCol w="270645">
                  <a:extLst>
                    <a:ext uri="{9D8B030D-6E8A-4147-A177-3AD203B41FA5}">
                      <a16:colId xmlns:a16="http://schemas.microsoft.com/office/drawing/2014/main" val="1847833038"/>
                    </a:ext>
                  </a:extLst>
                </a:gridCol>
                <a:gridCol w="270645">
                  <a:extLst>
                    <a:ext uri="{9D8B030D-6E8A-4147-A177-3AD203B41FA5}">
                      <a16:colId xmlns:a16="http://schemas.microsoft.com/office/drawing/2014/main" val="1473302859"/>
                    </a:ext>
                  </a:extLst>
                </a:gridCol>
                <a:gridCol w="270645">
                  <a:extLst>
                    <a:ext uri="{9D8B030D-6E8A-4147-A177-3AD203B41FA5}">
                      <a16:colId xmlns:a16="http://schemas.microsoft.com/office/drawing/2014/main" val="1861959911"/>
                    </a:ext>
                  </a:extLst>
                </a:gridCol>
              </a:tblGrid>
              <a:tr h="372941">
                <a:tc>
                  <a:txBody>
                    <a:bodyPr/>
                    <a:lstStyle/>
                    <a:p>
                      <a:pPr algn="r"/>
                      <a:r>
                        <a:rPr kumimoji="1" lang="en-US" altLang="ja-JP" sz="700" b="0" dirty="0"/>
                        <a:t>3-10</a:t>
                      </a:r>
                      <a:endParaRPr kumimoji="1" lang="ja-JP" altLang="en-US" sz="700" b="0"/>
                    </a:p>
                  </a:txBody>
                  <a:tcPr marL="0" marR="0" marT="0" marB="0" vert="vert270"/>
                </a:tc>
                <a:tc>
                  <a:txBody>
                    <a:bodyPr/>
                    <a:lstStyle/>
                    <a:p>
                      <a:pPr algn="r"/>
                      <a:r>
                        <a:rPr kumimoji="1" lang="en-US" altLang="ja-JP" sz="700" b="0" dirty="0"/>
                        <a:t>11-20</a:t>
                      </a:r>
                    </a:p>
                  </a:txBody>
                  <a:tcPr marL="0" marR="0" marT="0" marB="0" vert="vert270"/>
                </a:tc>
                <a:tc>
                  <a:txBody>
                    <a:bodyPr/>
                    <a:lstStyle/>
                    <a:p>
                      <a:pPr algn="r"/>
                      <a:r>
                        <a:rPr kumimoji="1" lang="en-US" altLang="ja-JP" sz="700" b="0" dirty="0"/>
                        <a:t>21-30</a:t>
                      </a:r>
                      <a:endParaRPr kumimoji="1" lang="ja-JP" altLang="en-US" sz="700" b="0"/>
                    </a:p>
                  </a:txBody>
                  <a:tcPr marL="0" marR="0" marT="0" marB="0" vert="vert270"/>
                </a:tc>
                <a:tc>
                  <a:txBody>
                    <a:bodyPr/>
                    <a:lstStyle/>
                    <a:p>
                      <a:pPr algn="r"/>
                      <a:r>
                        <a:rPr kumimoji="1" lang="en-US" altLang="ja-JP" sz="700" b="0" dirty="0"/>
                        <a:t>31-40</a:t>
                      </a:r>
                      <a:endParaRPr kumimoji="1" lang="ja-JP" altLang="en-US" sz="700" b="0"/>
                    </a:p>
                  </a:txBody>
                  <a:tcPr marL="0" marR="0" marT="0" marB="0" vert="vert270"/>
                </a:tc>
                <a:tc>
                  <a:txBody>
                    <a:bodyPr/>
                    <a:lstStyle/>
                    <a:p>
                      <a:pPr algn="r"/>
                      <a:r>
                        <a:rPr kumimoji="1" lang="en-US" altLang="ja-JP" sz="700" b="0" dirty="0"/>
                        <a:t>41-50</a:t>
                      </a:r>
                      <a:endParaRPr kumimoji="1" lang="ja-JP" altLang="en-US" sz="700" b="0"/>
                    </a:p>
                  </a:txBody>
                  <a:tcPr marL="0" marR="0" marT="0" marB="0" vert="vert270"/>
                </a:tc>
                <a:tc>
                  <a:txBody>
                    <a:bodyPr/>
                    <a:lstStyle/>
                    <a:p>
                      <a:pPr algn="r"/>
                      <a:r>
                        <a:rPr kumimoji="1" lang="en-US" altLang="ja-JP" sz="700" b="0" dirty="0"/>
                        <a:t>51-60</a:t>
                      </a:r>
                      <a:endParaRPr kumimoji="1" lang="ja-JP" altLang="en-US" sz="700" b="0"/>
                    </a:p>
                  </a:txBody>
                  <a:tcPr marL="0" marR="0" marT="0" marB="0" vert="vert270"/>
                </a:tc>
                <a:tc>
                  <a:txBody>
                    <a:bodyPr/>
                    <a:lstStyle/>
                    <a:p>
                      <a:pPr algn="r"/>
                      <a:r>
                        <a:rPr kumimoji="1" lang="en-US" altLang="ja-JP" sz="700" b="0" dirty="0"/>
                        <a:t>61-70</a:t>
                      </a:r>
                      <a:endParaRPr kumimoji="1" lang="ja-JP" altLang="en-US" sz="700" b="0"/>
                    </a:p>
                  </a:txBody>
                  <a:tcPr marL="0" marR="0" marT="0" marB="0" vert="vert270"/>
                </a:tc>
                <a:tc>
                  <a:txBody>
                    <a:bodyPr/>
                    <a:lstStyle/>
                    <a:p>
                      <a:pPr algn="r"/>
                      <a:r>
                        <a:rPr kumimoji="1" lang="en-US" altLang="ja-JP" sz="700" b="0" dirty="0"/>
                        <a:t>71-80</a:t>
                      </a:r>
                      <a:endParaRPr kumimoji="1" lang="ja-JP" altLang="en-US" sz="700" b="0"/>
                    </a:p>
                  </a:txBody>
                  <a:tcPr marL="0" marR="0" marT="0" marB="0" vert="vert270"/>
                </a:tc>
                <a:tc>
                  <a:txBody>
                    <a:bodyPr/>
                    <a:lstStyle/>
                    <a:p>
                      <a:pPr algn="r"/>
                      <a:r>
                        <a:rPr kumimoji="1" lang="en-US" altLang="ja-JP" sz="700" b="0" dirty="0"/>
                        <a:t>81-90</a:t>
                      </a:r>
                      <a:endParaRPr kumimoji="1" lang="ja-JP" altLang="en-US" sz="700" b="0"/>
                    </a:p>
                  </a:txBody>
                  <a:tcPr marL="0" marR="0" marT="0" marB="0" vert="vert270"/>
                </a:tc>
                <a:extLst>
                  <a:ext uri="{0D108BD9-81ED-4DB2-BD59-A6C34878D82A}">
                    <a16:rowId xmlns:a16="http://schemas.microsoft.com/office/drawing/2014/main" val="1568685470"/>
                  </a:ext>
                </a:extLst>
              </a:tr>
            </a:tbl>
          </a:graphicData>
        </a:graphic>
      </p:graphicFrame>
      <p:graphicFrame>
        <p:nvGraphicFramePr>
          <p:cNvPr id="180" name="表 179">
            <a:extLst>
              <a:ext uri="{FF2B5EF4-FFF2-40B4-BE49-F238E27FC236}">
                <a16:creationId xmlns:a16="http://schemas.microsoft.com/office/drawing/2014/main" id="{FBF9C2E8-F085-7F3B-EEC6-96178897E2AB}"/>
              </a:ext>
            </a:extLst>
          </p:cNvPr>
          <p:cNvGraphicFramePr>
            <a:graphicFrameLocks noGrp="1"/>
          </p:cNvGraphicFramePr>
          <p:nvPr>
            <p:extLst>
              <p:ext uri="{D42A27DB-BD31-4B8C-83A1-F6EECF244321}">
                <p14:modId xmlns:p14="http://schemas.microsoft.com/office/powerpoint/2010/main" val="3829061720"/>
              </p:ext>
            </p:extLst>
          </p:nvPr>
        </p:nvGraphicFramePr>
        <p:xfrm>
          <a:off x="2244181" y="4638280"/>
          <a:ext cx="309899" cy="1431300"/>
        </p:xfrm>
        <a:graphic>
          <a:graphicData uri="http://schemas.openxmlformats.org/drawingml/2006/table">
            <a:tbl>
              <a:tblPr firstRow="1" bandRow="1">
                <a:tableStyleId>{2D5ABB26-0587-4C30-8999-92F81FD0307C}</a:tableStyleId>
              </a:tblPr>
              <a:tblGrid>
                <a:gridCol w="309899">
                  <a:extLst>
                    <a:ext uri="{9D8B030D-6E8A-4147-A177-3AD203B41FA5}">
                      <a16:colId xmlns:a16="http://schemas.microsoft.com/office/drawing/2014/main" val="1735945290"/>
                    </a:ext>
                  </a:extLst>
                </a:gridCol>
              </a:tblGrid>
              <a:tr h="143130">
                <a:tc>
                  <a:txBody>
                    <a:bodyPr/>
                    <a:lstStyle/>
                    <a:p>
                      <a:pPr algn="ctr"/>
                      <a:r>
                        <a:rPr kumimoji="1" lang="en-US" altLang="ja-JP" sz="500" b="0" dirty="0">
                          <a:latin typeface="Arial" panose="020B0604020202020204" pitchFamily="34" charset="0"/>
                          <a:cs typeface="Arial" panose="020B0604020202020204" pitchFamily="34" charset="0"/>
                        </a:rPr>
                        <a:t>90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1812369046"/>
                  </a:ext>
                </a:extLst>
              </a:tr>
              <a:tr h="143130">
                <a:tc>
                  <a:txBody>
                    <a:bodyPr/>
                    <a:lstStyle/>
                    <a:p>
                      <a:pPr algn="ctr"/>
                      <a:r>
                        <a:rPr kumimoji="1" lang="en-US" altLang="ja-JP" sz="500" b="0" dirty="0">
                          <a:latin typeface="Arial" panose="020B0604020202020204" pitchFamily="34" charset="0"/>
                          <a:cs typeface="Arial" panose="020B0604020202020204" pitchFamily="34" charset="0"/>
                        </a:rPr>
                        <a:t>80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265194427"/>
                  </a:ext>
                </a:extLst>
              </a:tr>
              <a:tr h="143130">
                <a:tc>
                  <a:txBody>
                    <a:bodyPr/>
                    <a:lstStyle/>
                    <a:p>
                      <a:pPr algn="ctr"/>
                      <a:r>
                        <a:rPr kumimoji="1" lang="en-US" altLang="ja-JP" sz="500" b="0" dirty="0">
                          <a:latin typeface="Arial" panose="020B0604020202020204" pitchFamily="34" charset="0"/>
                          <a:cs typeface="Arial" panose="020B0604020202020204" pitchFamily="34" charset="0"/>
                        </a:rPr>
                        <a:t>70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1184903677"/>
                  </a:ext>
                </a:extLst>
              </a:tr>
              <a:tr h="143130">
                <a:tc>
                  <a:txBody>
                    <a:bodyPr/>
                    <a:lstStyle/>
                    <a:p>
                      <a:pPr algn="ctr"/>
                      <a:r>
                        <a:rPr kumimoji="1" lang="en-US" altLang="ja-JP" sz="500" b="0" dirty="0">
                          <a:latin typeface="Arial" panose="020B0604020202020204" pitchFamily="34" charset="0"/>
                          <a:cs typeface="Arial" panose="020B0604020202020204" pitchFamily="34" charset="0"/>
                        </a:rPr>
                        <a:t>60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1042049509"/>
                  </a:ext>
                </a:extLst>
              </a:tr>
              <a:tr h="143130">
                <a:tc>
                  <a:txBody>
                    <a:bodyPr/>
                    <a:lstStyle/>
                    <a:p>
                      <a:pPr algn="ctr"/>
                      <a:r>
                        <a:rPr kumimoji="1" lang="en-US" altLang="ja-JP" sz="500" b="0" dirty="0">
                          <a:latin typeface="Arial" panose="020B0604020202020204" pitchFamily="34" charset="0"/>
                          <a:cs typeface="Arial" panose="020B0604020202020204" pitchFamily="34" charset="0"/>
                        </a:rPr>
                        <a:t>50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2060943061"/>
                  </a:ext>
                </a:extLst>
              </a:tr>
              <a:tr h="143130">
                <a:tc>
                  <a:txBody>
                    <a:bodyPr/>
                    <a:lstStyle/>
                    <a:p>
                      <a:pPr algn="ctr"/>
                      <a:r>
                        <a:rPr kumimoji="1" lang="en-US" altLang="ja-JP" sz="500" b="0" dirty="0">
                          <a:latin typeface="Arial" panose="020B0604020202020204" pitchFamily="34" charset="0"/>
                          <a:cs typeface="Arial" panose="020B0604020202020204" pitchFamily="34" charset="0"/>
                        </a:rPr>
                        <a:t>40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3320995934"/>
                  </a:ext>
                </a:extLst>
              </a:tr>
              <a:tr h="143130">
                <a:tc>
                  <a:txBody>
                    <a:bodyPr/>
                    <a:lstStyle/>
                    <a:p>
                      <a:pPr algn="ctr"/>
                      <a:r>
                        <a:rPr kumimoji="1" lang="en-US" altLang="ja-JP" sz="500" b="0" dirty="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3118640654"/>
                  </a:ext>
                </a:extLst>
              </a:tr>
              <a:tr h="143130">
                <a:tc>
                  <a:txBody>
                    <a:bodyPr/>
                    <a:lstStyle/>
                    <a:p>
                      <a:pPr algn="ctr"/>
                      <a:r>
                        <a:rPr kumimoji="1" lang="en-US" altLang="ja-JP" sz="500" b="0" dirty="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502970709"/>
                  </a:ext>
                </a:extLst>
              </a:tr>
              <a:tr h="143130">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1581761227"/>
                  </a:ext>
                </a:extLst>
              </a:tr>
              <a:tr h="143130">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72000" marR="72000" marT="0" marB="36000"/>
                </a:tc>
                <a:extLst>
                  <a:ext uri="{0D108BD9-81ED-4DB2-BD59-A6C34878D82A}">
                    <a16:rowId xmlns:a16="http://schemas.microsoft.com/office/drawing/2014/main" val="386273203"/>
                  </a:ext>
                </a:extLst>
              </a:tr>
            </a:tbl>
          </a:graphicData>
        </a:graphic>
      </p:graphicFrame>
      <p:sp>
        <p:nvSpPr>
          <p:cNvPr id="181" name="テキスト ボックス 180">
            <a:extLst>
              <a:ext uri="{FF2B5EF4-FFF2-40B4-BE49-F238E27FC236}">
                <a16:creationId xmlns:a16="http://schemas.microsoft.com/office/drawing/2014/main" id="{9B3E181A-7F23-4538-E4EB-AC4ECFB639CA}"/>
              </a:ext>
            </a:extLst>
          </p:cNvPr>
          <p:cNvSpPr txBox="1"/>
          <p:nvPr/>
        </p:nvSpPr>
        <p:spPr>
          <a:xfrm>
            <a:off x="4468955" y="4919078"/>
            <a:ext cx="648976"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N=250</a:t>
            </a:r>
          </a:p>
        </p:txBody>
      </p:sp>
      <p:sp>
        <p:nvSpPr>
          <p:cNvPr id="182" name="テキスト ボックス 181">
            <a:extLst>
              <a:ext uri="{FF2B5EF4-FFF2-40B4-BE49-F238E27FC236}">
                <a16:creationId xmlns:a16="http://schemas.microsoft.com/office/drawing/2014/main" id="{EC1CA3CA-7E95-975E-01D2-64D8A574F103}"/>
              </a:ext>
            </a:extLst>
          </p:cNvPr>
          <p:cNvSpPr txBox="1"/>
          <p:nvPr/>
        </p:nvSpPr>
        <p:spPr>
          <a:xfrm>
            <a:off x="3100284" y="6176840"/>
            <a:ext cx="1263045"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ITD length (bp)</a:t>
            </a:r>
          </a:p>
        </p:txBody>
      </p:sp>
      <p:sp>
        <p:nvSpPr>
          <p:cNvPr id="186" name="テキスト ボックス 185">
            <a:extLst>
              <a:ext uri="{FF2B5EF4-FFF2-40B4-BE49-F238E27FC236}">
                <a16:creationId xmlns:a16="http://schemas.microsoft.com/office/drawing/2014/main" id="{669AF18D-F3FE-A4D2-41DA-1CF490FA38CE}"/>
              </a:ext>
            </a:extLst>
          </p:cNvPr>
          <p:cNvSpPr txBox="1"/>
          <p:nvPr/>
        </p:nvSpPr>
        <p:spPr>
          <a:xfrm rot="16200000">
            <a:off x="1618290" y="5196942"/>
            <a:ext cx="1282723" cy="200055"/>
          </a:xfrm>
          <a:prstGeom prst="rect">
            <a:avLst/>
          </a:prstGeom>
          <a:noFill/>
        </p:spPr>
        <p:txBody>
          <a:bodyPr wrap="none" rtlCol="0">
            <a:spAutoFit/>
          </a:bodyPr>
          <a:lstStyle/>
          <a:p>
            <a:r>
              <a:rPr lang="en-US" altLang="ja-JP" sz="700" dirty="0">
                <a:latin typeface="Arial" panose="020B0604020202020204" pitchFamily="34" charset="0"/>
                <a:ea typeface="Meiryo" panose="020B0604030504040204" pitchFamily="34" charset="-128"/>
                <a:cs typeface="Arial" panose="020B0604020202020204" pitchFamily="34" charset="0"/>
              </a:rPr>
              <a:t>Numbers of </a:t>
            </a:r>
            <a:r>
              <a:rPr lang="en-US" altLang="ja-JP" sz="700" i="1" dirty="0">
                <a:latin typeface="Arial" panose="020B0604020202020204" pitchFamily="34" charset="0"/>
                <a:ea typeface="Meiryo" panose="020B0604030504040204" pitchFamily="34" charset="-128"/>
                <a:cs typeface="Arial" panose="020B0604020202020204" pitchFamily="34" charset="0"/>
              </a:rPr>
              <a:t>Flt3</a:t>
            </a:r>
            <a:r>
              <a:rPr lang="en-US" altLang="ja-JP" sz="700" dirty="0">
                <a:latin typeface="Arial" panose="020B0604020202020204" pitchFamily="34" charset="0"/>
                <a:ea typeface="Meiryo" panose="020B0604030504040204" pitchFamily="34" charset="-128"/>
                <a:cs typeface="Arial" panose="020B0604020202020204" pitchFamily="34" charset="0"/>
              </a:rPr>
              <a:t>-ITD clones</a:t>
            </a:r>
            <a:endParaRPr kumimoji="1" lang="ja-JP" altLang="en-US" sz="700" dirty="0">
              <a:latin typeface="Arial" panose="020B0604020202020204" pitchFamily="34" charset="0"/>
              <a:ea typeface="Meiryo" panose="020B0604030504040204" pitchFamily="34" charset="-128"/>
              <a:cs typeface="Arial" panose="020B0604020202020204" pitchFamily="34" charset="0"/>
            </a:endParaRPr>
          </a:p>
        </p:txBody>
      </p:sp>
      <p:sp>
        <p:nvSpPr>
          <p:cNvPr id="191" name="テキスト ボックス 190">
            <a:extLst>
              <a:ext uri="{FF2B5EF4-FFF2-40B4-BE49-F238E27FC236}">
                <a16:creationId xmlns:a16="http://schemas.microsoft.com/office/drawing/2014/main" id="{74C9D632-BF81-C8C9-4D7D-48386364B1AB}"/>
              </a:ext>
            </a:extLst>
          </p:cNvPr>
          <p:cNvSpPr txBox="1"/>
          <p:nvPr/>
        </p:nvSpPr>
        <p:spPr>
          <a:xfrm>
            <a:off x="1677909" y="535468"/>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a:t>
            </a:r>
            <a:endParaRPr lang="ja-JP" altLang="en-US" sz="1000" b="1">
              <a:latin typeface="Arial" panose="020B0604020202020204" pitchFamily="34" charset="0"/>
              <a:cs typeface="Arial" panose="020B0604020202020204" pitchFamily="34" charset="0"/>
            </a:endParaRPr>
          </a:p>
        </p:txBody>
      </p:sp>
      <p:sp>
        <p:nvSpPr>
          <p:cNvPr id="192" name="テキスト ボックス 191">
            <a:extLst>
              <a:ext uri="{FF2B5EF4-FFF2-40B4-BE49-F238E27FC236}">
                <a16:creationId xmlns:a16="http://schemas.microsoft.com/office/drawing/2014/main" id="{185C3342-2185-173D-8DC7-B860D056A32B}"/>
              </a:ext>
            </a:extLst>
          </p:cNvPr>
          <p:cNvSpPr txBox="1"/>
          <p:nvPr/>
        </p:nvSpPr>
        <p:spPr>
          <a:xfrm>
            <a:off x="1677908" y="2650270"/>
            <a:ext cx="367439"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a:t>
            </a:r>
            <a:endParaRPr lang="ja-JP" altLang="en-US" sz="1000" b="1">
              <a:latin typeface="Arial" panose="020B0604020202020204" pitchFamily="34" charset="0"/>
              <a:cs typeface="Arial" panose="020B0604020202020204" pitchFamily="34" charset="0"/>
            </a:endParaRPr>
          </a:p>
        </p:txBody>
      </p:sp>
      <p:sp>
        <p:nvSpPr>
          <p:cNvPr id="196" name="テキスト ボックス 195">
            <a:extLst>
              <a:ext uri="{FF2B5EF4-FFF2-40B4-BE49-F238E27FC236}">
                <a16:creationId xmlns:a16="http://schemas.microsoft.com/office/drawing/2014/main" id="{13D95D3B-A972-94DF-6634-CEBBED3B6F08}"/>
              </a:ext>
            </a:extLst>
          </p:cNvPr>
          <p:cNvSpPr txBox="1"/>
          <p:nvPr/>
        </p:nvSpPr>
        <p:spPr>
          <a:xfrm rot="16200000">
            <a:off x="1544952" y="3308181"/>
            <a:ext cx="1455848" cy="200055"/>
          </a:xfrm>
          <a:prstGeom prst="rect">
            <a:avLst/>
          </a:prstGeom>
          <a:noFill/>
        </p:spPr>
        <p:txBody>
          <a:bodyPr wrap="none" rtlCol="0">
            <a:spAutoFit/>
          </a:bodyPr>
          <a:lstStyle/>
          <a:p>
            <a:r>
              <a:rPr lang="en-US" altLang="ja-JP" sz="700" dirty="0">
                <a:latin typeface="Arial" panose="020B0604020202020204" pitchFamily="34" charset="0"/>
                <a:ea typeface="Meiryo" panose="020B0604030504040204" pitchFamily="34" charset="-128"/>
                <a:cs typeface="Arial" panose="020B0604020202020204" pitchFamily="34" charset="0"/>
              </a:rPr>
              <a:t>Accumulation of </a:t>
            </a:r>
            <a:r>
              <a:rPr lang="en-US" altLang="ja-JP" sz="700" i="1" dirty="0">
                <a:latin typeface="Arial" panose="020B0604020202020204" pitchFamily="34" charset="0"/>
                <a:ea typeface="Meiryo" panose="020B0604030504040204" pitchFamily="34" charset="-128"/>
                <a:cs typeface="Arial" panose="020B0604020202020204" pitchFamily="34" charset="0"/>
              </a:rPr>
              <a:t>Flt3</a:t>
            </a:r>
            <a:r>
              <a:rPr lang="en-US" altLang="ja-JP" sz="700" dirty="0">
                <a:latin typeface="Arial" panose="020B0604020202020204" pitchFamily="34" charset="0"/>
                <a:ea typeface="Meiryo" panose="020B0604030504040204" pitchFamily="34" charset="-128"/>
                <a:cs typeface="Arial" panose="020B0604020202020204" pitchFamily="34" charset="0"/>
              </a:rPr>
              <a:t>-ITD clones</a:t>
            </a:r>
            <a:endParaRPr kumimoji="1" lang="ja-JP" altLang="en-US" sz="700" dirty="0">
              <a:latin typeface="Arial" panose="020B0604020202020204" pitchFamily="34" charset="0"/>
              <a:ea typeface="Meiryo" panose="020B0604030504040204" pitchFamily="34" charset="-128"/>
              <a:cs typeface="Arial" panose="020B0604020202020204" pitchFamily="34" charset="0"/>
            </a:endParaRPr>
          </a:p>
        </p:txBody>
      </p:sp>
      <p:graphicFrame>
        <p:nvGraphicFramePr>
          <p:cNvPr id="198" name="表 197">
            <a:extLst>
              <a:ext uri="{FF2B5EF4-FFF2-40B4-BE49-F238E27FC236}">
                <a16:creationId xmlns:a16="http://schemas.microsoft.com/office/drawing/2014/main" id="{0DABCC36-390A-D0B8-4DBB-16244AAB72D6}"/>
              </a:ext>
            </a:extLst>
          </p:cNvPr>
          <p:cNvGraphicFramePr>
            <a:graphicFrameLocks noGrp="1"/>
          </p:cNvGraphicFramePr>
          <p:nvPr>
            <p:extLst>
              <p:ext uri="{D42A27DB-BD31-4B8C-83A1-F6EECF244321}">
                <p14:modId xmlns:p14="http://schemas.microsoft.com/office/powerpoint/2010/main" val="316769496"/>
              </p:ext>
            </p:extLst>
          </p:nvPr>
        </p:nvGraphicFramePr>
        <p:xfrm>
          <a:off x="2298031" y="2773103"/>
          <a:ext cx="178539" cy="1396143"/>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99449">
                <a:tc>
                  <a:txBody>
                    <a:bodyPr/>
                    <a:lstStyle/>
                    <a:p>
                      <a:pPr algn="ctr"/>
                      <a:r>
                        <a:rPr kumimoji="1" lang="en-US" altLang="ja-JP" sz="500" b="0" dirty="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99449">
                <a:tc>
                  <a:txBody>
                    <a:bodyPr/>
                    <a:lstStyle/>
                    <a:p>
                      <a:pPr algn="ctr"/>
                      <a:r>
                        <a:rPr kumimoji="1" lang="en-US" altLang="ja-JP" sz="500" b="0" dirty="0">
                          <a:latin typeface="Arial" panose="020B0604020202020204" pitchFamily="34" charset="0"/>
                          <a:cs typeface="Arial" panose="020B0604020202020204" pitchFamily="34" charset="0"/>
                        </a:rPr>
                        <a:t>25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99449">
                <a:tc>
                  <a:txBody>
                    <a:bodyPr/>
                    <a:lstStyle/>
                    <a:p>
                      <a:pPr algn="ctr"/>
                      <a:r>
                        <a:rPr kumimoji="1" lang="en-US" altLang="ja-JP" sz="500" b="0" dirty="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99449">
                <a:tc>
                  <a:txBody>
                    <a:bodyPr/>
                    <a:lstStyle/>
                    <a:p>
                      <a:pPr algn="ctr"/>
                      <a:r>
                        <a:rPr kumimoji="1" lang="en-US" altLang="ja-JP" sz="500" b="0" dirty="0">
                          <a:latin typeface="Arial" panose="020B0604020202020204" pitchFamily="34" charset="0"/>
                          <a:cs typeface="Arial" panose="020B0604020202020204" pitchFamily="34" charset="0"/>
                        </a:rPr>
                        <a:t>15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99449">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99449">
                <a:tc>
                  <a:txBody>
                    <a:bodyPr/>
                    <a:lstStyle/>
                    <a:p>
                      <a:pPr algn="ctr"/>
                      <a:r>
                        <a:rPr kumimoji="1" lang="en-US" altLang="ja-JP" sz="500" b="0" dirty="0">
                          <a:latin typeface="Arial" panose="020B0604020202020204" pitchFamily="34" charset="0"/>
                          <a:cs typeface="Arial" panose="020B0604020202020204" pitchFamily="34" charset="0"/>
                        </a:rPr>
                        <a:t>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99449">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3857159"/>
                  </a:ext>
                </a:extLst>
              </a:tr>
            </a:tbl>
          </a:graphicData>
        </a:graphic>
      </p:graphicFrame>
      <p:sp>
        <p:nvSpPr>
          <p:cNvPr id="199" name="テキスト ボックス 198">
            <a:extLst>
              <a:ext uri="{FF2B5EF4-FFF2-40B4-BE49-F238E27FC236}">
                <a16:creationId xmlns:a16="http://schemas.microsoft.com/office/drawing/2014/main" id="{50C6EBEC-63D4-81D7-71D5-23083B4555FB}"/>
              </a:ext>
            </a:extLst>
          </p:cNvPr>
          <p:cNvSpPr txBox="1"/>
          <p:nvPr/>
        </p:nvSpPr>
        <p:spPr>
          <a:xfrm>
            <a:off x="3325457" y="4271489"/>
            <a:ext cx="1831704"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a:t>
            </a:r>
            <a:r>
              <a:rPr lang="ja-JP" altLang="en-US" sz="800" b="1">
                <a:latin typeface="Arial" panose="020B0604020202020204" pitchFamily="34" charset="0"/>
                <a:ea typeface="Meiryo" panose="020B0604030504040204" pitchFamily="34" charset="-128"/>
                <a:cs typeface="Arial" panose="020B0604020202020204" pitchFamily="34" charset="0"/>
              </a:rPr>
              <a:t>＊</a:t>
            </a:r>
            <a:r>
              <a:rPr lang="en-US" altLang="ja-JP" sz="800" b="1" dirty="0">
                <a:latin typeface="Arial" panose="020B0604020202020204" pitchFamily="34" charset="0"/>
                <a:ea typeface="Meiryo" panose="020B0604030504040204" pitchFamily="34" charset="-128"/>
                <a:cs typeface="Arial" panose="020B0604020202020204" pitchFamily="34" charset="0"/>
              </a:rPr>
              <a:t>)  palindrome-like sequence</a:t>
            </a:r>
          </a:p>
        </p:txBody>
      </p:sp>
      <p:sp>
        <p:nvSpPr>
          <p:cNvPr id="200" name="テキスト ボックス 199">
            <a:extLst>
              <a:ext uri="{FF2B5EF4-FFF2-40B4-BE49-F238E27FC236}">
                <a16:creationId xmlns:a16="http://schemas.microsoft.com/office/drawing/2014/main" id="{D2BE7E13-8FED-AD82-189B-717B3C81289C}"/>
              </a:ext>
            </a:extLst>
          </p:cNvPr>
          <p:cNvSpPr txBox="1"/>
          <p:nvPr/>
        </p:nvSpPr>
        <p:spPr>
          <a:xfrm>
            <a:off x="1697457" y="4342851"/>
            <a:ext cx="367439"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C</a:t>
            </a:r>
            <a:endParaRPr lang="ja-JP" altLang="en-US" sz="1000" b="1">
              <a:latin typeface="Arial" panose="020B0604020202020204" pitchFamily="34" charset="0"/>
              <a:cs typeface="Arial" panose="020B0604020202020204" pitchFamily="34" charset="0"/>
            </a:endParaRPr>
          </a:p>
        </p:txBody>
      </p:sp>
      <p:grpSp>
        <p:nvGrpSpPr>
          <p:cNvPr id="213" name="グループ化 212">
            <a:extLst>
              <a:ext uri="{FF2B5EF4-FFF2-40B4-BE49-F238E27FC236}">
                <a16:creationId xmlns:a16="http://schemas.microsoft.com/office/drawing/2014/main" id="{A047F84B-071E-8BE5-704F-091651C34C74}"/>
              </a:ext>
            </a:extLst>
          </p:cNvPr>
          <p:cNvGrpSpPr/>
          <p:nvPr/>
        </p:nvGrpSpPr>
        <p:grpSpPr>
          <a:xfrm>
            <a:off x="2488802" y="3947940"/>
            <a:ext cx="2205133" cy="369460"/>
            <a:chOff x="1117541" y="3902260"/>
            <a:chExt cx="2205133" cy="369460"/>
          </a:xfrm>
        </p:grpSpPr>
        <p:sp>
          <p:nvSpPr>
            <p:cNvPr id="214" name="稲妻 213">
              <a:extLst>
                <a:ext uri="{FF2B5EF4-FFF2-40B4-BE49-F238E27FC236}">
                  <a16:creationId xmlns:a16="http://schemas.microsoft.com/office/drawing/2014/main" id="{B3C12F18-1C25-C290-C8C4-CD50147FB936}"/>
                </a:ext>
              </a:extLst>
            </p:cNvPr>
            <p:cNvSpPr/>
            <p:nvPr/>
          </p:nvSpPr>
          <p:spPr>
            <a:xfrm rot="20616092">
              <a:off x="1512316" y="3902260"/>
              <a:ext cx="99404" cy="126543"/>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35">
                <a:latin typeface="Arial" panose="020B0604020202020204" pitchFamily="34" charset="0"/>
                <a:cs typeface="Arial" panose="020B0604020202020204" pitchFamily="34" charset="0"/>
              </a:endParaRPr>
            </a:p>
          </p:txBody>
        </p:sp>
        <p:sp>
          <p:nvSpPr>
            <p:cNvPr id="215" name="稲妻 214">
              <a:extLst>
                <a:ext uri="{FF2B5EF4-FFF2-40B4-BE49-F238E27FC236}">
                  <a16:creationId xmlns:a16="http://schemas.microsoft.com/office/drawing/2014/main" id="{A819AA84-22B6-7D75-B0E6-F2A9C82D20C3}"/>
                </a:ext>
              </a:extLst>
            </p:cNvPr>
            <p:cNvSpPr/>
            <p:nvPr/>
          </p:nvSpPr>
          <p:spPr>
            <a:xfrm rot="10371612">
              <a:off x="2801219" y="4145177"/>
              <a:ext cx="99404" cy="126543"/>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35">
                <a:latin typeface="Arial" panose="020B0604020202020204" pitchFamily="34" charset="0"/>
                <a:cs typeface="Arial" panose="020B0604020202020204" pitchFamily="34" charset="0"/>
              </a:endParaRPr>
            </a:p>
          </p:txBody>
        </p:sp>
        <p:sp>
          <p:nvSpPr>
            <p:cNvPr id="217" name="フリーフォーム 216">
              <a:extLst>
                <a:ext uri="{FF2B5EF4-FFF2-40B4-BE49-F238E27FC236}">
                  <a16:creationId xmlns:a16="http://schemas.microsoft.com/office/drawing/2014/main" id="{B2B00CA0-B00A-9D22-F69E-C91F09BA7C5B}"/>
                </a:ext>
              </a:extLst>
            </p:cNvPr>
            <p:cNvSpPr/>
            <p:nvPr/>
          </p:nvSpPr>
          <p:spPr>
            <a:xfrm flipV="1">
              <a:off x="2452594" y="3911964"/>
              <a:ext cx="336256" cy="101577"/>
            </a:xfrm>
            <a:custGeom>
              <a:avLst/>
              <a:gdLst>
                <a:gd name="connsiteX0" fmla="*/ 0 w 1086678"/>
                <a:gd name="connsiteY0" fmla="*/ 0 h 0"/>
                <a:gd name="connsiteX1" fmla="*/ 1086678 w 1086678"/>
                <a:gd name="connsiteY1" fmla="*/ 0 h 0"/>
              </a:gdLst>
              <a:ahLst/>
              <a:cxnLst>
                <a:cxn ang="0">
                  <a:pos x="connsiteX0" y="connsiteY0"/>
                </a:cxn>
                <a:cxn ang="0">
                  <a:pos x="connsiteX1" y="connsiteY1"/>
                </a:cxn>
              </a:cxnLst>
              <a:rect l="l" t="t" r="r" b="b"/>
              <a:pathLst>
                <a:path w="1086678">
                  <a:moveTo>
                    <a:pt x="0" y="0"/>
                  </a:moveTo>
                  <a:lnTo>
                    <a:pt x="1086678" y="0"/>
                  </a:lnTo>
                </a:path>
              </a:pathLst>
            </a:custGeom>
            <a:noFill/>
            <a:ln w="381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47">
                <a:latin typeface="Arial" panose="020B0604020202020204" pitchFamily="34" charset="0"/>
                <a:cs typeface="Arial" panose="020B0604020202020204" pitchFamily="34" charset="0"/>
              </a:endParaRPr>
            </a:p>
          </p:txBody>
        </p:sp>
        <p:sp>
          <p:nvSpPr>
            <p:cNvPr id="220" name="正方形/長方形 219">
              <a:extLst>
                <a:ext uri="{FF2B5EF4-FFF2-40B4-BE49-F238E27FC236}">
                  <a16:creationId xmlns:a16="http://schemas.microsoft.com/office/drawing/2014/main" id="{3F95065B-10A5-44A5-8FA9-3FB7805EB93A}"/>
                </a:ext>
              </a:extLst>
            </p:cNvPr>
            <p:cNvSpPr/>
            <p:nvPr/>
          </p:nvSpPr>
          <p:spPr>
            <a:xfrm>
              <a:off x="1117541" y="4028728"/>
              <a:ext cx="2205133" cy="99877"/>
            </a:xfrm>
            <a:prstGeom prst="rect">
              <a:avLst/>
            </a:prstGeom>
            <a:solidFill>
              <a:srgbClr val="BFBFB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9" name="テキスト ボックス 218">
              <a:extLst>
                <a:ext uri="{FF2B5EF4-FFF2-40B4-BE49-F238E27FC236}">
                  <a16:creationId xmlns:a16="http://schemas.microsoft.com/office/drawing/2014/main" id="{FFFE53CA-AD2A-A49A-6078-64DFB07563CA}"/>
                </a:ext>
              </a:extLst>
            </p:cNvPr>
            <p:cNvSpPr txBox="1"/>
            <p:nvPr/>
          </p:nvSpPr>
          <p:spPr>
            <a:xfrm>
              <a:off x="1502479" y="3991854"/>
              <a:ext cx="463365"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Exon14</a:t>
              </a:r>
            </a:p>
          </p:txBody>
        </p:sp>
      </p:grpSp>
      <p:sp>
        <p:nvSpPr>
          <p:cNvPr id="222" name="テキスト ボックス 221">
            <a:extLst>
              <a:ext uri="{FF2B5EF4-FFF2-40B4-BE49-F238E27FC236}">
                <a16:creationId xmlns:a16="http://schemas.microsoft.com/office/drawing/2014/main" id="{DF51E647-9D47-70CD-359F-B4BD03DC9976}"/>
              </a:ext>
            </a:extLst>
          </p:cNvPr>
          <p:cNvSpPr txBox="1"/>
          <p:nvPr/>
        </p:nvSpPr>
        <p:spPr>
          <a:xfrm>
            <a:off x="1706641" y="6396298"/>
            <a:ext cx="367439"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D</a:t>
            </a:r>
            <a:endParaRPr lang="ja-JP" altLang="en-US" sz="1000" b="1">
              <a:latin typeface="Arial" panose="020B0604020202020204" pitchFamily="34" charset="0"/>
              <a:cs typeface="Arial" panose="020B0604020202020204" pitchFamily="34" charset="0"/>
            </a:endParaRPr>
          </a:p>
        </p:txBody>
      </p:sp>
      <p:sp>
        <p:nvSpPr>
          <p:cNvPr id="228" name="テキスト ボックス 227">
            <a:extLst>
              <a:ext uri="{FF2B5EF4-FFF2-40B4-BE49-F238E27FC236}">
                <a16:creationId xmlns:a16="http://schemas.microsoft.com/office/drawing/2014/main" id="{25699DA6-A57B-5FE9-C236-4071CE53971C}"/>
              </a:ext>
            </a:extLst>
          </p:cNvPr>
          <p:cNvSpPr txBox="1"/>
          <p:nvPr/>
        </p:nvSpPr>
        <p:spPr>
          <a:xfrm>
            <a:off x="2138948" y="6643846"/>
            <a:ext cx="438778"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88</a:t>
            </a:r>
          </a:p>
        </p:txBody>
      </p:sp>
      <p:sp>
        <p:nvSpPr>
          <p:cNvPr id="229" name="テキスト ボックス 228">
            <a:extLst>
              <a:ext uri="{FF2B5EF4-FFF2-40B4-BE49-F238E27FC236}">
                <a16:creationId xmlns:a16="http://schemas.microsoft.com/office/drawing/2014/main" id="{7ED95C54-9370-BF6C-B8EB-FE046D880448}"/>
              </a:ext>
            </a:extLst>
          </p:cNvPr>
          <p:cNvSpPr txBox="1"/>
          <p:nvPr/>
        </p:nvSpPr>
        <p:spPr>
          <a:xfrm>
            <a:off x="2542857" y="7417628"/>
            <a:ext cx="485727"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73</a:t>
            </a:r>
          </a:p>
        </p:txBody>
      </p:sp>
      <p:sp>
        <p:nvSpPr>
          <p:cNvPr id="230" name="テキスト ボックス 229">
            <a:extLst>
              <a:ext uri="{FF2B5EF4-FFF2-40B4-BE49-F238E27FC236}">
                <a16:creationId xmlns:a16="http://schemas.microsoft.com/office/drawing/2014/main" id="{0217CEB0-D552-6F79-2A21-BF0B632716B2}"/>
              </a:ext>
            </a:extLst>
          </p:cNvPr>
          <p:cNvSpPr txBox="1"/>
          <p:nvPr/>
        </p:nvSpPr>
        <p:spPr>
          <a:xfrm>
            <a:off x="2975406" y="6647294"/>
            <a:ext cx="425684"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89</a:t>
            </a:r>
          </a:p>
        </p:txBody>
      </p:sp>
      <p:sp>
        <p:nvSpPr>
          <p:cNvPr id="237" name="テキスト ボックス 236">
            <a:extLst>
              <a:ext uri="{FF2B5EF4-FFF2-40B4-BE49-F238E27FC236}">
                <a16:creationId xmlns:a16="http://schemas.microsoft.com/office/drawing/2014/main" id="{920271E4-0052-3510-2F66-BC7E9F53101B}"/>
              </a:ext>
            </a:extLst>
          </p:cNvPr>
          <p:cNvSpPr txBox="1"/>
          <p:nvPr/>
        </p:nvSpPr>
        <p:spPr>
          <a:xfrm>
            <a:off x="5014271" y="7163149"/>
            <a:ext cx="439148"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174</a:t>
            </a:r>
          </a:p>
        </p:txBody>
      </p:sp>
      <p:sp>
        <p:nvSpPr>
          <p:cNvPr id="238" name="テキスト ボックス 237">
            <a:extLst>
              <a:ext uri="{FF2B5EF4-FFF2-40B4-BE49-F238E27FC236}">
                <a16:creationId xmlns:a16="http://schemas.microsoft.com/office/drawing/2014/main" id="{3C4528D0-62FF-2E0F-373D-0BB5FA0DAD38}"/>
              </a:ext>
            </a:extLst>
          </p:cNvPr>
          <p:cNvSpPr txBox="1"/>
          <p:nvPr/>
        </p:nvSpPr>
        <p:spPr>
          <a:xfrm>
            <a:off x="4038486" y="6937816"/>
            <a:ext cx="415321"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28</a:t>
            </a:r>
          </a:p>
        </p:txBody>
      </p:sp>
      <p:sp>
        <p:nvSpPr>
          <p:cNvPr id="239" name="テキスト ボックス 238">
            <a:extLst>
              <a:ext uri="{FF2B5EF4-FFF2-40B4-BE49-F238E27FC236}">
                <a16:creationId xmlns:a16="http://schemas.microsoft.com/office/drawing/2014/main" id="{32BAF156-0C5D-2EEB-096E-354AE010AAC9}"/>
              </a:ext>
            </a:extLst>
          </p:cNvPr>
          <p:cNvSpPr txBox="1"/>
          <p:nvPr/>
        </p:nvSpPr>
        <p:spPr>
          <a:xfrm>
            <a:off x="4258900" y="6512121"/>
            <a:ext cx="425685" cy="215444"/>
          </a:xfrm>
          <a:prstGeom prst="rect">
            <a:avLst/>
          </a:prstGeom>
          <a:noFill/>
          <a:ln>
            <a:noFill/>
          </a:ln>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48</a:t>
            </a:r>
          </a:p>
        </p:txBody>
      </p:sp>
      <p:grpSp>
        <p:nvGrpSpPr>
          <p:cNvPr id="242" name="グループ化 241">
            <a:extLst>
              <a:ext uri="{FF2B5EF4-FFF2-40B4-BE49-F238E27FC236}">
                <a16:creationId xmlns:a16="http://schemas.microsoft.com/office/drawing/2014/main" id="{D431E659-BB35-098B-7C45-EE59C936BF6F}"/>
              </a:ext>
            </a:extLst>
          </p:cNvPr>
          <p:cNvGrpSpPr/>
          <p:nvPr/>
        </p:nvGrpSpPr>
        <p:grpSpPr>
          <a:xfrm>
            <a:off x="2551200" y="7565272"/>
            <a:ext cx="630066" cy="403605"/>
            <a:chOff x="1450461" y="7301327"/>
            <a:chExt cx="630066" cy="403605"/>
          </a:xfrm>
        </p:grpSpPr>
        <p:sp>
          <p:nvSpPr>
            <p:cNvPr id="243" name="テキスト ボックス 242">
              <a:extLst>
                <a:ext uri="{FF2B5EF4-FFF2-40B4-BE49-F238E27FC236}">
                  <a16:creationId xmlns:a16="http://schemas.microsoft.com/office/drawing/2014/main" id="{78132BA0-2FA3-B459-ADFE-3B94538ECA12}"/>
                </a:ext>
              </a:extLst>
            </p:cNvPr>
            <p:cNvSpPr txBox="1"/>
            <p:nvPr/>
          </p:nvSpPr>
          <p:spPr>
            <a:xfrm>
              <a:off x="1489211" y="7301327"/>
              <a:ext cx="506328"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3N bp</a:t>
              </a:r>
            </a:p>
          </p:txBody>
        </p:sp>
        <p:sp>
          <p:nvSpPr>
            <p:cNvPr id="244" name="テキスト ボックス 243">
              <a:extLst>
                <a:ext uri="{FF2B5EF4-FFF2-40B4-BE49-F238E27FC236}">
                  <a16:creationId xmlns:a16="http://schemas.microsoft.com/office/drawing/2014/main" id="{29C871A9-66BD-242E-3F87-A26E46190731}"/>
                </a:ext>
              </a:extLst>
            </p:cNvPr>
            <p:cNvSpPr txBox="1"/>
            <p:nvPr/>
          </p:nvSpPr>
          <p:spPr>
            <a:xfrm>
              <a:off x="1489211" y="7409587"/>
              <a:ext cx="57220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 3N+1 bp</a:t>
              </a:r>
            </a:p>
          </p:txBody>
        </p:sp>
        <p:sp>
          <p:nvSpPr>
            <p:cNvPr id="245" name="テキスト ボックス 244">
              <a:extLst>
                <a:ext uri="{FF2B5EF4-FFF2-40B4-BE49-F238E27FC236}">
                  <a16:creationId xmlns:a16="http://schemas.microsoft.com/office/drawing/2014/main" id="{0CC96416-1249-889C-AE52-7FDD426B2FB9}"/>
                </a:ext>
              </a:extLst>
            </p:cNvPr>
            <p:cNvSpPr txBox="1"/>
            <p:nvPr/>
          </p:nvSpPr>
          <p:spPr>
            <a:xfrm>
              <a:off x="1491922" y="7520266"/>
              <a:ext cx="588605" cy="184666"/>
            </a:xfrm>
            <a:prstGeom prst="rect">
              <a:avLst/>
            </a:prstGeom>
            <a:noFill/>
            <a:ln>
              <a:noFill/>
            </a:ln>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3N+2 bp</a:t>
              </a:r>
            </a:p>
          </p:txBody>
        </p:sp>
        <p:cxnSp>
          <p:nvCxnSpPr>
            <p:cNvPr id="246" name="直線コネクタ 245">
              <a:extLst>
                <a:ext uri="{FF2B5EF4-FFF2-40B4-BE49-F238E27FC236}">
                  <a16:creationId xmlns:a16="http://schemas.microsoft.com/office/drawing/2014/main" id="{5947C070-8A5C-5AF8-6C7B-FF0EFACEF525}"/>
                </a:ext>
              </a:extLst>
            </p:cNvPr>
            <p:cNvCxnSpPr>
              <a:cxnSpLocks/>
            </p:cNvCxnSpPr>
            <p:nvPr/>
          </p:nvCxnSpPr>
          <p:spPr>
            <a:xfrm>
              <a:off x="1450461" y="7504339"/>
              <a:ext cx="144000" cy="0"/>
            </a:xfrm>
            <a:prstGeom prst="line">
              <a:avLst/>
            </a:prstGeom>
            <a:ln w="50800">
              <a:solidFill>
                <a:srgbClr val="8597B5"/>
              </a:solidFill>
            </a:ln>
          </p:spPr>
          <p:style>
            <a:lnRef idx="1">
              <a:schemeClr val="accent1"/>
            </a:lnRef>
            <a:fillRef idx="0">
              <a:schemeClr val="accent1"/>
            </a:fillRef>
            <a:effectRef idx="0">
              <a:schemeClr val="accent1"/>
            </a:effectRef>
            <a:fontRef idx="minor">
              <a:schemeClr val="tx1"/>
            </a:fontRef>
          </p:style>
        </p:cxnSp>
        <p:cxnSp>
          <p:nvCxnSpPr>
            <p:cNvPr id="247" name="直線コネクタ 246">
              <a:extLst>
                <a:ext uri="{FF2B5EF4-FFF2-40B4-BE49-F238E27FC236}">
                  <a16:creationId xmlns:a16="http://schemas.microsoft.com/office/drawing/2014/main" id="{DCDA9D16-F8B3-FE9F-EB68-6846FC1EA2DF}"/>
                </a:ext>
              </a:extLst>
            </p:cNvPr>
            <p:cNvCxnSpPr>
              <a:cxnSpLocks/>
            </p:cNvCxnSpPr>
            <p:nvPr/>
          </p:nvCxnSpPr>
          <p:spPr>
            <a:xfrm>
              <a:off x="1450461" y="7612113"/>
              <a:ext cx="144000" cy="0"/>
            </a:xfrm>
            <a:prstGeom prst="line">
              <a:avLst/>
            </a:prstGeom>
            <a:ln w="50800">
              <a:solidFill>
                <a:srgbClr val="D7E0E6"/>
              </a:solidFill>
            </a:ln>
          </p:spPr>
          <p:style>
            <a:lnRef idx="1">
              <a:schemeClr val="accent1"/>
            </a:lnRef>
            <a:fillRef idx="0">
              <a:schemeClr val="accent1"/>
            </a:fillRef>
            <a:effectRef idx="0">
              <a:schemeClr val="accent1"/>
            </a:effectRef>
            <a:fontRef idx="minor">
              <a:schemeClr val="tx1"/>
            </a:fontRef>
          </p:style>
        </p:cxnSp>
        <p:cxnSp>
          <p:nvCxnSpPr>
            <p:cNvPr id="248" name="直線コネクタ 247">
              <a:extLst>
                <a:ext uri="{FF2B5EF4-FFF2-40B4-BE49-F238E27FC236}">
                  <a16:creationId xmlns:a16="http://schemas.microsoft.com/office/drawing/2014/main" id="{694A9A14-8B0E-C92E-8937-875EBE40BFC7}"/>
                </a:ext>
              </a:extLst>
            </p:cNvPr>
            <p:cNvCxnSpPr>
              <a:cxnSpLocks/>
            </p:cNvCxnSpPr>
            <p:nvPr/>
          </p:nvCxnSpPr>
          <p:spPr>
            <a:xfrm>
              <a:off x="1450461" y="7403193"/>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50" name="テキスト ボックス 249">
            <a:extLst>
              <a:ext uri="{FF2B5EF4-FFF2-40B4-BE49-F238E27FC236}">
                <a16:creationId xmlns:a16="http://schemas.microsoft.com/office/drawing/2014/main" id="{AAA356AE-205E-6614-2068-F0C99CC3FE54}"/>
              </a:ext>
            </a:extLst>
          </p:cNvPr>
          <p:cNvSpPr txBox="1"/>
          <p:nvPr/>
        </p:nvSpPr>
        <p:spPr>
          <a:xfrm>
            <a:off x="4409713" y="7667023"/>
            <a:ext cx="1356596" cy="184666"/>
          </a:xfrm>
          <a:prstGeom prst="rect">
            <a:avLst/>
          </a:prstGeom>
          <a:noFill/>
        </p:spPr>
        <p:txBody>
          <a:bodyPr wrap="square" rtlCol="0">
            <a:spAutoFit/>
          </a:bodyPr>
          <a:lstStyle/>
          <a:p>
            <a:r>
              <a:rPr lang="en-US" altLang="ja-JP" sz="600" b="1" dirty="0">
                <a:latin typeface="Arial" panose="020B0604020202020204" pitchFamily="34" charset="0"/>
                <a:ea typeface="Meiryo" panose="020B0604030504040204" pitchFamily="34" charset="-128"/>
                <a:cs typeface="Arial" panose="020B0604020202020204" pitchFamily="34" charset="0"/>
              </a:rPr>
              <a:t>ITD with filler</a:t>
            </a:r>
          </a:p>
        </p:txBody>
      </p:sp>
      <p:cxnSp>
        <p:nvCxnSpPr>
          <p:cNvPr id="251" name="直線コネクタ 250">
            <a:extLst>
              <a:ext uri="{FF2B5EF4-FFF2-40B4-BE49-F238E27FC236}">
                <a16:creationId xmlns:a16="http://schemas.microsoft.com/office/drawing/2014/main" id="{F85A9E4D-CA21-624D-A9EE-C3A306063F94}"/>
              </a:ext>
            </a:extLst>
          </p:cNvPr>
          <p:cNvCxnSpPr>
            <a:cxnSpLocks/>
          </p:cNvCxnSpPr>
          <p:nvPr/>
        </p:nvCxnSpPr>
        <p:spPr>
          <a:xfrm>
            <a:off x="4278696" y="7863800"/>
            <a:ext cx="144000" cy="0"/>
          </a:xfrm>
          <a:prstGeom prst="line">
            <a:avLst/>
          </a:prstGeom>
          <a:ln w="508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52" name="直線コネクタ 251">
            <a:extLst>
              <a:ext uri="{FF2B5EF4-FFF2-40B4-BE49-F238E27FC236}">
                <a16:creationId xmlns:a16="http://schemas.microsoft.com/office/drawing/2014/main" id="{72EEAFC2-F69D-4F72-44EB-53778787DFD3}"/>
              </a:ext>
            </a:extLst>
          </p:cNvPr>
          <p:cNvCxnSpPr>
            <a:cxnSpLocks/>
          </p:cNvCxnSpPr>
          <p:nvPr/>
        </p:nvCxnSpPr>
        <p:spPr>
          <a:xfrm>
            <a:off x="4278696" y="7651459"/>
            <a:ext cx="144000" cy="0"/>
          </a:xfrm>
          <a:prstGeom prst="line">
            <a:avLst/>
          </a:prstGeom>
          <a:ln w="50800">
            <a:solidFill>
              <a:srgbClr val="2A4E89"/>
            </a:solidFill>
          </a:ln>
        </p:spPr>
        <p:style>
          <a:lnRef idx="1">
            <a:schemeClr val="accent1"/>
          </a:lnRef>
          <a:fillRef idx="0">
            <a:schemeClr val="accent1"/>
          </a:fillRef>
          <a:effectRef idx="0">
            <a:schemeClr val="accent1"/>
          </a:effectRef>
          <a:fontRef idx="minor">
            <a:schemeClr val="tx1"/>
          </a:fontRef>
        </p:style>
      </p:cxnSp>
      <p:cxnSp>
        <p:nvCxnSpPr>
          <p:cNvPr id="253" name="直線コネクタ 252">
            <a:extLst>
              <a:ext uri="{FF2B5EF4-FFF2-40B4-BE49-F238E27FC236}">
                <a16:creationId xmlns:a16="http://schemas.microsoft.com/office/drawing/2014/main" id="{7F77AEF1-636A-89D7-B16F-C73CE41144A8}"/>
              </a:ext>
            </a:extLst>
          </p:cNvPr>
          <p:cNvCxnSpPr>
            <a:cxnSpLocks/>
          </p:cNvCxnSpPr>
          <p:nvPr/>
        </p:nvCxnSpPr>
        <p:spPr>
          <a:xfrm>
            <a:off x="4278696" y="7756808"/>
            <a:ext cx="1440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sp>
        <p:nvSpPr>
          <p:cNvPr id="254" name="テキスト ボックス 253">
            <a:extLst>
              <a:ext uri="{FF2B5EF4-FFF2-40B4-BE49-F238E27FC236}">
                <a16:creationId xmlns:a16="http://schemas.microsoft.com/office/drawing/2014/main" id="{B2B69D9B-0513-3878-47EC-99A95682D822}"/>
              </a:ext>
            </a:extLst>
          </p:cNvPr>
          <p:cNvSpPr txBox="1"/>
          <p:nvPr/>
        </p:nvSpPr>
        <p:spPr>
          <a:xfrm>
            <a:off x="4409713" y="7553742"/>
            <a:ext cx="1181772" cy="184666"/>
          </a:xfrm>
          <a:prstGeom prst="rect">
            <a:avLst/>
          </a:prstGeom>
          <a:noFill/>
        </p:spPr>
        <p:txBody>
          <a:bodyPr wrap="square" rtlCol="0">
            <a:spAutoFit/>
          </a:bodyPr>
          <a:lstStyle/>
          <a:p>
            <a:r>
              <a:rPr lang="en-US" altLang="ja-JP" sz="600" b="1" dirty="0">
                <a:latin typeface="Arial" panose="020B0604020202020204" pitchFamily="34" charset="0"/>
                <a:ea typeface="Meiryo" panose="020B0604030504040204" pitchFamily="34" charset="-128"/>
                <a:cs typeface="Arial" panose="020B0604020202020204" pitchFamily="34" charset="0"/>
              </a:rPr>
              <a:t>ITD without filler</a:t>
            </a:r>
          </a:p>
        </p:txBody>
      </p:sp>
      <p:sp>
        <p:nvSpPr>
          <p:cNvPr id="258" name="テキスト ボックス 257">
            <a:extLst>
              <a:ext uri="{FF2B5EF4-FFF2-40B4-BE49-F238E27FC236}">
                <a16:creationId xmlns:a16="http://schemas.microsoft.com/office/drawing/2014/main" id="{5001ECAB-CE6A-4FC7-9019-0756D7A046CF}"/>
              </a:ext>
            </a:extLst>
          </p:cNvPr>
          <p:cNvSpPr txBox="1"/>
          <p:nvPr/>
        </p:nvSpPr>
        <p:spPr>
          <a:xfrm>
            <a:off x="3719841" y="6428173"/>
            <a:ext cx="367439"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E</a:t>
            </a:r>
            <a:endParaRPr lang="ja-JP" altLang="en-US" sz="1000" b="1">
              <a:latin typeface="Arial" panose="020B0604020202020204" pitchFamily="34" charset="0"/>
              <a:cs typeface="Arial" panose="020B0604020202020204" pitchFamily="34" charset="0"/>
            </a:endParaRPr>
          </a:p>
        </p:txBody>
      </p:sp>
      <p:sp>
        <p:nvSpPr>
          <p:cNvPr id="259" name="テキスト ボックス 258">
            <a:extLst>
              <a:ext uri="{FF2B5EF4-FFF2-40B4-BE49-F238E27FC236}">
                <a16:creationId xmlns:a16="http://schemas.microsoft.com/office/drawing/2014/main" id="{E52CB82C-06CF-74E9-6AF4-1DAFC8BDBA84}"/>
              </a:ext>
            </a:extLst>
          </p:cNvPr>
          <p:cNvSpPr txBox="1"/>
          <p:nvPr/>
        </p:nvSpPr>
        <p:spPr>
          <a:xfrm>
            <a:off x="333257" y="7930758"/>
            <a:ext cx="6506303" cy="1169551"/>
          </a:xfrm>
          <a:prstGeom prst="rect">
            <a:avLst/>
          </a:prstGeom>
          <a:noFill/>
        </p:spPr>
        <p:txBody>
          <a:bodyPr wrap="square">
            <a:spAutoFit/>
          </a:bodyPr>
          <a:lstStyle/>
          <a:p>
            <a:pPr>
              <a:spcAft>
                <a:spcPts val="30"/>
              </a:spcAft>
            </a:pP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  Comparison of mutation frequencies and mutation rates by different modes of DNA repair. </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pPr>
              <a:spcAft>
                <a:spcPts val="30"/>
              </a:spcAft>
            </a:pP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B.  Area of ITDs with VAF of more than 0.01</a:t>
            </a: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 O</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range lines show positions of gRNAs. </a:t>
            </a:r>
          </a:p>
          <a:p>
            <a:pPr>
              <a:spcAft>
                <a:spcPts val="30"/>
              </a:spcAft>
            </a:pP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ja-JP" altLang="en-US" sz="1000" kern="100">
                <a:solidFill>
                  <a:srgbClr val="000000"/>
                </a:solidFill>
                <a:effectLst/>
                <a:latin typeface="Arial" panose="020B0604020202020204" pitchFamily="34" charset="0"/>
                <a:ea typeface="ＭＳ 明朝" panose="02020609040205080304" pitchFamily="49" charset="-128"/>
                <a:cs typeface="Arial" panose="020B0604020202020204" pitchFamily="34" charset="0"/>
              </a:rPr>
              <a:t>＊”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represents the palindrome-like sequence.</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  Distribution of </a:t>
            </a:r>
            <a:r>
              <a:rPr lang="en-US" altLang="ja-JP" sz="1000" i="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Flt3</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-ITD lengths. </a:t>
            </a:r>
          </a:p>
          <a:p>
            <a:pPr>
              <a:spcAft>
                <a:spcPts val="30"/>
              </a:spcAft>
            </a:pP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D.  P</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ercentages of length categories of artificial </a:t>
            </a:r>
            <a:r>
              <a:rPr lang="en-US" altLang="ja-JP" sz="1000" i="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Flt3</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-ITDs. </a:t>
            </a:r>
            <a:r>
              <a:rPr lang="en-US" altLang="ja-JP" sz="1000" i="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Flt3</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-ITD lengths were equally distributed among 3N,   </a:t>
            </a:r>
          </a:p>
          <a:p>
            <a:pPr>
              <a:spcAft>
                <a:spcPts val="30"/>
              </a:spcAft>
            </a:pP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3N+1</a:t>
            </a: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and 3N+2 bp.</a:t>
            </a:r>
          </a:p>
          <a:p>
            <a:pPr marL="279400" indent="-279400">
              <a:spcAft>
                <a:spcPts val="30"/>
              </a:spcAft>
            </a:pP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E.  </a:t>
            </a: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P</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ercentages of joint characteristics of artificial </a:t>
            </a:r>
            <a:r>
              <a:rPr lang="en-US" altLang="ja-JP" sz="1000" i="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Flt3</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-ITDs.</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p:txBody>
      </p:sp>
      <p:sp>
        <p:nvSpPr>
          <p:cNvPr id="28" name="テキスト ボックス 27">
            <a:extLst>
              <a:ext uri="{FF2B5EF4-FFF2-40B4-BE49-F238E27FC236}">
                <a16:creationId xmlns:a16="http://schemas.microsoft.com/office/drawing/2014/main" id="{0640F969-772D-4623-5489-9AA0572CEBBC}"/>
              </a:ext>
            </a:extLst>
          </p:cNvPr>
          <p:cNvSpPr txBox="1"/>
          <p:nvPr/>
        </p:nvSpPr>
        <p:spPr>
          <a:xfrm>
            <a:off x="4943810" y="562510"/>
            <a:ext cx="31991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ITD</a:t>
            </a:r>
          </a:p>
        </p:txBody>
      </p:sp>
      <p:sp>
        <p:nvSpPr>
          <p:cNvPr id="29" name="テキスト ボックス 28">
            <a:extLst>
              <a:ext uri="{FF2B5EF4-FFF2-40B4-BE49-F238E27FC236}">
                <a16:creationId xmlns:a16="http://schemas.microsoft.com/office/drawing/2014/main" id="{F8278B52-93A0-9159-821D-06D50E4C40BD}"/>
              </a:ext>
            </a:extLst>
          </p:cNvPr>
          <p:cNvSpPr txBox="1"/>
          <p:nvPr/>
        </p:nvSpPr>
        <p:spPr>
          <a:xfrm>
            <a:off x="4942005" y="658696"/>
            <a:ext cx="30853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Ins</a:t>
            </a:r>
          </a:p>
        </p:txBody>
      </p:sp>
      <p:sp>
        <p:nvSpPr>
          <p:cNvPr id="30" name="テキスト ボックス 29">
            <a:extLst>
              <a:ext uri="{FF2B5EF4-FFF2-40B4-BE49-F238E27FC236}">
                <a16:creationId xmlns:a16="http://schemas.microsoft.com/office/drawing/2014/main" id="{85F8135D-8D6D-3C4C-A181-233BAFBA3991}"/>
              </a:ext>
            </a:extLst>
          </p:cNvPr>
          <p:cNvSpPr txBox="1"/>
          <p:nvPr/>
        </p:nvSpPr>
        <p:spPr>
          <a:xfrm>
            <a:off x="4949410" y="757885"/>
            <a:ext cx="303112" cy="184666"/>
          </a:xfrm>
          <a:prstGeom prst="rect">
            <a:avLst/>
          </a:prstGeom>
          <a:noFill/>
          <a:ln>
            <a:noFill/>
          </a:ln>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Del</a:t>
            </a:r>
          </a:p>
        </p:txBody>
      </p:sp>
      <p:cxnSp>
        <p:nvCxnSpPr>
          <p:cNvPr id="31" name="直線コネクタ 30">
            <a:extLst>
              <a:ext uri="{FF2B5EF4-FFF2-40B4-BE49-F238E27FC236}">
                <a16:creationId xmlns:a16="http://schemas.microsoft.com/office/drawing/2014/main" id="{1ACCC113-DB49-9F3C-887A-E7400E6E3A9A}"/>
              </a:ext>
            </a:extLst>
          </p:cNvPr>
          <p:cNvCxnSpPr>
            <a:cxnSpLocks/>
          </p:cNvCxnSpPr>
          <p:nvPr/>
        </p:nvCxnSpPr>
        <p:spPr>
          <a:xfrm>
            <a:off x="4836440" y="751488"/>
            <a:ext cx="144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21D3D03A-F498-C192-83CC-8EF45658E74F}"/>
              </a:ext>
            </a:extLst>
          </p:cNvPr>
          <p:cNvCxnSpPr>
            <a:cxnSpLocks/>
          </p:cNvCxnSpPr>
          <p:nvPr/>
        </p:nvCxnSpPr>
        <p:spPr>
          <a:xfrm>
            <a:off x="4836440" y="650343"/>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4" name="表 33">
            <a:extLst>
              <a:ext uri="{FF2B5EF4-FFF2-40B4-BE49-F238E27FC236}">
                <a16:creationId xmlns:a16="http://schemas.microsoft.com/office/drawing/2014/main" id="{3EF4039A-6673-F2C0-1503-D965B89240E5}"/>
              </a:ext>
            </a:extLst>
          </p:cNvPr>
          <p:cNvGraphicFramePr>
            <a:graphicFrameLocks noGrp="1"/>
          </p:cNvGraphicFramePr>
          <p:nvPr>
            <p:extLst>
              <p:ext uri="{D42A27DB-BD31-4B8C-83A1-F6EECF244321}">
                <p14:modId xmlns:p14="http://schemas.microsoft.com/office/powerpoint/2010/main" val="2007232890"/>
              </p:ext>
            </p:extLst>
          </p:nvPr>
        </p:nvGraphicFramePr>
        <p:xfrm>
          <a:off x="2024284" y="2136845"/>
          <a:ext cx="1347606" cy="193040"/>
        </p:xfrm>
        <a:graphic>
          <a:graphicData uri="http://schemas.openxmlformats.org/drawingml/2006/table">
            <a:tbl>
              <a:tblPr firstRow="1" bandRow="1">
                <a:tableStyleId>{2D5ABB26-0587-4C30-8999-92F81FD0307C}</a:tableStyleId>
              </a:tblPr>
              <a:tblGrid>
                <a:gridCol w="224601">
                  <a:extLst>
                    <a:ext uri="{9D8B030D-6E8A-4147-A177-3AD203B41FA5}">
                      <a16:colId xmlns:a16="http://schemas.microsoft.com/office/drawing/2014/main" val="2305326499"/>
                    </a:ext>
                  </a:extLst>
                </a:gridCol>
                <a:gridCol w="224601">
                  <a:extLst>
                    <a:ext uri="{9D8B030D-6E8A-4147-A177-3AD203B41FA5}">
                      <a16:colId xmlns:a16="http://schemas.microsoft.com/office/drawing/2014/main" val="1785953146"/>
                    </a:ext>
                  </a:extLst>
                </a:gridCol>
                <a:gridCol w="224601">
                  <a:extLst>
                    <a:ext uri="{9D8B030D-6E8A-4147-A177-3AD203B41FA5}">
                      <a16:colId xmlns:a16="http://schemas.microsoft.com/office/drawing/2014/main" val="4289834914"/>
                    </a:ext>
                  </a:extLst>
                </a:gridCol>
                <a:gridCol w="224601">
                  <a:extLst>
                    <a:ext uri="{9D8B030D-6E8A-4147-A177-3AD203B41FA5}">
                      <a16:colId xmlns:a16="http://schemas.microsoft.com/office/drawing/2014/main" val="3650850088"/>
                    </a:ext>
                  </a:extLst>
                </a:gridCol>
                <a:gridCol w="224601">
                  <a:extLst>
                    <a:ext uri="{9D8B030D-6E8A-4147-A177-3AD203B41FA5}">
                      <a16:colId xmlns:a16="http://schemas.microsoft.com/office/drawing/2014/main" val="3859422637"/>
                    </a:ext>
                  </a:extLst>
                </a:gridCol>
                <a:gridCol w="224601">
                  <a:extLst>
                    <a:ext uri="{9D8B030D-6E8A-4147-A177-3AD203B41FA5}">
                      <a16:colId xmlns:a16="http://schemas.microsoft.com/office/drawing/2014/main" val="3838090856"/>
                    </a:ext>
                  </a:extLst>
                </a:gridCol>
              </a:tblGrid>
              <a:tr h="193040">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sp>
        <p:nvSpPr>
          <p:cNvPr id="36" name="テキスト ボックス 35">
            <a:extLst>
              <a:ext uri="{FF2B5EF4-FFF2-40B4-BE49-F238E27FC236}">
                <a16:creationId xmlns:a16="http://schemas.microsoft.com/office/drawing/2014/main" id="{4C354BC7-7080-B787-4E64-CFFB5F167719}"/>
              </a:ext>
            </a:extLst>
          </p:cNvPr>
          <p:cNvSpPr txBox="1"/>
          <p:nvPr/>
        </p:nvSpPr>
        <p:spPr>
          <a:xfrm rot="16200000">
            <a:off x="2924583" y="1440317"/>
            <a:ext cx="110449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rate (%)</a:t>
            </a:r>
          </a:p>
        </p:txBody>
      </p:sp>
      <p:graphicFrame>
        <p:nvGraphicFramePr>
          <p:cNvPr id="40" name="表 39">
            <a:extLst>
              <a:ext uri="{FF2B5EF4-FFF2-40B4-BE49-F238E27FC236}">
                <a16:creationId xmlns:a16="http://schemas.microsoft.com/office/drawing/2014/main" id="{447B6D9D-AD62-CF44-CC5E-9DB1FC9FEA68}"/>
              </a:ext>
            </a:extLst>
          </p:cNvPr>
          <p:cNvGraphicFramePr>
            <a:graphicFrameLocks noGrp="1"/>
          </p:cNvGraphicFramePr>
          <p:nvPr>
            <p:extLst>
              <p:ext uri="{D42A27DB-BD31-4B8C-83A1-F6EECF244321}">
                <p14:modId xmlns:p14="http://schemas.microsoft.com/office/powerpoint/2010/main" val="4129217553"/>
              </p:ext>
            </p:extLst>
          </p:nvPr>
        </p:nvGraphicFramePr>
        <p:xfrm>
          <a:off x="3521119" y="938517"/>
          <a:ext cx="178539" cy="1263757"/>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14887">
                <a:tc>
                  <a:txBody>
                    <a:bodyPr/>
                    <a:lstStyle/>
                    <a:p>
                      <a:pPr algn="ctr"/>
                      <a:r>
                        <a:rPr kumimoji="1" lang="en-US" altLang="ja-JP" sz="500" b="0" dirty="0">
                          <a:latin typeface="Arial" panose="020B0604020202020204" pitchFamily="34" charset="0"/>
                          <a:cs typeface="Arial" panose="020B0604020202020204" pitchFamily="34" charset="0"/>
                        </a:rPr>
                        <a:t>100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14887">
                <a:tc>
                  <a:txBody>
                    <a:bodyPr/>
                    <a:lstStyle/>
                    <a:p>
                      <a:pPr algn="ctr"/>
                      <a:r>
                        <a:rPr kumimoji="1" lang="en-US" altLang="ja-JP" sz="500" b="0" dirty="0">
                          <a:latin typeface="Arial" panose="020B0604020202020204" pitchFamily="34" charset="0"/>
                          <a:cs typeface="Arial" panose="020B0604020202020204" pitchFamily="34" charset="0"/>
                        </a:rPr>
                        <a:t>90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14887">
                <a:tc>
                  <a:txBody>
                    <a:bodyPr/>
                    <a:lstStyle/>
                    <a:p>
                      <a:pPr algn="ctr"/>
                      <a:r>
                        <a:rPr kumimoji="1" lang="en-US" altLang="ja-JP" sz="500" b="0" dirty="0">
                          <a:latin typeface="Arial" panose="020B0604020202020204" pitchFamily="34" charset="0"/>
                          <a:cs typeface="Arial" panose="020B0604020202020204" pitchFamily="34" charset="0"/>
                        </a:rPr>
                        <a:t>80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14887">
                <a:tc>
                  <a:txBody>
                    <a:bodyPr/>
                    <a:lstStyle/>
                    <a:p>
                      <a:pPr algn="ctr"/>
                      <a:r>
                        <a:rPr kumimoji="1" lang="en-US" altLang="ja-JP" sz="500" b="0" dirty="0">
                          <a:latin typeface="Arial" panose="020B0604020202020204" pitchFamily="34" charset="0"/>
                          <a:cs typeface="Arial" panose="020B0604020202020204" pitchFamily="34" charset="0"/>
                        </a:rPr>
                        <a:t>70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14887">
                <a:tc>
                  <a:txBody>
                    <a:bodyPr/>
                    <a:lstStyle/>
                    <a:p>
                      <a:pPr algn="ctr"/>
                      <a:r>
                        <a:rPr kumimoji="1" lang="en-US" altLang="ja-JP" sz="500" b="0" dirty="0">
                          <a:latin typeface="Arial" panose="020B0604020202020204" pitchFamily="34" charset="0"/>
                          <a:cs typeface="Arial" panose="020B0604020202020204" pitchFamily="34" charset="0"/>
                        </a:rPr>
                        <a:t>60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14887">
                <a:tc>
                  <a:txBody>
                    <a:bodyPr/>
                    <a:lstStyle/>
                    <a:p>
                      <a:pPr algn="ctr"/>
                      <a:r>
                        <a:rPr kumimoji="1" lang="en-US" altLang="ja-JP" sz="500" b="0" dirty="0">
                          <a:latin typeface="Arial" panose="020B0604020202020204" pitchFamily="34" charset="0"/>
                          <a:cs typeface="Arial" panose="020B0604020202020204" pitchFamily="34" charset="0"/>
                        </a:rPr>
                        <a:t>50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14887">
                <a:tc>
                  <a:txBody>
                    <a:bodyPr/>
                    <a:lstStyle/>
                    <a:p>
                      <a:pPr algn="ctr"/>
                      <a:r>
                        <a:rPr kumimoji="1" lang="en-US" altLang="ja-JP" sz="500" b="0" dirty="0">
                          <a:latin typeface="Arial" panose="020B0604020202020204" pitchFamily="34" charset="0"/>
                          <a:cs typeface="Arial" panose="020B0604020202020204" pitchFamily="34" charset="0"/>
                        </a:rPr>
                        <a:t>40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14887">
                <a:tc>
                  <a:txBody>
                    <a:bodyPr/>
                    <a:lstStyle/>
                    <a:p>
                      <a:pPr algn="ctr"/>
                      <a:r>
                        <a:rPr kumimoji="1" lang="en-US" altLang="ja-JP" sz="500" b="0" dirty="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14887">
                <a:tc>
                  <a:txBody>
                    <a:bodyPr/>
                    <a:lstStyle/>
                    <a:p>
                      <a:pPr algn="ctr"/>
                      <a:r>
                        <a:rPr kumimoji="1" lang="en-US" altLang="ja-JP" sz="500" b="0" dirty="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14887">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0874227"/>
                  </a:ext>
                </a:extLst>
              </a:tr>
              <a:tr h="114887">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17786021"/>
                  </a:ext>
                </a:extLst>
              </a:tr>
            </a:tbl>
          </a:graphicData>
        </a:graphic>
      </p:graphicFrame>
      <p:graphicFrame>
        <p:nvGraphicFramePr>
          <p:cNvPr id="41" name="表 40">
            <a:extLst>
              <a:ext uri="{FF2B5EF4-FFF2-40B4-BE49-F238E27FC236}">
                <a16:creationId xmlns:a16="http://schemas.microsoft.com/office/drawing/2014/main" id="{779395A9-8B4F-5540-6630-20ACE874568F}"/>
              </a:ext>
            </a:extLst>
          </p:cNvPr>
          <p:cNvGraphicFramePr>
            <a:graphicFrameLocks noGrp="1"/>
          </p:cNvGraphicFramePr>
          <p:nvPr>
            <p:extLst>
              <p:ext uri="{D42A27DB-BD31-4B8C-83A1-F6EECF244321}">
                <p14:modId xmlns:p14="http://schemas.microsoft.com/office/powerpoint/2010/main" val="955558850"/>
              </p:ext>
            </p:extLst>
          </p:nvPr>
        </p:nvGraphicFramePr>
        <p:xfrm>
          <a:off x="1921910" y="946823"/>
          <a:ext cx="178539" cy="1288845"/>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3205">
                <a:tc>
                  <a:txBody>
                    <a:bodyPr/>
                    <a:lstStyle/>
                    <a:p>
                      <a:pPr algn="ctr"/>
                      <a:r>
                        <a:rPr kumimoji="1" lang="en-US" altLang="ja-JP" sz="500" b="0" dirty="0">
                          <a:latin typeface="Arial" panose="020B0604020202020204" pitchFamily="34" charset="0"/>
                          <a:cs typeface="Arial" panose="020B0604020202020204" pitchFamily="34" charset="0"/>
                        </a:rPr>
                        <a:t>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418868653"/>
                  </a:ext>
                </a:extLst>
              </a:tr>
              <a:tr h="143205">
                <a:tc>
                  <a:txBody>
                    <a:bodyPr/>
                    <a:lstStyle/>
                    <a:p>
                      <a:pPr algn="ctr"/>
                      <a:r>
                        <a:rPr kumimoji="1" lang="en-US" altLang="ja-JP" sz="500" b="0" dirty="0">
                          <a:latin typeface="Arial" panose="020B0604020202020204" pitchFamily="34" charset="0"/>
                          <a:cs typeface="Arial" panose="020B0604020202020204" pitchFamily="34" charset="0"/>
                        </a:rPr>
                        <a:t>7</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3205">
                <a:tc>
                  <a:txBody>
                    <a:bodyPr/>
                    <a:lstStyle/>
                    <a:p>
                      <a:pPr algn="ctr"/>
                      <a:r>
                        <a:rPr kumimoji="1" lang="en-US" altLang="ja-JP" sz="500" b="0" dirty="0">
                          <a:latin typeface="Arial" panose="020B0604020202020204" pitchFamily="34" charset="0"/>
                          <a:cs typeface="Arial" panose="020B0604020202020204" pitchFamily="34" charset="0"/>
                        </a:rPr>
                        <a:t>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3205">
                <a:tc>
                  <a:txBody>
                    <a:bodyPr/>
                    <a:lstStyle/>
                    <a:p>
                      <a:pPr algn="ctr"/>
                      <a:r>
                        <a:rPr kumimoji="1" lang="en-US" altLang="ja-JP" sz="500" b="0" dirty="0">
                          <a:latin typeface="Arial" panose="020B0604020202020204" pitchFamily="34" charset="0"/>
                          <a:cs typeface="Arial" panose="020B0604020202020204" pitchFamily="34" charset="0"/>
                        </a:rPr>
                        <a:t>5</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3205">
                <a:tc>
                  <a:txBody>
                    <a:bodyPr/>
                    <a:lstStyle/>
                    <a:p>
                      <a:pPr algn="ctr"/>
                      <a:r>
                        <a:rPr kumimoji="1" lang="en-US" altLang="ja-JP" sz="500" b="0" dirty="0">
                          <a:latin typeface="Arial" panose="020B0604020202020204" pitchFamily="34" charset="0"/>
                          <a:cs typeface="Arial" panose="020B0604020202020204" pitchFamily="34" charset="0"/>
                        </a:rPr>
                        <a:t>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3205">
                <a:tc>
                  <a:txBody>
                    <a:bodyPr/>
                    <a:lstStyle/>
                    <a:p>
                      <a:pPr algn="ctr"/>
                      <a:r>
                        <a:rPr kumimoji="1" lang="en-US" altLang="ja-JP" sz="500" b="0" dirty="0">
                          <a:latin typeface="Arial" panose="020B0604020202020204" pitchFamily="34" charset="0"/>
                          <a:cs typeface="Arial" panose="020B0604020202020204" pitchFamily="34" charset="0"/>
                        </a:rPr>
                        <a:t>3</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3205">
                <a:tc>
                  <a:txBody>
                    <a:bodyPr/>
                    <a:lstStyle/>
                    <a:p>
                      <a:pPr algn="ctr"/>
                      <a:r>
                        <a:rPr kumimoji="1" lang="en-US" altLang="ja-JP" sz="500" b="0" dirty="0">
                          <a:latin typeface="Arial" panose="020B0604020202020204" pitchFamily="34" charset="0"/>
                          <a:cs typeface="Arial" panose="020B0604020202020204" pitchFamily="34" charset="0"/>
                        </a:rPr>
                        <a:t>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43205">
                <a:tc>
                  <a:txBody>
                    <a:bodyPr/>
                    <a:lstStyle/>
                    <a:p>
                      <a:pPr algn="ctr"/>
                      <a:r>
                        <a:rPr kumimoji="1" lang="en-US" altLang="ja-JP" sz="500" b="0" dirty="0">
                          <a:latin typeface="Arial" panose="020B0604020202020204" pitchFamily="34" charset="0"/>
                          <a:cs typeface="Arial" panose="020B0604020202020204" pitchFamily="34" charset="0"/>
                        </a:rPr>
                        <a:t>1</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43205">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bl>
          </a:graphicData>
        </a:graphic>
      </p:graphicFrame>
      <p:graphicFrame>
        <p:nvGraphicFramePr>
          <p:cNvPr id="43" name="表 42">
            <a:extLst>
              <a:ext uri="{FF2B5EF4-FFF2-40B4-BE49-F238E27FC236}">
                <a16:creationId xmlns:a16="http://schemas.microsoft.com/office/drawing/2014/main" id="{203FE96F-1406-28B2-9A06-A9081EC52BA0}"/>
              </a:ext>
            </a:extLst>
          </p:cNvPr>
          <p:cNvGraphicFramePr>
            <a:graphicFrameLocks noGrp="1"/>
          </p:cNvGraphicFramePr>
          <p:nvPr>
            <p:extLst>
              <p:ext uri="{D42A27DB-BD31-4B8C-83A1-F6EECF244321}">
                <p14:modId xmlns:p14="http://schemas.microsoft.com/office/powerpoint/2010/main" val="860577213"/>
              </p:ext>
            </p:extLst>
          </p:nvPr>
        </p:nvGraphicFramePr>
        <p:xfrm>
          <a:off x="3666649" y="2135256"/>
          <a:ext cx="1365952" cy="193040"/>
        </p:xfrm>
        <a:graphic>
          <a:graphicData uri="http://schemas.openxmlformats.org/drawingml/2006/table">
            <a:tbl>
              <a:tblPr firstRow="1" bandRow="1">
                <a:tableStyleId>{2D5ABB26-0587-4C30-8999-92F81FD0307C}</a:tableStyleId>
              </a:tblPr>
              <a:tblGrid>
                <a:gridCol w="341488">
                  <a:extLst>
                    <a:ext uri="{9D8B030D-6E8A-4147-A177-3AD203B41FA5}">
                      <a16:colId xmlns:a16="http://schemas.microsoft.com/office/drawing/2014/main" val="2305326499"/>
                    </a:ext>
                  </a:extLst>
                </a:gridCol>
                <a:gridCol w="341488">
                  <a:extLst>
                    <a:ext uri="{9D8B030D-6E8A-4147-A177-3AD203B41FA5}">
                      <a16:colId xmlns:a16="http://schemas.microsoft.com/office/drawing/2014/main" val="1785953146"/>
                    </a:ext>
                  </a:extLst>
                </a:gridCol>
                <a:gridCol w="341488">
                  <a:extLst>
                    <a:ext uri="{9D8B030D-6E8A-4147-A177-3AD203B41FA5}">
                      <a16:colId xmlns:a16="http://schemas.microsoft.com/office/drawing/2014/main" val="4289834914"/>
                    </a:ext>
                  </a:extLst>
                </a:gridCol>
                <a:gridCol w="341488">
                  <a:extLst>
                    <a:ext uri="{9D8B030D-6E8A-4147-A177-3AD203B41FA5}">
                      <a16:colId xmlns:a16="http://schemas.microsoft.com/office/drawing/2014/main" val="3650850088"/>
                    </a:ext>
                  </a:extLst>
                </a:gridCol>
              </a:tblGrid>
              <a:tr h="193040">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cxnSp>
        <p:nvCxnSpPr>
          <p:cNvPr id="49" name="直線コネクタ 48">
            <a:extLst>
              <a:ext uri="{FF2B5EF4-FFF2-40B4-BE49-F238E27FC236}">
                <a16:creationId xmlns:a16="http://schemas.microsoft.com/office/drawing/2014/main" id="{784BD80F-7EF2-171A-3C09-17DA431DA35C}"/>
              </a:ext>
            </a:extLst>
          </p:cNvPr>
          <p:cNvCxnSpPr>
            <a:cxnSpLocks/>
          </p:cNvCxnSpPr>
          <p:nvPr/>
        </p:nvCxnSpPr>
        <p:spPr>
          <a:xfrm>
            <a:off x="4837840" y="847661"/>
            <a:ext cx="144000" cy="0"/>
          </a:xfrm>
          <a:prstGeom prst="line">
            <a:avLst/>
          </a:prstGeom>
          <a:ln w="50800">
            <a:solidFill>
              <a:srgbClr val="D6D6D6"/>
            </a:solidFill>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E2E8B91A-08E8-84B6-B156-62B68C399B24}"/>
              </a:ext>
            </a:extLst>
          </p:cNvPr>
          <p:cNvSpPr txBox="1"/>
          <p:nvPr/>
        </p:nvSpPr>
        <p:spPr>
          <a:xfrm>
            <a:off x="1677909" y="2142886"/>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gRNA</a:t>
            </a:r>
          </a:p>
        </p:txBody>
      </p:sp>
      <p:sp>
        <p:nvSpPr>
          <p:cNvPr id="55" name="テキスト ボックス 54">
            <a:extLst>
              <a:ext uri="{FF2B5EF4-FFF2-40B4-BE49-F238E27FC236}">
                <a16:creationId xmlns:a16="http://schemas.microsoft.com/office/drawing/2014/main" id="{562B8D6B-7B12-5C1B-65B2-219C5829A087}"/>
              </a:ext>
            </a:extLst>
          </p:cNvPr>
          <p:cNvSpPr txBox="1"/>
          <p:nvPr/>
        </p:nvSpPr>
        <p:spPr>
          <a:xfrm rot="16200000">
            <a:off x="1195027" y="1449602"/>
            <a:ext cx="1401813"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frequency (%)</a:t>
            </a:r>
          </a:p>
        </p:txBody>
      </p:sp>
      <p:pic>
        <p:nvPicPr>
          <p:cNvPr id="57" name="図 56">
            <a:extLst>
              <a:ext uri="{FF2B5EF4-FFF2-40B4-BE49-F238E27FC236}">
                <a16:creationId xmlns:a16="http://schemas.microsoft.com/office/drawing/2014/main" id="{B949DF75-88E1-A4E6-04D7-CCBFB81F8692}"/>
              </a:ext>
            </a:extLst>
          </p:cNvPr>
          <p:cNvPicPr>
            <a:picLocks noChangeAspect="1"/>
          </p:cNvPicPr>
          <p:nvPr/>
        </p:nvPicPr>
        <p:blipFill rotWithShape="1">
          <a:blip r:embed="rId7"/>
          <a:srcRect l="5716" r="1"/>
          <a:stretch/>
        </p:blipFill>
        <p:spPr>
          <a:xfrm>
            <a:off x="2036642" y="923559"/>
            <a:ext cx="1373729" cy="1273717"/>
          </a:xfrm>
          <a:prstGeom prst="rect">
            <a:avLst/>
          </a:prstGeom>
        </p:spPr>
      </p:pic>
      <p:pic>
        <p:nvPicPr>
          <p:cNvPr id="60" name="図 59">
            <a:extLst>
              <a:ext uri="{FF2B5EF4-FFF2-40B4-BE49-F238E27FC236}">
                <a16:creationId xmlns:a16="http://schemas.microsoft.com/office/drawing/2014/main" id="{21654DEF-E26D-7B2C-A05E-1E091D79BBA0}"/>
              </a:ext>
            </a:extLst>
          </p:cNvPr>
          <p:cNvPicPr>
            <a:picLocks noChangeAspect="1"/>
          </p:cNvPicPr>
          <p:nvPr/>
        </p:nvPicPr>
        <p:blipFill rotWithShape="1">
          <a:blip r:embed="rId8"/>
          <a:srcRect l="7851"/>
          <a:stretch/>
        </p:blipFill>
        <p:spPr>
          <a:xfrm>
            <a:off x="3674856" y="915272"/>
            <a:ext cx="1384794" cy="1278719"/>
          </a:xfrm>
          <a:prstGeom prst="rect">
            <a:avLst/>
          </a:prstGeom>
        </p:spPr>
      </p:pic>
      <p:sp>
        <p:nvSpPr>
          <p:cNvPr id="2" name="正方形/長方形 1">
            <a:extLst>
              <a:ext uri="{FF2B5EF4-FFF2-40B4-BE49-F238E27FC236}">
                <a16:creationId xmlns:a16="http://schemas.microsoft.com/office/drawing/2014/main" id="{5CDB3F6A-FDA3-7D6F-E67C-D1149F55F8BF}"/>
              </a:ext>
            </a:extLst>
          </p:cNvPr>
          <p:cNvSpPr/>
          <p:nvPr/>
        </p:nvSpPr>
        <p:spPr>
          <a:xfrm>
            <a:off x="3640886" y="4079701"/>
            <a:ext cx="525347" cy="9987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bg1"/>
                </a:solidFill>
                <a:latin typeface="Arial" panose="020B0604020202020204" pitchFamily="34" charset="0"/>
                <a:cs typeface="Arial" panose="020B0604020202020204" pitchFamily="34" charset="0"/>
              </a:rPr>
              <a:t>＊</a:t>
            </a:r>
          </a:p>
        </p:txBody>
      </p:sp>
      <p:sp>
        <p:nvSpPr>
          <p:cNvPr id="10" name="フリーフォーム 9">
            <a:extLst>
              <a:ext uri="{FF2B5EF4-FFF2-40B4-BE49-F238E27FC236}">
                <a16:creationId xmlns:a16="http://schemas.microsoft.com/office/drawing/2014/main" id="{AC70E337-9700-BE38-0D43-020F9C0768AF}"/>
              </a:ext>
            </a:extLst>
          </p:cNvPr>
          <p:cNvSpPr/>
          <p:nvPr/>
        </p:nvSpPr>
        <p:spPr>
          <a:xfrm flipV="1">
            <a:off x="2997777" y="4095524"/>
            <a:ext cx="336256" cy="101577"/>
          </a:xfrm>
          <a:custGeom>
            <a:avLst/>
            <a:gdLst>
              <a:gd name="connsiteX0" fmla="*/ 0 w 1086678"/>
              <a:gd name="connsiteY0" fmla="*/ 0 h 0"/>
              <a:gd name="connsiteX1" fmla="*/ 1086678 w 1086678"/>
              <a:gd name="connsiteY1" fmla="*/ 0 h 0"/>
            </a:gdLst>
            <a:ahLst/>
            <a:cxnLst>
              <a:cxn ang="0">
                <a:pos x="connsiteX0" y="connsiteY0"/>
              </a:cxn>
              <a:cxn ang="0">
                <a:pos x="connsiteX1" y="connsiteY1"/>
              </a:cxn>
            </a:cxnLst>
            <a:rect l="l" t="t" r="r" b="b"/>
            <a:pathLst>
              <a:path w="1086678">
                <a:moveTo>
                  <a:pt x="0" y="0"/>
                </a:moveTo>
                <a:lnTo>
                  <a:pt x="1086678" y="0"/>
                </a:lnTo>
              </a:path>
            </a:pathLst>
          </a:custGeom>
          <a:noFill/>
          <a:ln w="381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47">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5679F555-F8BD-F28E-6C16-8EB9E246CBD0}"/>
              </a:ext>
            </a:extLst>
          </p:cNvPr>
          <p:cNvSpPr txBox="1"/>
          <p:nvPr/>
        </p:nvSpPr>
        <p:spPr>
          <a:xfrm>
            <a:off x="3731806" y="4772945"/>
            <a:ext cx="1438988"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median of 24 bp (3-74)</a:t>
            </a:r>
          </a:p>
        </p:txBody>
      </p:sp>
      <p:sp>
        <p:nvSpPr>
          <p:cNvPr id="14" name="テキスト ボックス 13">
            <a:extLst>
              <a:ext uri="{FF2B5EF4-FFF2-40B4-BE49-F238E27FC236}">
                <a16:creationId xmlns:a16="http://schemas.microsoft.com/office/drawing/2014/main" id="{F6F5B10E-8DC9-AA60-9519-C2B213766552}"/>
              </a:ext>
            </a:extLst>
          </p:cNvPr>
          <p:cNvSpPr txBox="1"/>
          <p:nvPr/>
        </p:nvSpPr>
        <p:spPr>
          <a:xfrm>
            <a:off x="4639665" y="2255772"/>
            <a:ext cx="41804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cxnSp>
        <p:nvCxnSpPr>
          <p:cNvPr id="15" name="直線コネクタ 14">
            <a:extLst>
              <a:ext uri="{FF2B5EF4-FFF2-40B4-BE49-F238E27FC236}">
                <a16:creationId xmlns:a16="http://schemas.microsoft.com/office/drawing/2014/main" id="{A4FF707C-764E-A60F-94BF-37DF0B799666}"/>
              </a:ext>
            </a:extLst>
          </p:cNvPr>
          <p:cNvCxnSpPr>
            <a:cxnSpLocks/>
          </p:cNvCxnSpPr>
          <p:nvPr/>
        </p:nvCxnSpPr>
        <p:spPr>
          <a:xfrm>
            <a:off x="3748604" y="2405813"/>
            <a:ext cx="82067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CA41E6FB-D18F-5616-D7F9-5A537C0366A3}"/>
              </a:ext>
            </a:extLst>
          </p:cNvPr>
          <p:cNvCxnSpPr>
            <a:cxnSpLocks/>
          </p:cNvCxnSpPr>
          <p:nvPr/>
        </p:nvCxnSpPr>
        <p:spPr>
          <a:xfrm>
            <a:off x="4702992" y="2284436"/>
            <a:ext cx="2806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202BFAE-6059-F711-0858-DC608CD41145}"/>
              </a:ext>
            </a:extLst>
          </p:cNvPr>
          <p:cNvSpPr txBox="1"/>
          <p:nvPr/>
        </p:nvSpPr>
        <p:spPr>
          <a:xfrm>
            <a:off x="3873957" y="2382002"/>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(blunt)</a:t>
            </a:r>
          </a:p>
        </p:txBody>
      </p:sp>
      <p:sp>
        <p:nvSpPr>
          <p:cNvPr id="18" name="テキスト ボックス 17">
            <a:extLst>
              <a:ext uri="{FF2B5EF4-FFF2-40B4-BE49-F238E27FC236}">
                <a16:creationId xmlns:a16="http://schemas.microsoft.com/office/drawing/2014/main" id="{AB8CD960-D684-A48F-E9C4-734A1631FFEF}"/>
              </a:ext>
            </a:extLst>
          </p:cNvPr>
          <p:cNvSpPr txBox="1"/>
          <p:nvPr/>
        </p:nvSpPr>
        <p:spPr>
          <a:xfrm>
            <a:off x="4449493" y="2373205"/>
            <a:ext cx="782705"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(protruding)</a:t>
            </a:r>
          </a:p>
        </p:txBody>
      </p:sp>
      <p:sp>
        <p:nvSpPr>
          <p:cNvPr id="19" name="テキスト ボックス 18">
            <a:extLst>
              <a:ext uri="{FF2B5EF4-FFF2-40B4-BE49-F238E27FC236}">
                <a16:creationId xmlns:a16="http://schemas.microsoft.com/office/drawing/2014/main" id="{1453857F-D8E0-8EB8-9191-F0A01A08651C}"/>
              </a:ext>
            </a:extLst>
          </p:cNvPr>
          <p:cNvSpPr txBox="1"/>
          <p:nvPr/>
        </p:nvSpPr>
        <p:spPr>
          <a:xfrm>
            <a:off x="2056956" y="2395547"/>
            <a:ext cx="645833" cy="276999"/>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DSB</a:t>
            </a:r>
          </a:p>
          <a:p>
            <a:pPr algn="ctr"/>
            <a:r>
              <a:rPr lang="en-US" altLang="ja-JP" sz="600" b="1" dirty="0">
                <a:latin typeface="Arial" panose="020B0604020202020204" pitchFamily="34" charset="0"/>
                <a:ea typeface="Meiryo" panose="020B0604030504040204" pitchFamily="34" charset="-128"/>
                <a:cs typeface="Arial" panose="020B0604020202020204" pitchFamily="34" charset="0"/>
              </a:rPr>
              <a:t>(blunt)</a:t>
            </a:r>
          </a:p>
        </p:txBody>
      </p:sp>
      <p:sp>
        <p:nvSpPr>
          <p:cNvPr id="21" name="テキスト ボックス 20">
            <a:extLst>
              <a:ext uri="{FF2B5EF4-FFF2-40B4-BE49-F238E27FC236}">
                <a16:creationId xmlns:a16="http://schemas.microsoft.com/office/drawing/2014/main" id="{0B34D8E3-10F8-BB30-DFA0-CEE76CDE312A}"/>
              </a:ext>
            </a:extLst>
          </p:cNvPr>
          <p:cNvSpPr txBox="1"/>
          <p:nvPr/>
        </p:nvSpPr>
        <p:spPr>
          <a:xfrm>
            <a:off x="2727598" y="2394974"/>
            <a:ext cx="3654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SSB</a:t>
            </a:r>
          </a:p>
        </p:txBody>
      </p:sp>
      <p:cxnSp>
        <p:nvCxnSpPr>
          <p:cNvPr id="22" name="直線コネクタ 21">
            <a:extLst>
              <a:ext uri="{FF2B5EF4-FFF2-40B4-BE49-F238E27FC236}">
                <a16:creationId xmlns:a16="http://schemas.microsoft.com/office/drawing/2014/main" id="{968F6B01-5CF5-B771-410D-B3D516CE50CB}"/>
              </a:ext>
            </a:extLst>
          </p:cNvPr>
          <p:cNvCxnSpPr>
            <a:cxnSpLocks/>
          </p:cNvCxnSpPr>
          <p:nvPr/>
        </p:nvCxnSpPr>
        <p:spPr>
          <a:xfrm>
            <a:off x="2065547" y="2411794"/>
            <a:ext cx="6250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9473E42A-AFC4-11E9-E587-3FCA88AEEB94}"/>
              </a:ext>
            </a:extLst>
          </p:cNvPr>
          <p:cNvCxnSpPr>
            <a:cxnSpLocks/>
          </p:cNvCxnSpPr>
          <p:nvPr/>
        </p:nvCxnSpPr>
        <p:spPr>
          <a:xfrm>
            <a:off x="2733793" y="2412110"/>
            <a:ext cx="38125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1CEDA1AE-898C-B6D9-1A9E-0491787E1CB5}"/>
              </a:ext>
            </a:extLst>
          </p:cNvPr>
          <p:cNvCxnSpPr>
            <a:cxnSpLocks/>
          </p:cNvCxnSpPr>
          <p:nvPr/>
        </p:nvCxnSpPr>
        <p:spPr>
          <a:xfrm flipV="1">
            <a:off x="3140414" y="2408696"/>
            <a:ext cx="21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39F1CD94-37FC-BE89-DA10-559B1F3661C6}"/>
              </a:ext>
            </a:extLst>
          </p:cNvPr>
          <p:cNvCxnSpPr>
            <a:cxnSpLocks/>
          </p:cNvCxnSpPr>
          <p:nvPr/>
        </p:nvCxnSpPr>
        <p:spPr>
          <a:xfrm>
            <a:off x="2065547" y="2284436"/>
            <a:ext cx="6250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D0B65D06-1A32-5CDA-B71C-B80BF0E62CC3}"/>
              </a:ext>
            </a:extLst>
          </p:cNvPr>
          <p:cNvSpPr txBox="1"/>
          <p:nvPr/>
        </p:nvSpPr>
        <p:spPr>
          <a:xfrm>
            <a:off x="2126982" y="2253141"/>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WT</a:t>
            </a:r>
          </a:p>
        </p:txBody>
      </p:sp>
      <p:cxnSp>
        <p:nvCxnSpPr>
          <p:cNvPr id="47" name="直線コネクタ 46">
            <a:extLst>
              <a:ext uri="{FF2B5EF4-FFF2-40B4-BE49-F238E27FC236}">
                <a16:creationId xmlns:a16="http://schemas.microsoft.com/office/drawing/2014/main" id="{C380DBF9-959E-E7A4-7F31-B24FC3B5C4AF}"/>
              </a:ext>
            </a:extLst>
          </p:cNvPr>
          <p:cNvCxnSpPr>
            <a:cxnSpLocks/>
          </p:cNvCxnSpPr>
          <p:nvPr/>
        </p:nvCxnSpPr>
        <p:spPr>
          <a:xfrm>
            <a:off x="2727460" y="2284436"/>
            <a:ext cx="6250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327C66AD-D589-1D82-EB9F-2B4EC40E8A27}"/>
              </a:ext>
            </a:extLst>
          </p:cNvPr>
          <p:cNvCxnSpPr>
            <a:cxnSpLocks/>
          </p:cNvCxnSpPr>
          <p:nvPr/>
        </p:nvCxnSpPr>
        <p:spPr>
          <a:xfrm>
            <a:off x="3755619" y="2289099"/>
            <a:ext cx="82038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C8D9CC77-FF99-14AC-DB2A-105143A24FDD}"/>
              </a:ext>
            </a:extLst>
          </p:cNvPr>
          <p:cNvSpPr txBox="1"/>
          <p:nvPr/>
        </p:nvSpPr>
        <p:spPr>
          <a:xfrm>
            <a:off x="3950553" y="2257952"/>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WT</a:t>
            </a:r>
          </a:p>
        </p:txBody>
      </p:sp>
      <p:cxnSp>
        <p:nvCxnSpPr>
          <p:cNvPr id="54" name="直線コネクタ 53">
            <a:extLst>
              <a:ext uri="{FF2B5EF4-FFF2-40B4-BE49-F238E27FC236}">
                <a16:creationId xmlns:a16="http://schemas.microsoft.com/office/drawing/2014/main" id="{99B7F673-9CCD-FEB9-04B2-21694DA00BFE}"/>
              </a:ext>
            </a:extLst>
          </p:cNvPr>
          <p:cNvCxnSpPr>
            <a:cxnSpLocks/>
          </p:cNvCxnSpPr>
          <p:nvPr/>
        </p:nvCxnSpPr>
        <p:spPr>
          <a:xfrm>
            <a:off x="4699437" y="2409016"/>
            <a:ext cx="2806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AB5D4ADD-79D5-EAC1-EEE6-B18197B44181}"/>
              </a:ext>
            </a:extLst>
          </p:cNvPr>
          <p:cNvSpPr txBox="1"/>
          <p:nvPr/>
        </p:nvSpPr>
        <p:spPr>
          <a:xfrm>
            <a:off x="1739477" y="2252515"/>
            <a:ext cx="367438"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Cas9</a:t>
            </a:r>
          </a:p>
        </p:txBody>
      </p:sp>
      <p:sp>
        <p:nvSpPr>
          <p:cNvPr id="8" name="テキスト ボックス 7">
            <a:extLst>
              <a:ext uri="{FF2B5EF4-FFF2-40B4-BE49-F238E27FC236}">
                <a16:creationId xmlns:a16="http://schemas.microsoft.com/office/drawing/2014/main" id="{9B54540A-1444-6523-3881-FAF049125EF1}"/>
              </a:ext>
            </a:extLst>
          </p:cNvPr>
          <p:cNvSpPr txBox="1"/>
          <p:nvPr/>
        </p:nvSpPr>
        <p:spPr>
          <a:xfrm>
            <a:off x="139823" y="115588"/>
            <a:ext cx="650630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S7</a:t>
            </a:r>
          </a:p>
          <a:p>
            <a:r>
              <a:rPr lang="en-US" altLang="ja-JP" sz="1400" dirty="0">
                <a:latin typeface="Arial" panose="020B0604020202020204" pitchFamily="34" charset="0"/>
                <a:ea typeface="Meiryo" panose="020B0604030504040204" pitchFamily="34" charset="-128"/>
                <a:cs typeface="Arial" panose="020B0604020202020204" pitchFamily="34" charset="0"/>
              </a:rPr>
              <a:t>Artificial </a:t>
            </a:r>
            <a:r>
              <a:rPr lang="en-US" altLang="ja-JP" sz="1400" i="1" dirty="0">
                <a:latin typeface="Arial" panose="020B0604020202020204" pitchFamily="34" charset="0"/>
                <a:ea typeface="Meiryo" panose="020B0604030504040204" pitchFamily="34" charset="-128"/>
                <a:cs typeface="Arial" panose="020B0604020202020204" pitchFamily="34" charset="0"/>
              </a:rPr>
              <a:t>Flt3</a:t>
            </a:r>
            <a:r>
              <a:rPr lang="en-US" altLang="ja-JP" sz="1400" dirty="0">
                <a:latin typeface="Arial" panose="020B0604020202020204" pitchFamily="34" charset="0"/>
                <a:ea typeface="Meiryo" panose="020B0604030504040204" pitchFamily="34" charset="-128"/>
                <a:cs typeface="Arial" panose="020B0604020202020204" pitchFamily="34" charset="0"/>
              </a:rPr>
              <a:t>-ITDs in murine Ba/F3 cells</a:t>
            </a:r>
          </a:p>
        </p:txBody>
      </p:sp>
    </p:spTree>
    <p:extLst>
      <p:ext uri="{BB962C8B-B14F-4D97-AF65-F5344CB8AC3E}">
        <p14:creationId xmlns:p14="http://schemas.microsoft.com/office/powerpoint/2010/main" val="2195119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B7EAAFDF-CE1F-A43B-BEBE-740303E7651F}"/>
              </a:ext>
            </a:extLst>
          </p:cNvPr>
          <p:cNvPicPr>
            <a:picLocks noChangeAspect="1"/>
          </p:cNvPicPr>
          <p:nvPr/>
        </p:nvPicPr>
        <p:blipFill>
          <a:blip r:embed="rId2"/>
          <a:srcRect l="11051" r="5398"/>
          <a:stretch/>
        </p:blipFill>
        <p:spPr>
          <a:xfrm>
            <a:off x="3666212" y="1031991"/>
            <a:ext cx="1177251" cy="1248234"/>
          </a:xfrm>
          <a:prstGeom prst="rect">
            <a:avLst/>
          </a:prstGeom>
        </p:spPr>
      </p:pic>
      <p:pic>
        <p:nvPicPr>
          <p:cNvPr id="5" name="図 4">
            <a:extLst>
              <a:ext uri="{FF2B5EF4-FFF2-40B4-BE49-F238E27FC236}">
                <a16:creationId xmlns:a16="http://schemas.microsoft.com/office/drawing/2014/main" id="{485F2BDB-C853-FCB2-6F84-957864BCB321}"/>
              </a:ext>
            </a:extLst>
          </p:cNvPr>
          <p:cNvPicPr>
            <a:picLocks noChangeAspect="1"/>
          </p:cNvPicPr>
          <p:nvPr/>
        </p:nvPicPr>
        <p:blipFill>
          <a:blip r:embed="rId3"/>
          <a:srcRect l="10886"/>
          <a:stretch/>
        </p:blipFill>
        <p:spPr>
          <a:xfrm>
            <a:off x="2118728" y="1031991"/>
            <a:ext cx="1285131" cy="1264418"/>
          </a:xfrm>
          <a:prstGeom prst="rect">
            <a:avLst/>
          </a:prstGeom>
        </p:spPr>
      </p:pic>
      <p:sp>
        <p:nvSpPr>
          <p:cNvPr id="6" name="テキスト ボックス 5">
            <a:extLst>
              <a:ext uri="{FF2B5EF4-FFF2-40B4-BE49-F238E27FC236}">
                <a16:creationId xmlns:a16="http://schemas.microsoft.com/office/drawing/2014/main" id="{888EA8AF-C6D4-4607-FABC-AE61E931D186}"/>
              </a:ext>
            </a:extLst>
          </p:cNvPr>
          <p:cNvSpPr txBox="1"/>
          <p:nvPr/>
        </p:nvSpPr>
        <p:spPr>
          <a:xfrm>
            <a:off x="2504689" y="2202314"/>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day28</a:t>
            </a:r>
          </a:p>
        </p:txBody>
      </p:sp>
      <p:sp>
        <p:nvSpPr>
          <p:cNvPr id="7" name="テキスト ボックス 6">
            <a:extLst>
              <a:ext uri="{FF2B5EF4-FFF2-40B4-BE49-F238E27FC236}">
                <a16:creationId xmlns:a16="http://schemas.microsoft.com/office/drawing/2014/main" id="{FCFD7313-C385-E029-7D61-1CDCC195635D}"/>
              </a:ext>
            </a:extLst>
          </p:cNvPr>
          <p:cNvSpPr txBox="1"/>
          <p:nvPr/>
        </p:nvSpPr>
        <p:spPr>
          <a:xfrm>
            <a:off x="1029888" y="699526"/>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a:t>
            </a:r>
            <a:endParaRPr lang="ja-JP" altLang="en-US" sz="1000" b="1">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19D3EC36-6BD6-E4F2-6164-D979C3B14A44}"/>
              </a:ext>
            </a:extLst>
          </p:cNvPr>
          <p:cNvSpPr txBox="1"/>
          <p:nvPr/>
        </p:nvSpPr>
        <p:spPr>
          <a:xfrm>
            <a:off x="4951882" y="1041061"/>
            <a:ext cx="31991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ITD</a:t>
            </a:r>
          </a:p>
        </p:txBody>
      </p:sp>
      <p:sp>
        <p:nvSpPr>
          <p:cNvPr id="9" name="テキスト ボックス 8">
            <a:extLst>
              <a:ext uri="{FF2B5EF4-FFF2-40B4-BE49-F238E27FC236}">
                <a16:creationId xmlns:a16="http://schemas.microsoft.com/office/drawing/2014/main" id="{F5B9FF33-E2B8-B03B-9A06-D66F80061291}"/>
              </a:ext>
            </a:extLst>
          </p:cNvPr>
          <p:cNvSpPr txBox="1"/>
          <p:nvPr/>
        </p:nvSpPr>
        <p:spPr>
          <a:xfrm>
            <a:off x="4950077" y="1137247"/>
            <a:ext cx="30853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Ins</a:t>
            </a:r>
          </a:p>
        </p:txBody>
      </p:sp>
      <p:sp>
        <p:nvSpPr>
          <p:cNvPr id="10" name="テキスト ボックス 9">
            <a:extLst>
              <a:ext uri="{FF2B5EF4-FFF2-40B4-BE49-F238E27FC236}">
                <a16:creationId xmlns:a16="http://schemas.microsoft.com/office/drawing/2014/main" id="{E2C35C6C-7956-847D-5B72-8F517D84B690}"/>
              </a:ext>
            </a:extLst>
          </p:cNvPr>
          <p:cNvSpPr txBox="1"/>
          <p:nvPr/>
        </p:nvSpPr>
        <p:spPr>
          <a:xfrm>
            <a:off x="4957482" y="1236436"/>
            <a:ext cx="303112" cy="184666"/>
          </a:xfrm>
          <a:prstGeom prst="rect">
            <a:avLst/>
          </a:prstGeom>
          <a:noFill/>
          <a:ln>
            <a:noFill/>
          </a:ln>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Del</a:t>
            </a:r>
          </a:p>
        </p:txBody>
      </p:sp>
      <p:cxnSp>
        <p:nvCxnSpPr>
          <p:cNvPr id="11" name="直線コネクタ 10">
            <a:extLst>
              <a:ext uri="{FF2B5EF4-FFF2-40B4-BE49-F238E27FC236}">
                <a16:creationId xmlns:a16="http://schemas.microsoft.com/office/drawing/2014/main" id="{2389B4A3-E568-8D1B-B87E-5239FC673C55}"/>
              </a:ext>
            </a:extLst>
          </p:cNvPr>
          <p:cNvCxnSpPr>
            <a:cxnSpLocks/>
          </p:cNvCxnSpPr>
          <p:nvPr/>
        </p:nvCxnSpPr>
        <p:spPr>
          <a:xfrm>
            <a:off x="4844512" y="1230039"/>
            <a:ext cx="144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5D886458-9AA0-3CD9-3831-16414A28A634}"/>
              </a:ext>
            </a:extLst>
          </p:cNvPr>
          <p:cNvCxnSpPr>
            <a:cxnSpLocks/>
          </p:cNvCxnSpPr>
          <p:nvPr/>
        </p:nvCxnSpPr>
        <p:spPr>
          <a:xfrm>
            <a:off x="4844512" y="1128894"/>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F978934A-A94A-DA70-8D77-BB3BFF80F13C}"/>
              </a:ext>
            </a:extLst>
          </p:cNvPr>
          <p:cNvSpPr txBox="1"/>
          <p:nvPr/>
        </p:nvSpPr>
        <p:spPr>
          <a:xfrm rot="16200000">
            <a:off x="2898560" y="1542861"/>
            <a:ext cx="110449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rate (%)</a:t>
            </a:r>
          </a:p>
        </p:txBody>
      </p:sp>
      <p:graphicFrame>
        <p:nvGraphicFramePr>
          <p:cNvPr id="14" name="表 13">
            <a:extLst>
              <a:ext uri="{FF2B5EF4-FFF2-40B4-BE49-F238E27FC236}">
                <a16:creationId xmlns:a16="http://schemas.microsoft.com/office/drawing/2014/main" id="{EAA90779-AA58-100F-6CF6-54C5754E171A}"/>
              </a:ext>
            </a:extLst>
          </p:cNvPr>
          <p:cNvGraphicFramePr>
            <a:graphicFrameLocks noGrp="1"/>
          </p:cNvGraphicFramePr>
          <p:nvPr>
            <p:extLst>
              <p:ext uri="{D42A27DB-BD31-4B8C-83A1-F6EECF244321}">
                <p14:modId xmlns:p14="http://schemas.microsoft.com/office/powerpoint/2010/main" val="112174905"/>
              </p:ext>
            </p:extLst>
          </p:nvPr>
        </p:nvGraphicFramePr>
        <p:xfrm>
          <a:off x="3495096" y="1041061"/>
          <a:ext cx="178539" cy="1263757"/>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14887">
                <a:tc>
                  <a:txBody>
                    <a:bodyPr/>
                    <a:lstStyle/>
                    <a:p>
                      <a:pPr algn="ctr"/>
                      <a:r>
                        <a:rPr kumimoji="1" lang="en-US" altLang="ja-JP" sz="500" b="0" dirty="0">
                          <a:latin typeface="Arial" panose="020B0604020202020204" pitchFamily="34" charset="0"/>
                          <a:cs typeface="Arial" panose="020B0604020202020204" pitchFamily="34" charset="0"/>
                        </a:rPr>
                        <a:t>100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14887">
                <a:tc>
                  <a:txBody>
                    <a:bodyPr/>
                    <a:lstStyle/>
                    <a:p>
                      <a:pPr algn="ctr"/>
                      <a:r>
                        <a:rPr kumimoji="1" lang="en-US" altLang="ja-JP" sz="500" b="0" dirty="0">
                          <a:latin typeface="Arial" panose="020B0604020202020204" pitchFamily="34" charset="0"/>
                          <a:cs typeface="Arial" panose="020B0604020202020204" pitchFamily="34" charset="0"/>
                        </a:rPr>
                        <a:t>90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14887">
                <a:tc>
                  <a:txBody>
                    <a:bodyPr/>
                    <a:lstStyle/>
                    <a:p>
                      <a:pPr algn="ctr"/>
                      <a:r>
                        <a:rPr kumimoji="1" lang="en-US" altLang="ja-JP" sz="500" b="0" dirty="0">
                          <a:latin typeface="Arial" panose="020B0604020202020204" pitchFamily="34" charset="0"/>
                          <a:cs typeface="Arial" panose="020B0604020202020204" pitchFamily="34" charset="0"/>
                        </a:rPr>
                        <a:t>80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14887">
                <a:tc>
                  <a:txBody>
                    <a:bodyPr/>
                    <a:lstStyle/>
                    <a:p>
                      <a:pPr algn="ctr"/>
                      <a:r>
                        <a:rPr kumimoji="1" lang="en-US" altLang="ja-JP" sz="500" b="0" dirty="0">
                          <a:latin typeface="Arial" panose="020B0604020202020204" pitchFamily="34" charset="0"/>
                          <a:cs typeface="Arial" panose="020B0604020202020204" pitchFamily="34" charset="0"/>
                        </a:rPr>
                        <a:t>70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14887">
                <a:tc>
                  <a:txBody>
                    <a:bodyPr/>
                    <a:lstStyle/>
                    <a:p>
                      <a:pPr algn="ctr"/>
                      <a:r>
                        <a:rPr kumimoji="1" lang="en-US" altLang="ja-JP" sz="500" b="0" dirty="0">
                          <a:latin typeface="Arial" panose="020B0604020202020204" pitchFamily="34" charset="0"/>
                          <a:cs typeface="Arial" panose="020B0604020202020204" pitchFamily="34" charset="0"/>
                        </a:rPr>
                        <a:t>60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14887">
                <a:tc>
                  <a:txBody>
                    <a:bodyPr/>
                    <a:lstStyle/>
                    <a:p>
                      <a:pPr algn="ctr"/>
                      <a:r>
                        <a:rPr kumimoji="1" lang="en-US" altLang="ja-JP" sz="500" b="0" dirty="0">
                          <a:latin typeface="Arial" panose="020B0604020202020204" pitchFamily="34" charset="0"/>
                          <a:cs typeface="Arial" panose="020B0604020202020204" pitchFamily="34" charset="0"/>
                        </a:rPr>
                        <a:t>50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14887">
                <a:tc>
                  <a:txBody>
                    <a:bodyPr/>
                    <a:lstStyle/>
                    <a:p>
                      <a:pPr algn="ctr"/>
                      <a:r>
                        <a:rPr kumimoji="1" lang="en-US" altLang="ja-JP" sz="500" b="0" dirty="0">
                          <a:latin typeface="Arial" panose="020B0604020202020204" pitchFamily="34" charset="0"/>
                          <a:cs typeface="Arial" panose="020B0604020202020204" pitchFamily="34" charset="0"/>
                        </a:rPr>
                        <a:t>40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14887">
                <a:tc>
                  <a:txBody>
                    <a:bodyPr/>
                    <a:lstStyle/>
                    <a:p>
                      <a:pPr algn="ctr"/>
                      <a:r>
                        <a:rPr kumimoji="1" lang="en-US" altLang="ja-JP" sz="500" b="0" dirty="0">
                          <a:latin typeface="Arial" panose="020B0604020202020204" pitchFamily="34" charset="0"/>
                          <a:cs typeface="Arial" panose="020B0604020202020204" pitchFamily="34" charset="0"/>
                        </a:rPr>
                        <a:t>30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14887">
                <a:tc>
                  <a:txBody>
                    <a:bodyPr/>
                    <a:lstStyle/>
                    <a:p>
                      <a:pPr algn="ctr"/>
                      <a:r>
                        <a:rPr kumimoji="1" lang="en-US" altLang="ja-JP" sz="500" b="0" dirty="0">
                          <a:latin typeface="Arial" panose="020B0604020202020204" pitchFamily="34" charset="0"/>
                          <a:cs typeface="Arial" panose="020B0604020202020204" pitchFamily="34" charset="0"/>
                        </a:rPr>
                        <a:t>20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14887">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0874227"/>
                  </a:ext>
                </a:extLst>
              </a:tr>
              <a:tr h="114887">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17786021"/>
                  </a:ext>
                </a:extLst>
              </a:tr>
            </a:tbl>
          </a:graphicData>
        </a:graphic>
      </p:graphicFrame>
      <p:graphicFrame>
        <p:nvGraphicFramePr>
          <p:cNvPr id="15" name="表 14">
            <a:extLst>
              <a:ext uri="{FF2B5EF4-FFF2-40B4-BE49-F238E27FC236}">
                <a16:creationId xmlns:a16="http://schemas.microsoft.com/office/drawing/2014/main" id="{49924497-F436-BE6B-138E-5E2D25F19899}"/>
              </a:ext>
            </a:extLst>
          </p:cNvPr>
          <p:cNvGraphicFramePr>
            <a:graphicFrameLocks noGrp="1"/>
          </p:cNvGraphicFramePr>
          <p:nvPr>
            <p:extLst>
              <p:ext uri="{D42A27DB-BD31-4B8C-83A1-F6EECF244321}">
                <p14:modId xmlns:p14="http://schemas.microsoft.com/office/powerpoint/2010/main" val="2243798573"/>
              </p:ext>
            </p:extLst>
          </p:nvPr>
        </p:nvGraphicFramePr>
        <p:xfrm>
          <a:off x="1962006" y="1043812"/>
          <a:ext cx="178539" cy="1340836"/>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91548">
                <a:tc>
                  <a:txBody>
                    <a:bodyPr/>
                    <a:lstStyle/>
                    <a:p>
                      <a:pPr algn="ctr"/>
                      <a:r>
                        <a:rPr kumimoji="1" lang="en-US" altLang="ja-JP" sz="500" b="0" dirty="0">
                          <a:latin typeface="Arial" panose="020B0604020202020204" pitchFamily="34" charset="0"/>
                          <a:cs typeface="Arial" panose="020B0604020202020204" pitchFamily="34" charset="0"/>
                        </a:rPr>
                        <a:t>1.2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91548">
                <a:tc>
                  <a:txBody>
                    <a:bodyPr/>
                    <a:lstStyle/>
                    <a:p>
                      <a:pPr algn="ctr"/>
                      <a:r>
                        <a:rPr kumimoji="1" lang="en-US" altLang="ja-JP" sz="500" b="0" dirty="0">
                          <a:latin typeface="Arial" panose="020B0604020202020204" pitchFamily="34" charset="0"/>
                          <a:cs typeface="Arial" panose="020B0604020202020204" pitchFamily="34" charset="0"/>
                        </a:rPr>
                        <a:t>1</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91548">
                <a:tc>
                  <a:txBody>
                    <a:bodyPr/>
                    <a:lstStyle/>
                    <a:p>
                      <a:pPr algn="ctr"/>
                      <a:r>
                        <a:rPr kumimoji="1" lang="en-US" altLang="ja-JP" sz="500" b="0" dirty="0">
                          <a:latin typeface="Arial" panose="020B0604020202020204" pitchFamily="34" charset="0"/>
                          <a:cs typeface="Arial" panose="020B0604020202020204" pitchFamily="34" charset="0"/>
                        </a:rPr>
                        <a:t>0.8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91548">
                <a:tc>
                  <a:txBody>
                    <a:bodyPr/>
                    <a:lstStyle/>
                    <a:p>
                      <a:pPr algn="ctr"/>
                      <a:r>
                        <a:rPr kumimoji="1" lang="en-US" altLang="ja-JP" sz="500" b="0" dirty="0">
                          <a:latin typeface="Arial" panose="020B0604020202020204" pitchFamily="34" charset="0"/>
                          <a:cs typeface="Arial" panose="020B0604020202020204" pitchFamily="34" charset="0"/>
                        </a:rPr>
                        <a:t>0.6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91548">
                <a:tc>
                  <a:txBody>
                    <a:bodyPr/>
                    <a:lstStyle/>
                    <a:p>
                      <a:pPr algn="ctr"/>
                      <a:r>
                        <a:rPr kumimoji="1" lang="en-US" altLang="ja-JP" sz="500" b="0" dirty="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91548">
                <a:tc>
                  <a:txBody>
                    <a:bodyPr/>
                    <a:lstStyle/>
                    <a:p>
                      <a:pPr algn="ctr"/>
                      <a:r>
                        <a:rPr kumimoji="1" lang="en-US" altLang="ja-JP" sz="500" b="0" dirty="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91548">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bl>
          </a:graphicData>
        </a:graphic>
      </p:graphicFrame>
      <p:cxnSp>
        <p:nvCxnSpPr>
          <p:cNvPr id="16" name="直線コネクタ 15">
            <a:extLst>
              <a:ext uri="{FF2B5EF4-FFF2-40B4-BE49-F238E27FC236}">
                <a16:creationId xmlns:a16="http://schemas.microsoft.com/office/drawing/2014/main" id="{218ABBF7-3480-2295-40BC-317F02C32196}"/>
              </a:ext>
            </a:extLst>
          </p:cNvPr>
          <p:cNvCxnSpPr>
            <a:cxnSpLocks/>
          </p:cNvCxnSpPr>
          <p:nvPr/>
        </p:nvCxnSpPr>
        <p:spPr>
          <a:xfrm>
            <a:off x="4845912" y="1326212"/>
            <a:ext cx="144000" cy="0"/>
          </a:xfrm>
          <a:prstGeom prst="line">
            <a:avLst/>
          </a:prstGeom>
          <a:ln w="50800">
            <a:solidFill>
              <a:srgbClr val="D6D6D6"/>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DEA1EA03-4E99-6BC8-67D8-FC55878AA3CE}"/>
              </a:ext>
            </a:extLst>
          </p:cNvPr>
          <p:cNvSpPr txBox="1"/>
          <p:nvPr/>
        </p:nvSpPr>
        <p:spPr>
          <a:xfrm rot="16200000">
            <a:off x="1199935" y="1557147"/>
            <a:ext cx="1401813"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frequency (%)</a:t>
            </a:r>
          </a:p>
        </p:txBody>
      </p:sp>
      <p:sp>
        <p:nvSpPr>
          <p:cNvPr id="18" name="テキスト ボックス 17">
            <a:extLst>
              <a:ext uri="{FF2B5EF4-FFF2-40B4-BE49-F238E27FC236}">
                <a16:creationId xmlns:a16="http://schemas.microsoft.com/office/drawing/2014/main" id="{94526C6D-0B5A-5C90-E64B-8AF2E651F11D}"/>
              </a:ext>
            </a:extLst>
          </p:cNvPr>
          <p:cNvSpPr txBox="1"/>
          <p:nvPr/>
        </p:nvSpPr>
        <p:spPr>
          <a:xfrm>
            <a:off x="2104034" y="2203711"/>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day2</a:t>
            </a:r>
          </a:p>
        </p:txBody>
      </p:sp>
      <p:sp>
        <p:nvSpPr>
          <p:cNvPr id="20" name="テキスト ボックス 19">
            <a:extLst>
              <a:ext uri="{FF2B5EF4-FFF2-40B4-BE49-F238E27FC236}">
                <a16:creationId xmlns:a16="http://schemas.microsoft.com/office/drawing/2014/main" id="{E998D57A-8BED-4559-CF57-43E0B75C084D}"/>
              </a:ext>
            </a:extLst>
          </p:cNvPr>
          <p:cNvSpPr txBox="1"/>
          <p:nvPr/>
        </p:nvSpPr>
        <p:spPr>
          <a:xfrm>
            <a:off x="2889254" y="2197607"/>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day56</a:t>
            </a:r>
          </a:p>
        </p:txBody>
      </p:sp>
      <p:sp>
        <p:nvSpPr>
          <p:cNvPr id="21" name="テキスト ボックス 20">
            <a:extLst>
              <a:ext uri="{FF2B5EF4-FFF2-40B4-BE49-F238E27FC236}">
                <a16:creationId xmlns:a16="http://schemas.microsoft.com/office/drawing/2014/main" id="{0CA80222-A818-7EB8-A2C4-6E29B322FFEB}"/>
              </a:ext>
            </a:extLst>
          </p:cNvPr>
          <p:cNvSpPr txBox="1"/>
          <p:nvPr/>
        </p:nvSpPr>
        <p:spPr>
          <a:xfrm>
            <a:off x="4042041" y="2195797"/>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day28</a:t>
            </a:r>
          </a:p>
        </p:txBody>
      </p:sp>
      <p:sp>
        <p:nvSpPr>
          <p:cNvPr id="22" name="テキスト ボックス 21">
            <a:extLst>
              <a:ext uri="{FF2B5EF4-FFF2-40B4-BE49-F238E27FC236}">
                <a16:creationId xmlns:a16="http://schemas.microsoft.com/office/drawing/2014/main" id="{DF22B1D3-A135-2624-1F84-4B8A4B8897D5}"/>
              </a:ext>
            </a:extLst>
          </p:cNvPr>
          <p:cNvSpPr txBox="1"/>
          <p:nvPr/>
        </p:nvSpPr>
        <p:spPr>
          <a:xfrm>
            <a:off x="3641386" y="2197194"/>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day2</a:t>
            </a:r>
          </a:p>
        </p:txBody>
      </p:sp>
      <p:sp>
        <p:nvSpPr>
          <p:cNvPr id="23" name="テキスト ボックス 22">
            <a:extLst>
              <a:ext uri="{FF2B5EF4-FFF2-40B4-BE49-F238E27FC236}">
                <a16:creationId xmlns:a16="http://schemas.microsoft.com/office/drawing/2014/main" id="{E39B9237-D8DD-B529-F7EF-D035F6A74B25}"/>
              </a:ext>
            </a:extLst>
          </p:cNvPr>
          <p:cNvSpPr txBox="1"/>
          <p:nvPr/>
        </p:nvSpPr>
        <p:spPr>
          <a:xfrm>
            <a:off x="4426606" y="2191090"/>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day56</a:t>
            </a:r>
          </a:p>
        </p:txBody>
      </p:sp>
      <p:sp>
        <p:nvSpPr>
          <p:cNvPr id="24" name="テキスト ボックス 23">
            <a:extLst>
              <a:ext uri="{FF2B5EF4-FFF2-40B4-BE49-F238E27FC236}">
                <a16:creationId xmlns:a16="http://schemas.microsoft.com/office/drawing/2014/main" id="{696E2619-D864-0BD5-08B3-686FE29BCBF1}"/>
              </a:ext>
            </a:extLst>
          </p:cNvPr>
          <p:cNvSpPr txBox="1"/>
          <p:nvPr/>
        </p:nvSpPr>
        <p:spPr>
          <a:xfrm>
            <a:off x="1031557" y="2596648"/>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a:t>
            </a:r>
            <a:endParaRPr lang="ja-JP" altLang="en-US" sz="1000" b="1">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5F19C601-BAB3-BEC0-9B73-B9C9372C0EC1}"/>
              </a:ext>
            </a:extLst>
          </p:cNvPr>
          <p:cNvSpPr txBox="1"/>
          <p:nvPr/>
        </p:nvSpPr>
        <p:spPr>
          <a:xfrm>
            <a:off x="4023613" y="4676419"/>
            <a:ext cx="1101585" cy="200055"/>
          </a:xfrm>
          <a:prstGeom prst="rect">
            <a:avLst/>
          </a:prstGeom>
          <a:noFill/>
        </p:spPr>
        <p:txBody>
          <a:bodyPr wrap="none" rtlCol="0">
            <a:spAutoFit/>
          </a:bodyPr>
          <a:lstStyle/>
          <a:p>
            <a:pPr algn="ctr"/>
            <a:r>
              <a:rPr lang="en-US" altLang="ja-JP" sz="700" b="1" i="1" dirty="0">
                <a:latin typeface="Arial" panose="020B0604020202020204" pitchFamily="34" charset="0"/>
                <a:ea typeface="Meiryo" panose="020B0604030504040204" pitchFamily="34" charset="-128"/>
                <a:cs typeface="Arial" panose="020B0604020202020204" pitchFamily="34" charset="0"/>
              </a:rPr>
              <a:t>FLT3</a:t>
            </a:r>
            <a:r>
              <a:rPr lang="en-US" altLang="ja-JP" sz="700" b="1" dirty="0">
                <a:latin typeface="Arial" panose="020B0604020202020204" pitchFamily="34" charset="0"/>
                <a:ea typeface="Meiryo" panose="020B0604030504040204" pitchFamily="34" charset="-128"/>
                <a:cs typeface="Arial" panose="020B0604020202020204" pitchFamily="34" charset="0"/>
              </a:rPr>
              <a:t> exon 12F x 16R </a:t>
            </a:r>
          </a:p>
        </p:txBody>
      </p:sp>
      <p:pic>
        <p:nvPicPr>
          <p:cNvPr id="26" name="図 25">
            <a:extLst>
              <a:ext uri="{FF2B5EF4-FFF2-40B4-BE49-F238E27FC236}">
                <a16:creationId xmlns:a16="http://schemas.microsoft.com/office/drawing/2014/main" id="{C69C32EF-CEC9-8490-EF6C-3CE14945E085}"/>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702612" y="4997353"/>
            <a:ext cx="1346000" cy="358584"/>
          </a:xfrm>
          <a:prstGeom prst="rect">
            <a:avLst/>
          </a:prstGeom>
        </p:spPr>
      </p:pic>
      <p:sp>
        <p:nvSpPr>
          <p:cNvPr id="27" name="テキスト ボックス 26">
            <a:extLst>
              <a:ext uri="{FF2B5EF4-FFF2-40B4-BE49-F238E27FC236}">
                <a16:creationId xmlns:a16="http://schemas.microsoft.com/office/drawing/2014/main" id="{8E6BFB9A-D9A9-EEBE-89BB-2DEAE7DA8D03}"/>
              </a:ext>
            </a:extLst>
          </p:cNvPr>
          <p:cNvSpPr txBox="1"/>
          <p:nvPr/>
        </p:nvSpPr>
        <p:spPr>
          <a:xfrm>
            <a:off x="4151355" y="5125124"/>
            <a:ext cx="479618" cy="200055"/>
          </a:xfrm>
          <a:prstGeom prst="rect">
            <a:avLst/>
          </a:prstGeom>
          <a:noFill/>
        </p:spPr>
        <p:txBody>
          <a:bodyPr wrap="none" rtlCol="0">
            <a:spAutoFit/>
          </a:bodyPr>
          <a:lstStyle/>
          <a:p>
            <a:r>
              <a:rPr lang="en-US" altLang="ja-JP" sz="700" b="1" dirty="0">
                <a:latin typeface="Arial" panose="020B0604020202020204" pitchFamily="34" charset="0"/>
                <a:ea typeface="Meiryo" panose="020B0604030504040204" pitchFamily="34" charset="-128"/>
                <a:cs typeface="Arial" panose="020B0604020202020204" pitchFamily="34" charset="0"/>
              </a:rPr>
              <a:t>β-actin</a:t>
            </a:r>
          </a:p>
        </p:txBody>
      </p:sp>
      <p:sp>
        <p:nvSpPr>
          <p:cNvPr id="28" name="テキスト ボックス 27">
            <a:extLst>
              <a:ext uri="{FF2B5EF4-FFF2-40B4-BE49-F238E27FC236}">
                <a16:creationId xmlns:a16="http://schemas.microsoft.com/office/drawing/2014/main" id="{CC4F1864-CCF6-D078-8A48-8AF422884EE2}"/>
              </a:ext>
            </a:extLst>
          </p:cNvPr>
          <p:cNvSpPr txBox="1"/>
          <p:nvPr/>
        </p:nvSpPr>
        <p:spPr>
          <a:xfrm>
            <a:off x="2236125" y="4631295"/>
            <a:ext cx="548547" cy="200055"/>
          </a:xfrm>
          <a:prstGeom prst="rect">
            <a:avLst/>
          </a:prstGeom>
          <a:noFill/>
        </p:spPr>
        <p:txBody>
          <a:bodyPr wrap="non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500bp</a:t>
            </a:r>
            <a:r>
              <a:rPr lang="ja-JP" altLang="en-US" sz="700">
                <a:latin typeface="Arial" panose="020B0604020202020204" pitchFamily="34" charset="0"/>
                <a:ea typeface="Meiryo" panose="020B0604030504040204" pitchFamily="34" charset="-128"/>
                <a:cs typeface="Arial" panose="020B0604020202020204" pitchFamily="34" charset="0"/>
              </a:rPr>
              <a:t>→</a:t>
            </a:r>
            <a:r>
              <a:rPr lang="en-US" altLang="ja-JP" sz="700" dirty="0">
                <a:latin typeface="Arial" panose="020B0604020202020204" pitchFamily="34" charset="0"/>
                <a:ea typeface="Meiryo" panose="020B0604030504040204" pitchFamily="34" charset="-128"/>
                <a:cs typeface="Arial" panose="020B0604020202020204" pitchFamily="34" charset="0"/>
              </a:rPr>
              <a:t> </a:t>
            </a:r>
          </a:p>
        </p:txBody>
      </p:sp>
      <p:sp>
        <p:nvSpPr>
          <p:cNvPr id="29" name="テキスト ボックス 28">
            <a:extLst>
              <a:ext uri="{FF2B5EF4-FFF2-40B4-BE49-F238E27FC236}">
                <a16:creationId xmlns:a16="http://schemas.microsoft.com/office/drawing/2014/main" id="{66D1DD1F-4710-4810-91B4-741F1165DCA6}"/>
              </a:ext>
            </a:extLst>
          </p:cNvPr>
          <p:cNvSpPr txBox="1"/>
          <p:nvPr/>
        </p:nvSpPr>
        <p:spPr>
          <a:xfrm>
            <a:off x="2256934" y="4953143"/>
            <a:ext cx="548547" cy="200055"/>
          </a:xfrm>
          <a:prstGeom prst="rect">
            <a:avLst/>
          </a:prstGeom>
          <a:noFill/>
        </p:spPr>
        <p:txBody>
          <a:bodyPr wrap="non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500bp</a:t>
            </a:r>
            <a:r>
              <a:rPr lang="ja-JP" altLang="en-US" sz="700">
                <a:latin typeface="Arial" panose="020B0604020202020204" pitchFamily="34" charset="0"/>
                <a:ea typeface="Meiryo" panose="020B0604030504040204" pitchFamily="34" charset="-128"/>
                <a:cs typeface="Arial" panose="020B0604020202020204" pitchFamily="34" charset="0"/>
              </a:rPr>
              <a:t>→</a:t>
            </a:r>
            <a:r>
              <a:rPr lang="en-US" altLang="ja-JP" sz="700" dirty="0">
                <a:latin typeface="Arial" panose="020B0604020202020204" pitchFamily="34" charset="0"/>
                <a:ea typeface="Meiryo" panose="020B0604030504040204" pitchFamily="34" charset="-128"/>
                <a:cs typeface="Arial" panose="020B0604020202020204" pitchFamily="34" charset="0"/>
              </a:rPr>
              <a:t> </a:t>
            </a:r>
          </a:p>
        </p:txBody>
      </p:sp>
      <p:sp>
        <p:nvSpPr>
          <p:cNvPr id="30" name="テキスト ボックス 29">
            <a:extLst>
              <a:ext uri="{FF2B5EF4-FFF2-40B4-BE49-F238E27FC236}">
                <a16:creationId xmlns:a16="http://schemas.microsoft.com/office/drawing/2014/main" id="{A50B72EC-9540-FBEE-5D7F-B8BD030F6AC4}"/>
              </a:ext>
            </a:extLst>
          </p:cNvPr>
          <p:cNvSpPr txBox="1"/>
          <p:nvPr/>
        </p:nvSpPr>
        <p:spPr>
          <a:xfrm rot="16200000">
            <a:off x="3614010" y="4285740"/>
            <a:ext cx="617508" cy="215444"/>
          </a:xfrm>
          <a:prstGeom prst="rect">
            <a:avLst/>
          </a:prstGeom>
          <a:noFill/>
        </p:spPr>
        <p:txBody>
          <a:bodyPr wrap="square" rtlCol="0">
            <a:spAutoFit/>
          </a:bodyPr>
          <a:lstStyle/>
          <a:p>
            <a:r>
              <a:rPr lang="en-US" altLang="ja-JP" sz="800">
                <a:latin typeface="Arial" panose="020B0604020202020204" pitchFamily="34" charset="0"/>
                <a:ea typeface="Meiryo" panose="020B0604030504040204" pitchFamily="34" charset="-128"/>
                <a:cs typeface="Arial" panose="020B0604020202020204" pitchFamily="34" charset="0"/>
              </a:rPr>
              <a:t>THP-1</a:t>
            </a:r>
          </a:p>
        </p:txBody>
      </p:sp>
      <p:sp>
        <p:nvSpPr>
          <p:cNvPr id="31" name="テキスト ボックス 30">
            <a:extLst>
              <a:ext uri="{FF2B5EF4-FFF2-40B4-BE49-F238E27FC236}">
                <a16:creationId xmlns:a16="http://schemas.microsoft.com/office/drawing/2014/main" id="{7E2AA9AF-36B8-A114-385C-A6F65194C428}"/>
              </a:ext>
            </a:extLst>
          </p:cNvPr>
          <p:cNvSpPr txBox="1"/>
          <p:nvPr/>
        </p:nvSpPr>
        <p:spPr>
          <a:xfrm rot="16200000">
            <a:off x="2727361" y="4221794"/>
            <a:ext cx="782534" cy="215444"/>
          </a:xfrm>
          <a:prstGeom prst="rect">
            <a:avLst/>
          </a:prstGeom>
          <a:noFill/>
        </p:spPr>
        <p:txBody>
          <a:bodyPr wrap="square" rtlCol="0">
            <a:spAutoFit/>
          </a:bodyPr>
          <a:lstStyle/>
          <a:p>
            <a:r>
              <a:rPr lang="en-US" altLang="ja-JP" sz="800">
                <a:latin typeface="Arial" panose="020B0604020202020204" pitchFamily="34" charset="0"/>
                <a:ea typeface="Meiryo" panose="020B0604030504040204" pitchFamily="34" charset="-128"/>
                <a:cs typeface="Arial" panose="020B0604020202020204" pitchFamily="34" charset="0"/>
              </a:rPr>
              <a:t>HEK293T</a:t>
            </a:r>
          </a:p>
        </p:txBody>
      </p:sp>
      <p:sp>
        <p:nvSpPr>
          <p:cNvPr id="32" name="テキスト ボックス 31">
            <a:extLst>
              <a:ext uri="{FF2B5EF4-FFF2-40B4-BE49-F238E27FC236}">
                <a16:creationId xmlns:a16="http://schemas.microsoft.com/office/drawing/2014/main" id="{0C1E6A31-8114-52E7-F570-25AFE3339134}"/>
              </a:ext>
            </a:extLst>
          </p:cNvPr>
          <p:cNvSpPr txBox="1"/>
          <p:nvPr/>
        </p:nvSpPr>
        <p:spPr>
          <a:xfrm rot="16200000">
            <a:off x="3064610" y="4274723"/>
            <a:ext cx="617508" cy="215444"/>
          </a:xfrm>
          <a:prstGeom prst="rect">
            <a:avLst/>
          </a:prstGeom>
          <a:noFill/>
        </p:spPr>
        <p:txBody>
          <a:bodyPr wrap="square" rtlCol="0">
            <a:spAutoFit/>
          </a:bodyPr>
          <a:lstStyle/>
          <a:p>
            <a:r>
              <a:rPr lang="en-US" altLang="ja-JP" sz="800">
                <a:latin typeface="Arial" panose="020B0604020202020204" pitchFamily="34" charset="0"/>
                <a:ea typeface="Meiryo" panose="020B0604030504040204" pitchFamily="34" charset="-128"/>
                <a:cs typeface="Arial" panose="020B0604020202020204" pitchFamily="34" charset="0"/>
              </a:rPr>
              <a:t>K562</a:t>
            </a:r>
          </a:p>
        </p:txBody>
      </p:sp>
      <p:sp>
        <p:nvSpPr>
          <p:cNvPr id="33" name="テキスト ボックス 32">
            <a:extLst>
              <a:ext uri="{FF2B5EF4-FFF2-40B4-BE49-F238E27FC236}">
                <a16:creationId xmlns:a16="http://schemas.microsoft.com/office/drawing/2014/main" id="{EC190888-B2E3-8951-B726-CC8BA775CC92}"/>
              </a:ext>
            </a:extLst>
          </p:cNvPr>
          <p:cNvSpPr txBox="1"/>
          <p:nvPr/>
        </p:nvSpPr>
        <p:spPr>
          <a:xfrm rot="16200000">
            <a:off x="3329184" y="4274723"/>
            <a:ext cx="617508" cy="215444"/>
          </a:xfrm>
          <a:prstGeom prst="rect">
            <a:avLst/>
          </a:prstGeom>
          <a:noFill/>
        </p:spPr>
        <p:txBody>
          <a:bodyPr wrap="square" rtlCol="0">
            <a:spAutoFit/>
          </a:bodyPr>
          <a:lstStyle/>
          <a:p>
            <a:r>
              <a:rPr lang="en-US" altLang="ja-JP" sz="800">
                <a:latin typeface="Arial" panose="020B0604020202020204" pitchFamily="34" charset="0"/>
                <a:ea typeface="Meiryo" panose="020B0604030504040204" pitchFamily="34" charset="-128"/>
                <a:cs typeface="Arial" panose="020B0604020202020204" pitchFamily="34" charset="0"/>
              </a:rPr>
              <a:t>TF-1</a:t>
            </a:r>
          </a:p>
        </p:txBody>
      </p:sp>
      <p:pic>
        <p:nvPicPr>
          <p:cNvPr id="34" name="図 33">
            <a:extLst>
              <a:ext uri="{FF2B5EF4-FFF2-40B4-BE49-F238E27FC236}">
                <a16:creationId xmlns:a16="http://schemas.microsoft.com/office/drawing/2014/main" id="{F89C6025-F4F1-CDD0-FCA5-1F778F5CE10C}"/>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706010" y="4696059"/>
            <a:ext cx="1333713" cy="222810"/>
          </a:xfrm>
          <a:prstGeom prst="rect">
            <a:avLst/>
          </a:prstGeom>
        </p:spPr>
      </p:pic>
      <p:sp>
        <p:nvSpPr>
          <p:cNvPr id="35" name="テキスト ボックス 34">
            <a:extLst>
              <a:ext uri="{FF2B5EF4-FFF2-40B4-BE49-F238E27FC236}">
                <a16:creationId xmlns:a16="http://schemas.microsoft.com/office/drawing/2014/main" id="{C09267F0-67A1-EF02-4AD6-DCA265215A27}"/>
              </a:ext>
            </a:extLst>
          </p:cNvPr>
          <p:cNvSpPr txBox="1"/>
          <p:nvPr/>
        </p:nvSpPr>
        <p:spPr>
          <a:xfrm>
            <a:off x="1055002" y="3958334"/>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C</a:t>
            </a:r>
            <a:endParaRPr lang="ja-JP" altLang="en-US" sz="1000" b="1">
              <a:latin typeface="Arial" panose="020B0604020202020204" pitchFamily="34" charset="0"/>
              <a:cs typeface="Arial" panose="020B0604020202020204" pitchFamily="34" charset="0"/>
            </a:endParaRPr>
          </a:p>
        </p:txBody>
      </p:sp>
      <p:pic>
        <p:nvPicPr>
          <p:cNvPr id="36" name="図 35">
            <a:extLst>
              <a:ext uri="{FF2B5EF4-FFF2-40B4-BE49-F238E27FC236}">
                <a16:creationId xmlns:a16="http://schemas.microsoft.com/office/drawing/2014/main" id="{5EA1D5A1-3416-9DE0-AEB8-96EE906BDA78}"/>
              </a:ext>
            </a:extLst>
          </p:cNvPr>
          <p:cNvPicPr>
            <a:picLocks noChangeAspect="1"/>
          </p:cNvPicPr>
          <p:nvPr/>
        </p:nvPicPr>
        <p:blipFill>
          <a:blip r:embed="rId6"/>
          <a:stretch>
            <a:fillRect/>
          </a:stretch>
        </p:blipFill>
        <p:spPr>
          <a:xfrm>
            <a:off x="1863802" y="2959542"/>
            <a:ext cx="1191325" cy="732476"/>
          </a:xfrm>
          <a:prstGeom prst="rect">
            <a:avLst/>
          </a:prstGeom>
        </p:spPr>
      </p:pic>
      <p:pic>
        <p:nvPicPr>
          <p:cNvPr id="37" name="図 36">
            <a:extLst>
              <a:ext uri="{FF2B5EF4-FFF2-40B4-BE49-F238E27FC236}">
                <a16:creationId xmlns:a16="http://schemas.microsoft.com/office/drawing/2014/main" id="{043AA8C7-6005-B2D6-FCBB-AB73739F1F73}"/>
              </a:ext>
            </a:extLst>
          </p:cNvPr>
          <p:cNvPicPr>
            <a:picLocks noChangeAspect="1"/>
          </p:cNvPicPr>
          <p:nvPr/>
        </p:nvPicPr>
        <p:blipFill>
          <a:blip r:embed="rId7"/>
          <a:stretch>
            <a:fillRect/>
          </a:stretch>
        </p:blipFill>
        <p:spPr>
          <a:xfrm>
            <a:off x="2781664" y="2946055"/>
            <a:ext cx="1190077" cy="723637"/>
          </a:xfrm>
          <a:prstGeom prst="rect">
            <a:avLst/>
          </a:prstGeom>
        </p:spPr>
      </p:pic>
      <p:pic>
        <p:nvPicPr>
          <p:cNvPr id="38" name="図 37">
            <a:extLst>
              <a:ext uri="{FF2B5EF4-FFF2-40B4-BE49-F238E27FC236}">
                <a16:creationId xmlns:a16="http://schemas.microsoft.com/office/drawing/2014/main" id="{94158AE5-DC8C-2727-10F0-A6F0C24D668C}"/>
              </a:ext>
            </a:extLst>
          </p:cNvPr>
          <p:cNvPicPr>
            <a:picLocks noChangeAspect="1"/>
          </p:cNvPicPr>
          <p:nvPr/>
        </p:nvPicPr>
        <p:blipFill>
          <a:blip r:embed="rId8"/>
          <a:stretch>
            <a:fillRect/>
          </a:stretch>
        </p:blipFill>
        <p:spPr>
          <a:xfrm>
            <a:off x="3868671" y="2982544"/>
            <a:ext cx="814982" cy="718046"/>
          </a:xfrm>
          <a:prstGeom prst="rect">
            <a:avLst/>
          </a:prstGeom>
        </p:spPr>
      </p:pic>
      <p:sp>
        <p:nvSpPr>
          <p:cNvPr id="39" name="テキスト ボックス 38">
            <a:extLst>
              <a:ext uri="{FF2B5EF4-FFF2-40B4-BE49-F238E27FC236}">
                <a16:creationId xmlns:a16="http://schemas.microsoft.com/office/drawing/2014/main" id="{F972932F-60A2-CBAC-DC6F-3C21A109236E}"/>
              </a:ext>
            </a:extLst>
          </p:cNvPr>
          <p:cNvSpPr txBox="1"/>
          <p:nvPr/>
        </p:nvSpPr>
        <p:spPr>
          <a:xfrm>
            <a:off x="4735489" y="2836766"/>
            <a:ext cx="635616"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3N bp ITD</a:t>
            </a:r>
          </a:p>
        </p:txBody>
      </p:sp>
      <p:sp>
        <p:nvSpPr>
          <p:cNvPr id="40" name="テキスト ボックス 39">
            <a:extLst>
              <a:ext uri="{FF2B5EF4-FFF2-40B4-BE49-F238E27FC236}">
                <a16:creationId xmlns:a16="http://schemas.microsoft.com/office/drawing/2014/main" id="{526E4786-8F39-4F53-789A-B2BA4D245AB9}"/>
              </a:ext>
            </a:extLst>
          </p:cNvPr>
          <p:cNvSpPr txBox="1"/>
          <p:nvPr/>
        </p:nvSpPr>
        <p:spPr>
          <a:xfrm>
            <a:off x="4822429" y="2943982"/>
            <a:ext cx="442158"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Others</a:t>
            </a:r>
          </a:p>
        </p:txBody>
      </p:sp>
      <p:cxnSp>
        <p:nvCxnSpPr>
          <p:cNvPr id="41" name="直線コネクタ 40">
            <a:extLst>
              <a:ext uri="{FF2B5EF4-FFF2-40B4-BE49-F238E27FC236}">
                <a16:creationId xmlns:a16="http://schemas.microsoft.com/office/drawing/2014/main" id="{A30C43AE-1854-598F-7B3F-C45269C5A861}"/>
              </a:ext>
            </a:extLst>
          </p:cNvPr>
          <p:cNvCxnSpPr>
            <a:cxnSpLocks/>
          </p:cNvCxnSpPr>
          <p:nvPr/>
        </p:nvCxnSpPr>
        <p:spPr>
          <a:xfrm>
            <a:off x="4685114" y="3030424"/>
            <a:ext cx="144000" cy="0"/>
          </a:xfrm>
          <a:prstGeom prst="line">
            <a:avLst/>
          </a:prstGeom>
          <a:ln w="508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0541F6E-9FC8-EE23-ACE7-8FF915C6FCC2}"/>
              </a:ext>
            </a:extLst>
          </p:cNvPr>
          <p:cNvCxnSpPr>
            <a:cxnSpLocks/>
          </p:cNvCxnSpPr>
          <p:nvPr/>
        </p:nvCxnSpPr>
        <p:spPr>
          <a:xfrm>
            <a:off x="4685114" y="2929279"/>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47A6C42C-29F1-F315-3AFE-5A6F4B5D382B}"/>
              </a:ext>
            </a:extLst>
          </p:cNvPr>
          <p:cNvSpPr txBox="1"/>
          <p:nvPr/>
        </p:nvSpPr>
        <p:spPr>
          <a:xfrm>
            <a:off x="308369" y="5718529"/>
            <a:ext cx="6078144" cy="2862322"/>
          </a:xfrm>
          <a:prstGeom prst="rect">
            <a:avLst/>
          </a:prstGeom>
          <a:noFill/>
        </p:spPr>
        <p:txBody>
          <a:bodyPr wrap="square">
            <a:spAutoFit/>
          </a:bodyPr>
          <a:lstStyle/>
          <a:p>
            <a:pPr marL="228600" indent="-228600">
              <a:buAutoNum type="alphaUcPeriod"/>
            </a:pPr>
            <a:r>
              <a:rPr lang="en-US" altLang="ja-JP" sz="1200" dirty="0">
                <a:latin typeface="Arial" panose="020B0604020202020204" pitchFamily="34" charset="0"/>
                <a:cs typeface="Arial" panose="020B0604020202020204" pitchFamily="34" charset="0"/>
              </a:rPr>
              <a:t>The mutation frequency and mutation rate are shown for the K562/</a:t>
            </a:r>
            <a:r>
              <a:rPr lang="en-US" altLang="ja-JP" sz="1200" dirty="0" err="1">
                <a:latin typeface="Arial" panose="020B0604020202020204" pitchFamily="34" charset="0"/>
                <a:cs typeface="Arial" panose="020B0604020202020204" pitchFamily="34" charset="0"/>
              </a:rPr>
              <a:t>tet</a:t>
            </a:r>
            <a:r>
              <a:rPr lang="en-US" altLang="ja-JP" sz="1200" dirty="0">
                <a:latin typeface="Arial" panose="020B0604020202020204" pitchFamily="34" charset="0"/>
                <a:cs typeface="Arial" panose="020B0604020202020204" pitchFamily="34" charset="0"/>
              </a:rPr>
              <a:t>-on CRISPR </a:t>
            </a:r>
            <a:r>
              <a:rPr lang="en-US" altLang="ja-JP" sz="1200" dirty="0" err="1">
                <a:latin typeface="Arial" panose="020B0604020202020204" pitchFamily="34" charset="0"/>
                <a:cs typeface="Arial" panose="020B0604020202020204" pitchFamily="34" charset="0"/>
              </a:rPr>
              <a:t>nickase</a:t>
            </a:r>
            <a:r>
              <a:rPr lang="en-US" altLang="ja-JP" sz="1200" dirty="0">
                <a:latin typeface="Arial" panose="020B0604020202020204" pitchFamily="34" charset="0"/>
                <a:cs typeface="Arial" panose="020B0604020202020204" pitchFamily="34" charset="0"/>
              </a:rPr>
              <a:t> (D10A), induced contralateral double nicked at day 2, day 28 and day 56 after gRNA transfection.</a:t>
            </a:r>
          </a:p>
          <a:p>
            <a:pPr marL="228600" indent="-228600">
              <a:buFontTx/>
              <a:buAutoNum type="alphaUcPeriod"/>
            </a:pPr>
            <a:r>
              <a:rPr lang="en-US" altLang="ja-JP" sz="1200" dirty="0">
                <a:latin typeface="Arial" panose="020B0604020202020204" pitchFamily="34" charset="0"/>
                <a:cs typeface="Arial" panose="020B0604020202020204" pitchFamily="34" charset="0"/>
              </a:rPr>
              <a:t>Percentages of length categories of artificial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-ITDs are shown at day 2, day 28 </a:t>
            </a:r>
          </a:p>
          <a:p>
            <a:r>
              <a:rPr lang="en-US" altLang="ja-JP" sz="1200" dirty="0">
                <a:latin typeface="Arial" panose="020B0604020202020204" pitchFamily="34" charset="0"/>
                <a:cs typeface="Arial" panose="020B0604020202020204" pitchFamily="34" charset="0"/>
              </a:rPr>
              <a:t>     and day 56.</a:t>
            </a:r>
          </a:p>
          <a:p>
            <a:pPr marL="228600" marR="0" lvl="0" indent="-228600" algn="l" defTabSz="914400" rtl="0" eaLnBrk="1" fontAlgn="auto" latinLnBrk="0" hangingPunct="1">
              <a:lnSpc>
                <a:spcPct val="100000"/>
              </a:lnSpc>
              <a:spcBef>
                <a:spcPts val="0"/>
              </a:spcBef>
              <a:spcAft>
                <a:spcPts val="0"/>
              </a:spcAft>
              <a:buClrTx/>
              <a:buSzTx/>
              <a:buFontTx/>
              <a:buAutoNum type="alphaUcPeriod" startAt="3"/>
              <a:tabLst/>
              <a:defRPr/>
            </a:pPr>
            <a:r>
              <a:rPr lang="en-US" altLang="ja-JP" sz="1200" dirty="0">
                <a:latin typeface="Arial" panose="020B0604020202020204" pitchFamily="34" charset="0"/>
                <a:cs typeface="Arial" panose="020B0604020202020204" pitchFamily="34" charset="0"/>
              </a:rPr>
              <a:t>Expression of endogenous </a:t>
            </a:r>
            <a:r>
              <a:rPr lang="en-US" altLang="ja-JP" sz="1200" i="1" dirty="0">
                <a:latin typeface="Arial" panose="020B0604020202020204" pitchFamily="34" charset="0"/>
                <a:cs typeface="Arial" panose="020B0604020202020204" pitchFamily="34" charset="0"/>
              </a:rPr>
              <a:t>FLT3</a:t>
            </a:r>
            <a:r>
              <a:rPr lang="en-US" altLang="ja-JP" sz="1200" dirty="0">
                <a:latin typeface="Arial" panose="020B0604020202020204" pitchFamily="34" charset="0"/>
                <a:cs typeface="Arial" panose="020B0604020202020204" pitchFamily="34" charset="0"/>
              </a:rPr>
              <a:t> were verified by RT-PCR with following primers.</a:t>
            </a:r>
          </a:p>
          <a:p>
            <a:pPr marL="225425" marR="0" lvl="0" algn="l" defTabSz="914400" rtl="0" eaLnBrk="1" fontAlgn="auto" latinLnBrk="0" hangingPunct="1">
              <a:lnSpc>
                <a:spcPct val="100000"/>
              </a:lnSpc>
              <a:spcBef>
                <a:spcPts val="0"/>
              </a:spcBef>
              <a:spcAft>
                <a:spcPts val="0"/>
              </a:spcAft>
              <a:buClrTx/>
              <a:buSzTx/>
              <a:defRPr/>
            </a:pPr>
            <a:r>
              <a:rPr kumimoji="1" lang="en-US" altLang="ja-JP" sz="1200" i="1" dirty="0">
                <a:latin typeface="Arial" panose="020B0604020202020204" pitchFamily="34" charset="0"/>
                <a:cs typeface="Arial" panose="020B0604020202020204" pitchFamily="34" charset="0"/>
              </a:rPr>
              <a:t>FLT3</a:t>
            </a:r>
            <a:r>
              <a:rPr kumimoji="1" lang="en-US" altLang="ja-JP" sz="1200" dirty="0">
                <a:latin typeface="Arial" panose="020B0604020202020204" pitchFamily="34" charset="0"/>
                <a:cs typeface="Arial" panose="020B0604020202020204" pitchFamily="34" charset="0"/>
              </a:rPr>
              <a:t> exon 12F</a:t>
            </a:r>
            <a:r>
              <a:rPr kumimoji="1" lang="ja-JP" altLang="en-US" sz="120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5’-CTTGGCACATCTTGTGAGACG-3’</a:t>
            </a:r>
          </a:p>
          <a:p>
            <a:pPr marL="225425" marR="0" lvl="0" algn="l" defTabSz="914400" rtl="0" eaLnBrk="1" fontAlgn="auto" latinLnBrk="0" hangingPunct="1">
              <a:lnSpc>
                <a:spcPct val="100000"/>
              </a:lnSpc>
              <a:spcBef>
                <a:spcPts val="0"/>
              </a:spcBef>
              <a:spcAft>
                <a:spcPts val="0"/>
              </a:spcAft>
              <a:buClrTx/>
              <a:buSzTx/>
              <a:defRPr/>
            </a:pPr>
            <a:r>
              <a:rPr kumimoji="1" lang="en-US" altLang="ja-JP" sz="1200" i="1" dirty="0">
                <a:latin typeface="Arial" panose="020B0604020202020204" pitchFamily="34" charset="0"/>
                <a:cs typeface="Arial" panose="020B0604020202020204" pitchFamily="34" charset="0"/>
              </a:rPr>
              <a:t>FLT3</a:t>
            </a:r>
            <a:r>
              <a:rPr kumimoji="1" lang="en-US" altLang="ja-JP" sz="1200" dirty="0">
                <a:latin typeface="Arial" panose="020B0604020202020204" pitchFamily="34" charset="0"/>
                <a:cs typeface="Arial" panose="020B0604020202020204" pitchFamily="34" charset="0"/>
              </a:rPr>
              <a:t> exon 16R</a:t>
            </a:r>
            <a:r>
              <a:rPr kumimoji="1" lang="ja-JP" altLang="en-US" sz="1200">
                <a:latin typeface="Arial" panose="020B0604020202020204" pitchFamily="34" charset="0"/>
                <a:cs typeface="Arial" panose="020B0604020202020204" pitchFamily="34" charset="0"/>
              </a:rPr>
              <a:t>：</a:t>
            </a:r>
            <a:r>
              <a:rPr kumimoji="1" lang="en-US" altLang="ja-JP" sz="1200" dirty="0">
                <a:latin typeface="Arial" panose="020B0604020202020204" pitchFamily="34" charset="0"/>
                <a:cs typeface="Arial" panose="020B0604020202020204" pitchFamily="34" charset="0"/>
              </a:rPr>
              <a:t>5’-AGGTTCACAATATTCTCGTGGC-3’ </a:t>
            </a:r>
          </a:p>
          <a:p>
            <a:pPr marL="225425" marR="0" lvl="0" algn="l" defTabSz="914400" rtl="0" eaLnBrk="1" fontAlgn="auto" latinLnBrk="0" hangingPunct="1">
              <a:lnSpc>
                <a:spcPct val="100000"/>
              </a:lnSpc>
              <a:spcBef>
                <a:spcPts val="0"/>
              </a:spcBef>
              <a:spcAft>
                <a:spcPts val="0"/>
              </a:spcAft>
              <a:buClrTx/>
              <a:buSzTx/>
              <a:defRPr/>
            </a:pPr>
            <a:r>
              <a:rPr kumimoji="1" lang="en-US" altLang="ja-JP" sz="1200" dirty="0">
                <a:latin typeface="Arial" panose="020B0604020202020204" pitchFamily="34" charset="0"/>
                <a:cs typeface="Arial" panose="020B0604020202020204" pitchFamily="34" charset="0"/>
              </a:rPr>
              <a:t>β-actin F: 5’-AGGCCGGCTTCGCGGGCGAC-3’</a:t>
            </a:r>
          </a:p>
          <a:p>
            <a:pPr marL="225425" marR="0" lvl="0" algn="l" defTabSz="914400" rtl="0" eaLnBrk="1" fontAlgn="auto" latinLnBrk="0" hangingPunct="1">
              <a:lnSpc>
                <a:spcPct val="100000"/>
              </a:lnSpc>
              <a:spcBef>
                <a:spcPts val="0"/>
              </a:spcBef>
              <a:spcAft>
                <a:spcPts val="0"/>
              </a:spcAft>
              <a:buClrTx/>
              <a:buSzTx/>
              <a:defRPr/>
            </a:pPr>
            <a:r>
              <a:rPr kumimoji="1" lang="en-US" altLang="ja-JP" sz="1200" dirty="0">
                <a:latin typeface="Arial" panose="020B0604020202020204" pitchFamily="34" charset="0"/>
                <a:cs typeface="Arial" panose="020B0604020202020204" pitchFamily="34" charset="0"/>
              </a:rPr>
              <a:t>β-actin R: 5’-CTCGGGAGCCACACGCAGCTC-3’</a:t>
            </a:r>
          </a:p>
          <a:p>
            <a:pPr marL="225425" marR="0" lvl="0" algn="l" defTabSz="914400" rtl="0" eaLnBrk="1" fontAlgn="auto" latinLnBrk="0" hangingPunct="1">
              <a:lnSpc>
                <a:spcPct val="100000"/>
              </a:lnSpc>
              <a:spcBef>
                <a:spcPts val="0"/>
              </a:spcBef>
              <a:spcAft>
                <a:spcPts val="0"/>
              </a:spcAft>
              <a:buClrTx/>
              <a:buSzTx/>
              <a:defRPr/>
            </a:pPr>
            <a:r>
              <a:rPr kumimoji="1" lang="en-US" altLang="ja-JP" sz="1200" dirty="0">
                <a:latin typeface="Arial" panose="020B0604020202020204" pitchFamily="34" charset="0"/>
                <a:cs typeface="Arial" panose="020B0604020202020204" pitchFamily="34" charset="0"/>
              </a:rPr>
              <a:t>All cells were found not to express endogenous FLT3 protein. </a:t>
            </a:r>
            <a:r>
              <a:rPr lang="en-US" altLang="ja-JP" sz="1200" dirty="0">
                <a:effectLst/>
                <a:latin typeface="Arial" panose="020B0604020202020204" pitchFamily="34" charset="0"/>
                <a:ea typeface="ＭＳ 明朝" panose="02020609040205080304" pitchFamily="49" charset="-128"/>
                <a:cs typeface="Arial" panose="020B0604020202020204" pitchFamily="34" charset="0"/>
              </a:rPr>
              <a:t>We attempted to establish inducible Cas9 cell lines using FLT3-expressing cells, such as THP-1, OCI-AML3, and HL60 several times. However, these cells exhibited extremely low transfection efficiency, making it difficult to generate stable cell CRISPR lines.</a:t>
            </a:r>
            <a:r>
              <a:rPr lang="ja-JP" altLang="ja-JP" sz="1200">
                <a:effectLst/>
                <a:latin typeface="Arial" panose="020B0604020202020204" pitchFamily="34" charset="0"/>
                <a:cs typeface="Arial" panose="020B0604020202020204" pitchFamily="34" charset="0"/>
              </a:rPr>
              <a:t> </a:t>
            </a:r>
            <a:endParaRPr kumimoji="1" lang="en-US" altLang="ja-JP" sz="1200" dirty="0">
              <a:latin typeface="Arial" panose="020B0604020202020204" pitchFamily="34" charset="0"/>
              <a:cs typeface="Arial" panose="020B0604020202020204" pitchFamily="34" charset="0"/>
            </a:endParaRPr>
          </a:p>
          <a:p>
            <a:endParaRPr lang="en-US" altLang="ja-JP" sz="1200" dirty="0">
              <a:latin typeface="Arial" panose="020B0604020202020204" pitchFamily="34" charset="0"/>
              <a:cs typeface="Arial" panose="020B0604020202020204" pitchFamily="34" charset="0"/>
            </a:endParaRPr>
          </a:p>
        </p:txBody>
      </p:sp>
      <p:sp>
        <p:nvSpPr>
          <p:cNvPr id="44" name="テキスト ボックス 43">
            <a:extLst>
              <a:ext uri="{FF2B5EF4-FFF2-40B4-BE49-F238E27FC236}">
                <a16:creationId xmlns:a16="http://schemas.microsoft.com/office/drawing/2014/main" id="{BABB8482-2B35-89F7-AC5E-27931DDA5272}"/>
              </a:ext>
            </a:extLst>
          </p:cNvPr>
          <p:cNvSpPr txBox="1"/>
          <p:nvPr/>
        </p:nvSpPr>
        <p:spPr>
          <a:xfrm>
            <a:off x="2149037" y="3671376"/>
            <a:ext cx="635616"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day2</a:t>
            </a:r>
          </a:p>
        </p:txBody>
      </p:sp>
      <p:sp>
        <p:nvSpPr>
          <p:cNvPr id="45" name="テキスト ボックス 44">
            <a:extLst>
              <a:ext uri="{FF2B5EF4-FFF2-40B4-BE49-F238E27FC236}">
                <a16:creationId xmlns:a16="http://schemas.microsoft.com/office/drawing/2014/main" id="{4E818B43-CED5-7A1C-1F67-FE09F9725A93}"/>
              </a:ext>
            </a:extLst>
          </p:cNvPr>
          <p:cNvSpPr txBox="1"/>
          <p:nvPr/>
        </p:nvSpPr>
        <p:spPr>
          <a:xfrm>
            <a:off x="3060915" y="3671376"/>
            <a:ext cx="635616"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day28</a:t>
            </a:r>
          </a:p>
        </p:txBody>
      </p:sp>
      <p:sp>
        <p:nvSpPr>
          <p:cNvPr id="46" name="テキスト ボックス 45">
            <a:extLst>
              <a:ext uri="{FF2B5EF4-FFF2-40B4-BE49-F238E27FC236}">
                <a16:creationId xmlns:a16="http://schemas.microsoft.com/office/drawing/2014/main" id="{99C61D56-5629-673C-1942-6763628DD961}"/>
              </a:ext>
            </a:extLst>
          </p:cNvPr>
          <p:cNvSpPr txBox="1"/>
          <p:nvPr/>
        </p:nvSpPr>
        <p:spPr>
          <a:xfrm>
            <a:off x="3981159" y="3669692"/>
            <a:ext cx="635616"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day56</a:t>
            </a:r>
          </a:p>
        </p:txBody>
      </p:sp>
      <p:sp>
        <p:nvSpPr>
          <p:cNvPr id="47" name="テキスト ボックス 46">
            <a:extLst>
              <a:ext uri="{FF2B5EF4-FFF2-40B4-BE49-F238E27FC236}">
                <a16:creationId xmlns:a16="http://schemas.microsoft.com/office/drawing/2014/main" id="{86748D2D-9361-EC68-2CBC-470DCF7A209B}"/>
              </a:ext>
            </a:extLst>
          </p:cNvPr>
          <p:cNvSpPr txBox="1"/>
          <p:nvPr/>
        </p:nvSpPr>
        <p:spPr>
          <a:xfrm>
            <a:off x="139823" y="115588"/>
            <a:ext cx="650630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S8</a:t>
            </a:r>
          </a:p>
          <a:p>
            <a:r>
              <a:rPr lang="en-US" altLang="ja-JP" sz="1400" kern="0" dirty="0">
                <a:effectLst/>
                <a:latin typeface="Arial" panose="020B0604020202020204" pitchFamily="34" charset="0"/>
                <a:ea typeface="游明朝" panose="02020400000000000000" pitchFamily="18" charset="-128"/>
              </a:rPr>
              <a:t>Long term culture of artificial </a:t>
            </a:r>
            <a:r>
              <a:rPr lang="en-US" altLang="ja-JP" sz="1400" i="1" kern="0" dirty="0">
                <a:effectLst/>
                <a:latin typeface="Arial" panose="020B0604020202020204" pitchFamily="34" charset="0"/>
                <a:ea typeface="游明朝" panose="02020400000000000000" pitchFamily="18" charset="-128"/>
              </a:rPr>
              <a:t>FLT3</a:t>
            </a:r>
            <a:r>
              <a:rPr lang="en-US" altLang="ja-JP" sz="1400" kern="0" dirty="0">
                <a:effectLst/>
                <a:latin typeface="Arial" panose="020B0604020202020204" pitchFamily="34" charset="0"/>
                <a:ea typeface="游明朝" panose="02020400000000000000" pitchFamily="18" charset="-128"/>
              </a:rPr>
              <a:t>-ITD clones</a:t>
            </a:r>
            <a:endParaRPr lang="en-US" altLang="ja-JP" sz="1050" dirty="0">
              <a:effectLst/>
              <a:latin typeface="Helvetica Neue" panose="02000503000000020004" pitchFamily="2" charset="0"/>
            </a:endParaRPr>
          </a:p>
        </p:txBody>
      </p:sp>
    </p:spTree>
    <p:extLst>
      <p:ext uri="{BB962C8B-B14F-4D97-AF65-F5344CB8AC3E}">
        <p14:creationId xmlns:p14="http://schemas.microsoft.com/office/powerpoint/2010/main" val="3552921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3BA434A0-D67B-E28B-D4CC-3A8FFEC3E586}"/>
              </a:ext>
            </a:extLst>
          </p:cNvPr>
          <p:cNvSpPr txBox="1"/>
          <p:nvPr/>
        </p:nvSpPr>
        <p:spPr>
          <a:xfrm>
            <a:off x="1620427" y="5411636"/>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Olaparib</a:t>
            </a:r>
          </a:p>
        </p:txBody>
      </p:sp>
      <p:sp>
        <p:nvSpPr>
          <p:cNvPr id="21" name="テキスト ボックス 20">
            <a:extLst>
              <a:ext uri="{FF2B5EF4-FFF2-40B4-BE49-F238E27FC236}">
                <a16:creationId xmlns:a16="http://schemas.microsoft.com/office/drawing/2014/main" id="{A14183AD-82F0-E846-FFFD-3A8EDEFE9BE4}"/>
              </a:ext>
            </a:extLst>
          </p:cNvPr>
          <p:cNvSpPr txBox="1"/>
          <p:nvPr/>
        </p:nvSpPr>
        <p:spPr>
          <a:xfrm>
            <a:off x="2151279" y="5407653"/>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Peposertib</a:t>
            </a:r>
          </a:p>
        </p:txBody>
      </p:sp>
      <p:sp>
        <p:nvSpPr>
          <p:cNvPr id="40" name="テキスト ボックス 39">
            <a:extLst>
              <a:ext uri="{FF2B5EF4-FFF2-40B4-BE49-F238E27FC236}">
                <a16:creationId xmlns:a16="http://schemas.microsoft.com/office/drawing/2014/main" id="{EE7D7426-E450-2ACB-EFF2-669462C898FB}"/>
              </a:ext>
            </a:extLst>
          </p:cNvPr>
          <p:cNvSpPr txBox="1"/>
          <p:nvPr/>
        </p:nvSpPr>
        <p:spPr>
          <a:xfrm>
            <a:off x="3632215" y="5400493"/>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Olaparib</a:t>
            </a:r>
          </a:p>
        </p:txBody>
      </p:sp>
      <p:sp>
        <p:nvSpPr>
          <p:cNvPr id="15" name="テキスト ボックス 14">
            <a:extLst>
              <a:ext uri="{FF2B5EF4-FFF2-40B4-BE49-F238E27FC236}">
                <a16:creationId xmlns:a16="http://schemas.microsoft.com/office/drawing/2014/main" id="{89ECEE1F-DF0A-656C-6602-E640B5067AD5}"/>
              </a:ext>
            </a:extLst>
          </p:cNvPr>
          <p:cNvSpPr txBox="1"/>
          <p:nvPr/>
        </p:nvSpPr>
        <p:spPr>
          <a:xfrm>
            <a:off x="322358" y="6315025"/>
            <a:ext cx="6090135" cy="2862322"/>
          </a:xfrm>
          <a:prstGeom prst="rect">
            <a:avLst/>
          </a:prstGeom>
          <a:noFill/>
        </p:spPr>
        <p:txBody>
          <a:bodyPr wrap="square" rtlCol="0">
            <a:spAutoFit/>
          </a:bodyPr>
          <a:lstStyle/>
          <a:p>
            <a:pPr marL="133350" indent="-133350" algn="l"/>
            <a:r>
              <a:rPr lang="en-US" altLang="ja-JP" sz="900" dirty="0">
                <a:solidFill>
                  <a:srgbClr val="000000"/>
                </a:solidFill>
                <a:latin typeface="Arial" panose="020B0604020202020204" pitchFamily="34" charset="0"/>
                <a:cs typeface="Arial" panose="020B0604020202020204" pitchFamily="34" charset="0"/>
              </a:rPr>
              <a:t>A.</a:t>
            </a:r>
            <a:r>
              <a:rPr lang="en-US" altLang="ja-JP" sz="900" b="0" i="0" u="none" strike="noStrike" dirty="0">
                <a:solidFill>
                  <a:srgbClr val="000000"/>
                </a:solidFill>
                <a:effectLst/>
                <a:latin typeface="Arial" panose="020B0604020202020204" pitchFamily="34" charset="0"/>
                <a:cs typeface="Arial" panose="020B0604020202020204" pitchFamily="34" charset="0"/>
              </a:rPr>
              <a:t> Cell proliferation assays for </a:t>
            </a:r>
            <a:r>
              <a:rPr lang="en-US" altLang="ja-JP" sz="900" b="0" i="0" u="none" strike="noStrike" dirty="0" err="1">
                <a:solidFill>
                  <a:srgbClr val="000000"/>
                </a:solidFill>
                <a:effectLst/>
                <a:latin typeface="Arial" panose="020B0604020202020204" pitchFamily="34" charset="0"/>
                <a:cs typeface="Arial" panose="020B0604020202020204" pitchFamily="34" charset="0"/>
              </a:rPr>
              <a:t>olaparib</a:t>
            </a:r>
            <a:r>
              <a:rPr lang="en-US" altLang="ja-JP" sz="900" b="0" i="0" u="none" strike="noStrike" dirty="0">
                <a:solidFill>
                  <a:srgbClr val="000000"/>
                </a:solidFill>
                <a:effectLst/>
                <a:latin typeface="Arial" panose="020B0604020202020204" pitchFamily="34" charset="0"/>
                <a:cs typeface="Arial" panose="020B0604020202020204" pitchFamily="34" charset="0"/>
              </a:rPr>
              <a:t> and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 in HEK293T/</a:t>
            </a:r>
            <a:r>
              <a:rPr lang="en-US" altLang="ja-JP" sz="900" b="0" i="0" u="none" strike="noStrike" dirty="0" err="1">
                <a:solidFill>
                  <a:srgbClr val="000000"/>
                </a:solidFill>
                <a:effectLst/>
                <a:latin typeface="Arial" panose="020B0604020202020204" pitchFamily="34" charset="0"/>
                <a:cs typeface="Arial" panose="020B0604020202020204" pitchFamily="34" charset="0"/>
              </a:rPr>
              <a:t>tet</a:t>
            </a:r>
            <a:r>
              <a:rPr lang="en-US" altLang="ja-JP" sz="900" b="0" i="0" u="none" strike="noStrike" dirty="0">
                <a:solidFill>
                  <a:srgbClr val="000000"/>
                </a:solidFill>
                <a:effectLst/>
                <a:latin typeface="Arial" panose="020B0604020202020204" pitchFamily="34" charset="0"/>
                <a:cs typeface="Arial" panose="020B0604020202020204" pitchFamily="34" charset="0"/>
              </a:rPr>
              <a:t>-on Cas9 D10A and K562/</a:t>
            </a:r>
            <a:r>
              <a:rPr lang="en-US" altLang="ja-JP" sz="900" b="0" i="0" u="none" strike="noStrike" dirty="0" err="1">
                <a:solidFill>
                  <a:srgbClr val="000000"/>
                </a:solidFill>
                <a:effectLst/>
                <a:latin typeface="Arial" panose="020B0604020202020204" pitchFamily="34" charset="0"/>
                <a:cs typeface="Arial" panose="020B0604020202020204" pitchFamily="34" charset="0"/>
              </a:rPr>
              <a:t>tet</a:t>
            </a:r>
            <a:r>
              <a:rPr lang="en-US" altLang="ja-JP" sz="900" b="0" i="0" u="none" strike="noStrike" dirty="0">
                <a:solidFill>
                  <a:srgbClr val="000000"/>
                </a:solidFill>
                <a:effectLst/>
                <a:latin typeface="Arial" panose="020B0604020202020204" pitchFamily="34" charset="0"/>
                <a:cs typeface="Arial" panose="020B0604020202020204" pitchFamily="34" charset="0"/>
              </a:rPr>
              <a:t>-on Cas9 D10A cells are shown. HEK293T or K562 cell suspensions were prepared at a concentration of 5.0 × 10⁵ cells/mL and seeded in 96-well plates at 90 µL per well. After 96 hours of treatment with 10 µL of Olaparib and 48 hours of treatment with 10 µL of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 10 µL of Cell Counting Kit-8 (</a:t>
            </a:r>
            <a:r>
              <a:rPr lang="en-US" altLang="ja-JP" sz="900" b="0" i="0" u="none" strike="noStrike" dirty="0" err="1">
                <a:solidFill>
                  <a:srgbClr val="000000"/>
                </a:solidFill>
                <a:effectLst/>
                <a:latin typeface="Arial" panose="020B0604020202020204" pitchFamily="34" charset="0"/>
                <a:cs typeface="Arial" panose="020B0604020202020204" pitchFamily="34" charset="0"/>
              </a:rPr>
              <a:t>Dojindo</a:t>
            </a:r>
            <a:r>
              <a:rPr lang="en-US" altLang="ja-JP" sz="900" b="0" i="0" u="none" strike="noStrike" dirty="0">
                <a:solidFill>
                  <a:srgbClr val="000000"/>
                </a:solidFill>
                <a:effectLst/>
                <a:latin typeface="Arial" panose="020B0604020202020204" pitchFamily="34" charset="0"/>
                <a:cs typeface="Arial" panose="020B0604020202020204" pitchFamily="34" charset="0"/>
              </a:rPr>
              <a:t>, Kumamoto, Japan) was added to each well, followed by incubation at 37ºC for 2 hours. The absorbance of each well was then measured using a Promega </a:t>
            </a:r>
            <a:r>
              <a:rPr lang="en-US" altLang="ja-JP" sz="900" b="0" i="0" u="none" strike="noStrike" dirty="0" err="1">
                <a:solidFill>
                  <a:srgbClr val="000000"/>
                </a:solidFill>
                <a:effectLst/>
                <a:latin typeface="Arial" panose="020B0604020202020204" pitchFamily="34" charset="0"/>
                <a:cs typeface="Arial" panose="020B0604020202020204" pitchFamily="34" charset="0"/>
              </a:rPr>
              <a:t>GloMax</a:t>
            </a:r>
            <a:r>
              <a:rPr lang="en-US" altLang="ja-JP" sz="900" b="0" i="0" u="none" strike="noStrike" dirty="0">
                <a:solidFill>
                  <a:srgbClr val="000000"/>
                </a:solidFill>
                <a:effectLst/>
                <a:latin typeface="Arial" panose="020B0604020202020204" pitchFamily="34" charset="0"/>
                <a:cs typeface="Arial" panose="020B0604020202020204" pitchFamily="34" charset="0"/>
              </a:rPr>
              <a:t>-Multi Detection System (Promega, Madison, WI). Olaparib was initially tested at concentrations ranging from 0 to 1000 µM and subsequently at 0 to 50 µM, while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 was tested at 0 to 1000 µM and then at 0 to 5 µM. The highest concentrations at which more than 90% of cells remained viable were determined to be 20 µM for Olaparib and 2 µM for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 and these concentrations were used in our study. Since HEK293T and K562 cells do not carry BRCA mutations, the IC50 of Olaparib was significantly higher compared to BRCA-mutated, Olaparib-sensitive cells.</a:t>
            </a:r>
            <a:r>
              <a:rPr lang="en-US" altLang="ja-JP" sz="900" dirty="0">
                <a:solidFill>
                  <a:srgbClr val="000000"/>
                </a:solidFill>
                <a:latin typeface="Arial" panose="020B0604020202020204" pitchFamily="34" charset="0"/>
                <a:cs typeface="Arial" panose="020B0604020202020204" pitchFamily="34" charset="0"/>
              </a:rPr>
              <a:t> </a:t>
            </a:r>
            <a:r>
              <a:rPr lang="en-US" altLang="ja-JP" sz="900" b="0" i="0" u="none" strike="noStrike" dirty="0">
                <a:solidFill>
                  <a:srgbClr val="000000"/>
                </a:solidFill>
                <a:effectLst/>
                <a:latin typeface="Arial" panose="020B0604020202020204" pitchFamily="34" charset="0"/>
                <a:cs typeface="Arial" panose="020B0604020202020204" pitchFamily="34" charset="0"/>
              </a:rPr>
              <a:t>Relative live cell data are presented as means ± SD.</a:t>
            </a:r>
          </a:p>
          <a:p>
            <a:pPr marL="133350" indent="-133350" algn="l"/>
            <a:r>
              <a:rPr lang="en-US" altLang="ja-JP" sz="900" b="0" i="0" u="none" strike="noStrike" dirty="0">
                <a:solidFill>
                  <a:srgbClr val="000000"/>
                </a:solidFill>
                <a:effectLst/>
                <a:latin typeface="Arial" panose="020B0604020202020204" pitchFamily="34" charset="0"/>
                <a:cs typeface="Arial" panose="020B0604020202020204" pitchFamily="34" charset="0"/>
              </a:rPr>
              <a:t>B. The percentages of apoptotic cells in HEK293T and K562 cells treated with or without 20 µM Olaparib or 2 µM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 were assessed using flow cytometry (BD </a:t>
            </a:r>
            <a:r>
              <a:rPr lang="en-US" altLang="ja-JP" sz="900" b="0" i="0" u="none" strike="noStrike" dirty="0" err="1">
                <a:solidFill>
                  <a:srgbClr val="000000"/>
                </a:solidFill>
                <a:effectLst/>
                <a:latin typeface="Arial" panose="020B0604020202020204" pitchFamily="34" charset="0"/>
                <a:cs typeface="Arial" panose="020B0604020202020204" pitchFamily="34" charset="0"/>
              </a:rPr>
              <a:t>FACSCanto</a:t>
            </a:r>
            <a:r>
              <a:rPr lang="en-US" altLang="ja-JP" sz="900" b="0" i="0" u="none" strike="noStrike" dirty="0">
                <a:solidFill>
                  <a:srgbClr val="000000"/>
                </a:solidFill>
                <a:effectLst/>
                <a:latin typeface="Arial" panose="020B0604020202020204" pitchFamily="34" charset="0"/>
                <a:cs typeface="Arial" panose="020B0604020202020204" pitchFamily="34" charset="0"/>
              </a:rPr>
              <a:t> II) by analyzing APC Annexin V (BD Biosciences, San Jose, CA) and propidium iodide (PI) (</a:t>
            </a:r>
            <a:r>
              <a:rPr lang="en-US" altLang="ja-JP" sz="900" b="0" i="0" u="none" strike="noStrike" dirty="0" err="1">
                <a:solidFill>
                  <a:srgbClr val="000000"/>
                </a:solidFill>
                <a:effectLst/>
                <a:latin typeface="Arial" panose="020B0604020202020204" pitchFamily="34" charset="0"/>
                <a:cs typeface="Arial" panose="020B0604020202020204" pitchFamily="34" charset="0"/>
              </a:rPr>
              <a:t>Dojindo</a:t>
            </a:r>
            <a:r>
              <a:rPr lang="en-US" altLang="ja-JP" sz="900" b="0" i="0" u="none" strike="noStrike" dirty="0">
                <a:solidFill>
                  <a:srgbClr val="000000"/>
                </a:solidFill>
                <a:effectLst/>
                <a:latin typeface="Arial" panose="020B0604020202020204" pitchFamily="34" charset="0"/>
                <a:cs typeface="Arial" panose="020B0604020202020204" pitchFamily="34" charset="0"/>
              </a:rPr>
              <a:t>). In both HEK293T and K562 cells, no significant increase in apoptotic cells was observed following treatment with 20 µM Olaparib or 2 µM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a:t>
            </a:r>
          </a:p>
          <a:p>
            <a:pPr marL="133350" indent="-133350" algn="l"/>
            <a:r>
              <a:rPr lang="en-US" altLang="ja-JP" sz="900" b="0" i="0" u="none" strike="noStrike" dirty="0">
                <a:solidFill>
                  <a:srgbClr val="000000"/>
                </a:solidFill>
                <a:effectLst/>
                <a:latin typeface="Arial" panose="020B0604020202020204" pitchFamily="34" charset="0"/>
                <a:cs typeface="Arial" panose="020B0604020202020204" pitchFamily="34" charset="0"/>
              </a:rPr>
              <a:t>C. To further evaluate the effect of drug treatment on apoptosis, Western blotting was performed using an antibody against cleaved caspase-3 (Asp175) (Cell Signaling Technology, Danvers, MA). K562 cells treated with 40 µM </a:t>
            </a:r>
            <a:r>
              <a:rPr lang="en-US" altLang="ja-JP" sz="900" b="0" i="0" u="none" strike="noStrike" dirty="0" err="1">
                <a:solidFill>
                  <a:srgbClr val="000000"/>
                </a:solidFill>
                <a:effectLst/>
                <a:latin typeface="Arial" panose="020B0604020202020204" pitchFamily="34" charset="0"/>
                <a:cs typeface="Arial" panose="020B0604020202020204" pitchFamily="34" charset="0"/>
              </a:rPr>
              <a:t>olaparib</a:t>
            </a:r>
            <a:r>
              <a:rPr lang="en-US" altLang="ja-JP" sz="900" b="0" i="0" u="none" strike="noStrike" dirty="0">
                <a:solidFill>
                  <a:srgbClr val="000000"/>
                </a:solidFill>
                <a:effectLst/>
                <a:latin typeface="Arial" panose="020B0604020202020204" pitchFamily="34" charset="0"/>
                <a:cs typeface="Arial" panose="020B0604020202020204" pitchFamily="34" charset="0"/>
              </a:rPr>
              <a:t> served as a positive control. In both HEK293T and K562 cells, no increase in cleaved caspase-3 expression was detected at 20 µM Olaparib or 2 µM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b="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b="0" i="0" u="none" strike="noStrike" dirty="0">
                <a:solidFill>
                  <a:srgbClr val="000000"/>
                </a:solidFill>
                <a:effectLst/>
                <a:latin typeface="Arial" panose="020B0604020202020204" pitchFamily="34" charset="0"/>
                <a:cs typeface="Arial" panose="020B0604020202020204" pitchFamily="34" charset="0"/>
              </a:rPr>
              <a:t>.</a:t>
            </a:r>
            <a:endParaRPr lang="ja-JP" altLang="en-US" sz="900" kern="100">
              <a:latin typeface="Arial" panose="020B0604020202020204" pitchFamily="34" charset="0"/>
              <a:ea typeface="ＭＳ 明朝" panose="02020609040205080304" pitchFamily="49" charset="-128"/>
              <a:cs typeface="Arial" panose="020B0604020202020204" pitchFamily="34" charset="0"/>
            </a:endParaRPr>
          </a:p>
          <a:p>
            <a:pPr marL="228600" indent="-228600" defTabSz="1219170">
              <a:buAutoNum type="alphaUcPeriod"/>
              <a:defRPr/>
            </a:pPr>
            <a:endParaRPr lang="ja-JP" altLang="ja-JP" sz="900" kern="100">
              <a:latin typeface="Arial" panose="020B0604020202020204" pitchFamily="34" charset="0"/>
              <a:ea typeface="ＭＳ 明朝" panose="02020609040205080304" pitchFamily="49" charset="-128"/>
              <a:cs typeface="Arial" panose="020B0604020202020204" pitchFamily="34" charset="0"/>
            </a:endParaRPr>
          </a:p>
        </p:txBody>
      </p:sp>
      <p:sp>
        <p:nvSpPr>
          <p:cNvPr id="51" name="テキスト ボックス 50">
            <a:extLst>
              <a:ext uri="{FF2B5EF4-FFF2-40B4-BE49-F238E27FC236}">
                <a16:creationId xmlns:a16="http://schemas.microsoft.com/office/drawing/2014/main" id="{199BA81A-0288-C2B0-F0BF-4EC7C67F49E1}"/>
              </a:ext>
            </a:extLst>
          </p:cNvPr>
          <p:cNvSpPr txBox="1"/>
          <p:nvPr/>
        </p:nvSpPr>
        <p:spPr>
          <a:xfrm>
            <a:off x="139824" y="115588"/>
            <a:ext cx="591256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S9 </a:t>
            </a:r>
          </a:p>
          <a:p>
            <a:r>
              <a:rPr lang="en-US" altLang="ja-JP" sz="1400" kern="100" dirty="0">
                <a:latin typeface="Arial" panose="020B0604020202020204" pitchFamily="34" charset="0"/>
                <a:ea typeface="ＭＳ 明朝" panose="02020609040205080304" pitchFamily="49" charset="-128"/>
                <a:cs typeface="Arial" panose="020B0604020202020204" pitchFamily="34" charset="0"/>
              </a:rPr>
              <a:t>Cell proliferation assays of </a:t>
            </a:r>
            <a:r>
              <a:rPr lang="en-US" altLang="ja-JP" sz="1400" kern="100" dirty="0" err="1">
                <a:latin typeface="Arial" panose="020B0604020202020204" pitchFamily="34" charset="0"/>
                <a:ea typeface="ＭＳ 明朝" panose="02020609040205080304" pitchFamily="49" charset="-128"/>
                <a:cs typeface="Arial" panose="020B0604020202020204" pitchFamily="34" charset="0"/>
              </a:rPr>
              <a:t>olaparib</a:t>
            </a:r>
            <a:r>
              <a:rPr lang="en-US" altLang="ja-JP" sz="1400" kern="100" dirty="0">
                <a:latin typeface="Arial" panose="020B0604020202020204" pitchFamily="34" charset="0"/>
                <a:ea typeface="ＭＳ 明朝" panose="02020609040205080304" pitchFamily="49" charset="-128"/>
                <a:cs typeface="Arial" panose="020B0604020202020204" pitchFamily="34" charset="0"/>
              </a:rPr>
              <a:t> and </a:t>
            </a:r>
            <a:r>
              <a:rPr lang="en-US" altLang="ja-JP" sz="1400" kern="100" dirty="0" err="1">
                <a:latin typeface="Arial" panose="020B0604020202020204" pitchFamily="34" charset="0"/>
                <a:ea typeface="ＭＳ 明朝" panose="02020609040205080304" pitchFamily="49" charset="-128"/>
                <a:cs typeface="Arial" panose="020B0604020202020204" pitchFamily="34" charset="0"/>
              </a:rPr>
              <a:t>peposertib</a:t>
            </a:r>
            <a:endParaRPr lang="en-US" altLang="ja-JP" sz="1400" b="1" dirty="0">
              <a:latin typeface="Arial" panose="020B0604020202020204" pitchFamily="34" charset="0"/>
              <a:ea typeface="Meiryo" panose="020B0604030504040204" pitchFamily="34" charset="-128"/>
              <a:cs typeface="Arial" panose="020B0604020202020204" pitchFamily="34" charset="0"/>
            </a:endParaRPr>
          </a:p>
        </p:txBody>
      </p:sp>
      <p:graphicFrame>
        <p:nvGraphicFramePr>
          <p:cNvPr id="5" name="表 4">
            <a:extLst>
              <a:ext uri="{FF2B5EF4-FFF2-40B4-BE49-F238E27FC236}">
                <a16:creationId xmlns:a16="http://schemas.microsoft.com/office/drawing/2014/main" id="{8DD9E3BB-219C-F4BE-A890-3FBFC99C5492}"/>
              </a:ext>
            </a:extLst>
          </p:cNvPr>
          <p:cNvGraphicFramePr>
            <a:graphicFrameLocks noGrp="1"/>
          </p:cNvGraphicFramePr>
          <p:nvPr>
            <p:extLst>
              <p:ext uri="{D42A27DB-BD31-4B8C-83A1-F6EECF244321}">
                <p14:modId xmlns:p14="http://schemas.microsoft.com/office/powerpoint/2010/main" val="3455543795"/>
              </p:ext>
            </p:extLst>
          </p:nvPr>
        </p:nvGraphicFramePr>
        <p:xfrm>
          <a:off x="1750523" y="5526665"/>
          <a:ext cx="2408931" cy="370840"/>
        </p:xfrm>
        <a:graphic>
          <a:graphicData uri="http://schemas.openxmlformats.org/drawingml/2006/table">
            <a:tbl>
              <a:tblPr firstRow="1" bandRow="1">
                <a:tableStyleId>{2D5ABB26-0587-4C30-8999-92F81FD0307C}</a:tableStyleId>
              </a:tblPr>
              <a:tblGrid>
                <a:gridCol w="267659">
                  <a:extLst>
                    <a:ext uri="{9D8B030D-6E8A-4147-A177-3AD203B41FA5}">
                      <a16:colId xmlns:a16="http://schemas.microsoft.com/office/drawing/2014/main" val="4004016607"/>
                    </a:ext>
                  </a:extLst>
                </a:gridCol>
                <a:gridCol w="267659">
                  <a:extLst>
                    <a:ext uri="{9D8B030D-6E8A-4147-A177-3AD203B41FA5}">
                      <a16:colId xmlns:a16="http://schemas.microsoft.com/office/drawing/2014/main" val="1670770881"/>
                    </a:ext>
                  </a:extLst>
                </a:gridCol>
                <a:gridCol w="267659">
                  <a:extLst>
                    <a:ext uri="{9D8B030D-6E8A-4147-A177-3AD203B41FA5}">
                      <a16:colId xmlns:a16="http://schemas.microsoft.com/office/drawing/2014/main" val="1764606364"/>
                    </a:ext>
                  </a:extLst>
                </a:gridCol>
                <a:gridCol w="267659">
                  <a:extLst>
                    <a:ext uri="{9D8B030D-6E8A-4147-A177-3AD203B41FA5}">
                      <a16:colId xmlns:a16="http://schemas.microsoft.com/office/drawing/2014/main" val="199199819"/>
                    </a:ext>
                  </a:extLst>
                </a:gridCol>
                <a:gridCol w="267659">
                  <a:extLst>
                    <a:ext uri="{9D8B030D-6E8A-4147-A177-3AD203B41FA5}">
                      <a16:colId xmlns:a16="http://schemas.microsoft.com/office/drawing/2014/main" val="1588814994"/>
                    </a:ext>
                  </a:extLst>
                </a:gridCol>
                <a:gridCol w="267659">
                  <a:extLst>
                    <a:ext uri="{9D8B030D-6E8A-4147-A177-3AD203B41FA5}">
                      <a16:colId xmlns:a16="http://schemas.microsoft.com/office/drawing/2014/main" val="1990604759"/>
                    </a:ext>
                  </a:extLst>
                </a:gridCol>
                <a:gridCol w="267659">
                  <a:extLst>
                    <a:ext uri="{9D8B030D-6E8A-4147-A177-3AD203B41FA5}">
                      <a16:colId xmlns:a16="http://schemas.microsoft.com/office/drawing/2014/main" val="246737247"/>
                    </a:ext>
                  </a:extLst>
                </a:gridCol>
                <a:gridCol w="267659">
                  <a:extLst>
                    <a:ext uri="{9D8B030D-6E8A-4147-A177-3AD203B41FA5}">
                      <a16:colId xmlns:a16="http://schemas.microsoft.com/office/drawing/2014/main" val="434342202"/>
                    </a:ext>
                  </a:extLst>
                </a:gridCol>
                <a:gridCol w="267659">
                  <a:extLst>
                    <a:ext uri="{9D8B030D-6E8A-4147-A177-3AD203B41FA5}">
                      <a16:colId xmlns:a16="http://schemas.microsoft.com/office/drawing/2014/main" val="1688592126"/>
                    </a:ext>
                  </a:extLst>
                </a:gridCol>
              </a:tblGrid>
              <a:tr h="370840">
                <a:tc>
                  <a:txBody>
                    <a:bodyPr/>
                    <a:lstStyle/>
                    <a:p>
                      <a:pPr algn="ctr"/>
                      <a:r>
                        <a:rPr kumimoji="1" lang="en-US" altLang="ja-JP" sz="500" b="1" dirty="0"/>
                        <a:t>0</a:t>
                      </a:r>
                      <a:endParaRPr kumimoji="1" lang="ja-JP" altLang="en-US" sz="500" b="1"/>
                    </a:p>
                  </a:txBody>
                  <a:tcPr/>
                </a:tc>
                <a:tc>
                  <a:txBody>
                    <a:bodyPr/>
                    <a:lstStyle/>
                    <a:p>
                      <a:pPr algn="ctr"/>
                      <a:r>
                        <a:rPr kumimoji="1" lang="en-US" altLang="ja-JP" sz="500" b="1" dirty="0"/>
                        <a:t>20</a:t>
                      </a:r>
                      <a:endParaRPr kumimoji="1" lang="ja-JP" altLang="en-US" sz="500" b="1"/>
                    </a:p>
                  </a:txBody>
                  <a:tcPr/>
                </a:tc>
                <a:tc>
                  <a:txBody>
                    <a:bodyPr/>
                    <a:lstStyle/>
                    <a:p>
                      <a:pPr algn="ctr"/>
                      <a:r>
                        <a:rPr kumimoji="1" lang="en-US" altLang="ja-JP" sz="500" b="1" dirty="0"/>
                        <a:t>0</a:t>
                      </a:r>
                      <a:endParaRPr kumimoji="1" lang="ja-JP" altLang="en-US" sz="500" b="1"/>
                    </a:p>
                  </a:txBody>
                  <a:tcPr/>
                </a:tc>
                <a:tc>
                  <a:txBody>
                    <a:bodyPr/>
                    <a:lstStyle/>
                    <a:p>
                      <a:pPr algn="ctr"/>
                      <a:r>
                        <a:rPr kumimoji="1" lang="en-US" altLang="ja-JP" sz="500" b="1" dirty="0"/>
                        <a:t>2</a:t>
                      </a:r>
                      <a:endParaRPr kumimoji="1" lang="ja-JP" altLang="en-US" sz="500" b="1"/>
                    </a:p>
                  </a:txBody>
                  <a:tcPr/>
                </a:tc>
                <a:tc>
                  <a:txBody>
                    <a:bodyPr/>
                    <a:lstStyle/>
                    <a:p>
                      <a:pPr algn="ctr"/>
                      <a:r>
                        <a:rPr kumimoji="1" lang="en-US" altLang="ja-JP" sz="500" b="1" dirty="0"/>
                        <a:t>0</a:t>
                      </a:r>
                      <a:endParaRPr kumimoji="1" lang="ja-JP" altLang="en-US" sz="500" b="1"/>
                    </a:p>
                  </a:txBody>
                  <a:tcPr/>
                </a:tc>
                <a:tc>
                  <a:txBody>
                    <a:bodyPr/>
                    <a:lstStyle/>
                    <a:p>
                      <a:pPr algn="ctr"/>
                      <a:r>
                        <a:rPr kumimoji="1" lang="en-US" altLang="ja-JP" sz="500" b="1" dirty="0"/>
                        <a:t>20</a:t>
                      </a:r>
                      <a:endParaRPr kumimoji="1" lang="ja-JP" altLang="en-US" sz="500" b="1"/>
                    </a:p>
                  </a:txBody>
                  <a:tcPr/>
                </a:tc>
                <a:tc>
                  <a:txBody>
                    <a:bodyPr/>
                    <a:lstStyle/>
                    <a:p>
                      <a:pPr algn="ctr"/>
                      <a:r>
                        <a:rPr kumimoji="1" lang="en-US" altLang="ja-JP" sz="500" b="1" dirty="0"/>
                        <a:t>0</a:t>
                      </a:r>
                      <a:endParaRPr kumimoji="1" lang="ja-JP" altLang="en-US" sz="500" b="1"/>
                    </a:p>
                  </a:txBody>
                  <a:tcPr/>
                </a:tc>
                <a:tc>
                  <a:txBody>
                    <a:bodyPr/>
                    <a:lstStyle/>
                    <a:p>
                      <a:pPr algn="ctr"/>
                      <a:r>
                        <a:rPr kumimoji="1" lang="en-US" altLang="ja-JP" sz="500" b="1" dirty="0"/>
                        <a:t>2</a:t>
                      </a:r>
                      <a:endParaRPr kumimoji="1" lang="ja-JP" altLang="en-US" sz="500" b="1"/>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500" b="1" dirty="0">
                          <a:solidFill>
                            <a:schemeClr val="tx1"/>
                          </a:solidFill>
                        </a:rPr>
                        <a:t>40</a:t>
                      </a:r>
                      <a:endParaRPr kumimoji="1" lang="ja-JP" altLang="en-US" sz="500" b="1">
                        <a:solidFill>
                          <a:schemeClr val="tx1"/>
                        </a:solidFill>
                      </a:endParaRPr>
                    </a:p>
                  </a:txBody>
                  <a:tcPr/>
                </a:tc>
                <a:extLst>
                  <a:ext uri="{0D108BD9-81ED-4DB2-BD59-A6C34878D82A}">
                    <a16:rowId xmlns:a16="http://schemas.microsoft.com/office/drawing/2014/main" val="310399743"/>
                  </a:ext>
                </a:extLst>
              </a:tr>
            </a:tbl>
          </a:graphicData>
        </a:graphic>
      </p:graphicFrame>
      <p:sp>
        <p:nvSpPr>
          <p:cNvPr id="7" name="テキスト ボックス 6">
            <a:extLst>
              <a:ext uri="{FF2B5EF4-FFF2-40B4-BE49-F238E27FC236}">
                <a16:creationId xmlns:a16="http://schemas.microsoft.com/office/drawing/2014/main" id="{4EC21007-54B1-6739-DF2E-F776CC4DA334}"/>
              </a:ext>
            </a:extLst>
          </p:cNvPr>
          <p:cNvSpPr txBox="1"/>
          <p:nvPr/>
        </p:nvSpPr>
        <p:spPr>
          <a:xfrm>
            <a:off x="1161778" y="5685833"/>
            <a:ext cx="759020" cy="246221"/>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Cleaved caspase-3</a:t>
            </a:r>
          </a:p>
        </p:txBody>
      </p:sp>
      <p:sp>
        <p:nvSpPr>
          <p:cNvPr id="8" name="テキスト ボックス 7">
            <a:extLst>
              <a:ext uri="{FF2B5EF4-FFF2-40B4-BE49-F238E27FC236}">
                <a16:creationId xmlns:a16="http://schemas.microsoft.com/office/drawing/2014/main" id="{030BA770-1024-47FF-D7F5-F480202C67FD}"/>
              </a:ext>
            </a:extLst>
          </p:cNvPr>
          <p:cNvSpPr txBox="1"/>
          <p:nvPr/>
        </p:nvSpPr>
        <p:spPr>
          <a:xfrm>
            <a:off x="1206718" y="5947048"/>
            <a:ext cx="632611"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β-actin</a:t>
            </a:r>
          </a:p>
        </p:txBody>
      </p:sp>
      <p:cxnSp>
        <p:nvCxnSpPr>
          <p:cNvPr id="9" name="直線コネクタ 8">
            <a:extLst>
              <a:ext uri="{FF2B5EF4-FFF2-40B4-BE49-F238E27FC236}">
                <a16:creationId xmlns:a16="http://schemas.microsoft.com/office/drawing/2014/main" id="{695722D7-BBC5-4334-08C8-C193DFC1826D}"/>
              </a:ext>
            </a:extLst>
          </p:cNvPr>
          <p:cNvCxnSpPr>
            <a:cxnSpLocks/>
          </p:cNvCxnSpPr>
          <p:nvPr/>
        </p:nvCxnSpPr>
        <p:spPr>
          <a:xfrm flipV="1">
            <a:off x="1789137" y="5551173"/>
            <a:ext cx="446370" cy="15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F0DD7D45-B4D6-886D-A048-35F073EAA300}"/>
              </a:ext>
            </a:extLst>
          </p:cNvPr>
          <p:cNvCxnSpPr>
            <a:cxnSpLocks/>
          </p:cNvCxnSpPr>
          <p:nvPr/>
        </p:nvCxnSpPr>
        <p:spPr>
          <a:xfrm>
            <a:off x="2336679" y="5547265"/>
            <a:ext cx="41545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C0A40AE6-E654-D94A-D323-871277230835}"/>
              </a:ext>
            </a:extLst>
          </p:cNvPr>
          <p:cNvCxnSpPr>
            <a:cxnSpLocks/>
          </p:cNvCxnSpPr>
          <p:nvPr/>
        </p:nvCxnSpPr>
        <p:spPr>
          <a:xfrm>
            <a:off x="1789137" y="5409909"/>
            <a:ext cx="96299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6135083C-09A6-23B2-995A-BE41AA4E4EB4}"/>
              </a:ext>
            </a:extLst>
          </p:cNvPr>
          <p:cNvSpPr txBox="1"/>
          <p:nvPr/>
        </p:nvSpPr>
        <p:spPr>
          <a:xfrm>
            <a:off x="1889859" y="5267876"/>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HEK293T</a:t>
            </a:r>
          </a:p>
        </p:txBody>
      </p:sp>
      <p:sp>
        <p:nvSpPr>
          <p:cNvPr id="32" name="テキスト ボックス 31">
            <a:extLst>
              <a:ext uri="{FF2B5EF4-FFF2-40B4-BE49-F238E27FC236}">
                <a16:creationId xmlns:a16="http://schemas.microsoft.com/office/drawing/2014/main" id="{21597A16-7AD6-40EF-070F-98E7010834BC}"/>
              </a:ext>
            </a:extLst>
          </p:cNvPr>
          <p:cNvSpPr txBox="1"/>
          <p:nvPr/>
        </p:nvSpPr>
        <p:spPr>
          <a:xfrm>
            <a:off x="1323734" y="5532963"/>
            <a:ext cx="490978"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(µM)</a:t>
            </a:r>
          </a:p>
        </p:txBody>
      </p:sp>
      <p:pic>
        <p:nvPicPr>
          <p:cNvPr id="34" name="図 33">
            <a:extLst>
              <a:ext uri="{FF2B5EF4-FFF2-40B4-BE49-F238E27FC236}">
                <a16:creationId xmlns:a16="http://schemas.microsoft.com/office/drawing/2014/main" id="{5837D266-E2A8-71DE-3260-6BA5B14DD125}"/>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74356" y="5961133"/>
            <a:ext cx="2380232" cy="179130"/>
          </a:xfrm>
          <a:prstGeom prst="rect">
            <a:avLst/>
          </a:prstGeom>
          <a:ln w="9525">
            <a:solidFill>
              <a:schemeClr val="tx1"/>
            </a:solidFill>
          </a:ln>
        </p:spPr>
      </p:pic>
      <p:pic>
        <p:nvPicPr>
          <p:cNvPr id="35" name="図 34">
            <a:extLst>
              <a:ext uri="{FF2B5EF4-FFF2-40B4-BE49-F238E27FC236}">
                <a16:creationId xmlns:a16="http://schemas.microsoft.com/office/drawing/2014/main" id="{A98634A5-F972-19A7-BFFD-D2CD83CF8CD6}"/>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774355" y="5702227"/>
            <a:ext cx="2380233" cy="192436"/>
          </a:xfrm>
          <a:prstGeom prst="rect">
            <a:avLst/>
          </a:prstGeom>
          <a:ln w="9525">
            <a:solidFill>
              <a:schemeClr val="tx1"/>
            </a:solidFill>
          </a:ln>
        </p:spPr>
      </p:pic>
      <p:pic>
        <p:nvPicPr>
          <p:cNvPr id="37" name="図 36">
            <a:extLst>
              <a:ext uri="{FF2B5EF4-FFF2-40B4-BE49-F238E27FC236}">
                <a16:creationId xmlns:a16="http://schemas.microsoft.com/office/drawing/2014/main" id="{BEF7A72A-55E4-80B4-99DE-90984DB201B4}"/>
              </a:ext>
            </a:extLst>
          </p:cNvPr>
          <p:cNvPicPr>
            <a:picLocks noChangeAspect="1"/>
          </p:cNvPicPr>
          <p:nvPr/>
        </p:nvPicPr>
        <p:blipFill>
          <a:blip r:embed="rId5"/>
          <a:srcRect l="5274"/>
          <a:stretch/>
        </p:blipFill>
        <p:spPr>
          <a:xfrm>
            <a:off x="1955767" y="977374"/>
            <a:ext cx="894450" cy="904095"/>
          </a:xfrm>
          <a:prstGeom prst="rect">
            <a:avLst/>
          </a:prstGeom>
        </p:spPr>
      </p:pic>
      <p:pic>
        <p:nvPicPr>
          <p:cNvPr id="38" name="図 37">
            <a:extLst>
              <a:ext uri="{FF2B5EF4-FFF2-40B4-BE49-F238E27FC236}">
                <a16:creationId xmlns:a16="http://schemas.microsoft.com/office/drawing/2014/main" id="{385AFEB0-1E94-78FA-0163-FD1CFA8F4585}"/>
              </a:ext>
            </a:extLst>
          </p:cNvPr>
          <p:cNvPicPr>
            <a:picLocks noChangeAspect="1"/>
          </p:cNvPicPr>
          <p:nvPr/>
        </p:nvPicPr>
        <p:blipFill>
          <a:blip r:embed="rId6"/>
          <a:srcRect l="5548"/>
          <a:stretch/>
        </p:blipFill>
        <p:spPr>
          <a:xfrm>
            <a:off x="755396" y="983438"/>
            <a:ext cx="914268" cy="902629"/>
          </a:xfrm>
          <a:prstGeom prst="rect">
            <a:avLst/>
          </a:prstGeom>
        </p:spPr>
      </p:pic>
      <p:pic>
        <p:nvPicPr>
          <p:cNvPr id="43" name="図 42">
            <a:extLst>
              <a:ext uri="{FF2B5EF4-FFF2-40B4-BE49-F238E27FC236}">
                <a16:creationId xmlns:a16="http://schemas.microsoft.com/office/drawing/2014/main" id="{FD3422B0-42FC-F6F4-B7F0-598EBB0B3890}"/>
              </a:ext>
            </a:extLst>
          </p:cNvPr>
          <p:cNvPicPr>
            <a:picLocks noChangeAspect="1"/>
          </p:cNvPicPr>
          <p:nvPr/>
        </p:nvPicPr>
        <p:blipFill>
          <a:blip r:embed="rId7"/>
          <a:srcRect l="4939"/>
          <a:stretch/>
        </p:blipFill>
        <p:spPr>
          <a:xfrm>
            <a:off x="3234262" y="977373"/>
            <a:ext cx="910498" cy="900315"/>
          </a:xfrm>
          <a:prstGeom prst="rect">
            <a:avLst/>
          </a:prstGeom>
        </p:spPr>
      </p:pic>
      <p:pic>
        <p:nvPicPr>
          <p:cNvPr id="46" name="図 45">
            <a:extLst>
              <a:ext uri="{FF2B5EF4-FFF2-40B4-BE49-F238E27FC236}">
                <a16:creationId xmlns:a16="http://schemas.microsoft.com/office/drawing/2014/main" id="{3C27EC00-7EBD-8628-086C-7079407BF8C6}"/>
              </a:ext>
            </a:extLst>
          </p:cNvPr>
          <p:cNvPicPr>
            <a:picLocks noChangeAspect="1"/>
          </p:cNvPicPr>
          <p:nvPr/>
        </p:nvPicPr>
        <p:blipFill rotWithShape="1">
          <a:blip r:embed="rId8"/>
          <a:srcRect l="5861" t="12808"/>
          <a:stretch/>
        </p:blipFill>
        <p:spPr>
          <a:xfrm>
            <a:off x="4456523" y="948195"/>
            <a:ext cx="879959" cy="929491"/>
          </a:xfrm>
          <a:prstGeom prst="rect">
            <a:avLst/>
          </a:prstGeom>
        </p:spPr>
      </p:pic>
      <p:sp>
        <p:nvSpPr>
          <p:cNvPr id="53" name="テキスト ボックス 52">
            <a:extLst>
              <a:ext uri="{FF2B5EF4-FFF2-40B4-BE49-F238E27FC236}">
                <a16:creationId xmlns:a16="http://schemas.microsoft.com/office/drawing/2014/main" id="{DB0145B9-5B81-4105-36DC-356EB0D9301A}"/>
              </a:ext>
            </a:extLst>
          </p:cNvPr>
          <p:cNvSpPr txBox="1"/>
          <p:nvPr/>
        </p:nvSpPr>
        <p:spPr>
          <a:xfrm>
            <a:off x="688435" y="823732"/>
            <a:ext cx="1128374"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0-1000 µM</a:t>
            </a:r>
            <a:endParaRPr lang="ja-JP" altLang="en-US" sz="700" b="1">
              <a:latin typeface="Arial" panose="020B0604020202020204" pitchFamily="34" charset="0"/>
              <a:ea typeface="Meiryo" panose="020B0604030504040204" pitchFamily="34" charset="-128"/>
              <a:cs typeface="Arial" panose="020B0604020202020204" pitchFamily="34" charset="0"/>
            </a:endParaRPr>
          </a:p>
        </p:txBody>
      </p:sp>
      <p:graphicFrame>
        <p:nvGraphicFramePr>
          <p:cNvPr id="62" name="表 61">
            <a:extLst>
              <a:ext uri="{FF2B5EF4-FFF2-40B4-BE49-F238E27FC236}">
                <a16:creationId xmlns:a16="http://schemas.microsoft.com/office/drawing/2014/main" id="{2B9D8395-8ED3-273F-0E98-8EA7FAE0BBEF}"/>
              </a:ext>
            </a:extLst>
          </p:cNvPr>
          <p:cNvGraphicFramePr>
            <a:graphicFrameLocks noGrp="1"/>
          </p:cNvGraphicFramePr>
          <p:nvPr>
            <p:extLst>
              <p:ext uri="{D42A27DB-BD31-4B8C-83A1-F6EECF244321}">
                <p14:modId xmlns:p14="http://schemas.microsoft.com/office/powerpoint/2010/main" val="1162788267"/>
              </p:ext>
            </p:extLst>
          </p:nvPr>
        </p:nvGraphicFramePr>
        <p:xfrm>
          <a:off x="738619" y="1854734"/>
          <a:ext cx="931042" cy="191535"/>
        </p:xfrm>
        <a:graphic>
          <a:graphicData uri="http://schemas.openxmlformats.org/drawingml/2006/table">
            <a:tbl>
              <a:tblPr firstRow="1" bandRow="1">
                <a:tableStyleId>{2D5ABB26-0587-4C30-8999-92F81FD0307C}</a:tableStyleId>
              </a:tblPr>
              <a:tblGrid>
                <a:gridCol w="133006">
                  <a:extLst>
                    <a:ext uri="{9D8B030D-6E8A-4147-A177-3AD203B41FA5}">
                      <a16:colId xmlns:a16="http://schemas.microsoft.com/office/drawing/2014/main" val="2141364401"/>
                    </a:ext>
                  </a:extLst>
                </a:gridCol>
                <a:gridCol w="133006">
                  <a:extLst>
                    <a:ext uri="{9D8B030D-6E8A-4147-A177-3AD203B41FA5}">
                      <a16:colId xmlns:a16="http://schemas.microsoft.com/office/drawing/2014/main" val="2210598473"/>
                    </a:ext>
                  </a:extLst>
                </a:gridCol>
                <a:gridCol w="133006">
                  <a:extLst>
                    <a:ext uri="{9D8B030D-6E8A-4147-A177-3AD203B41FA5}">
                      <a16:colId xmlns:a16="http://schemas.microsoft.com/office/drawing/2014/main" val="3561731232"/>
                    </a:ext>
                  </a:extLst>
                </a:gridCol>
                <a:gridCol w="133006">
                  <a:extLst>
                    <a:ext uri="{9D8B030D-6E8A-4147-A177-3AD203B41FA5}">
                      <a16:colId xmlns:a16="http://schemas.microsoft.com/office/drawing/2014/main" val="1389215508"/>
                    </a:ext>
                  </a:extLst>
                </a:gridCol>
                <a:gridCol w="133006">
                  <a:extLst>
                    <a:ext uri="{9D8B030D-6E8A-4147-A177-3AD203B41FA5}">
                      <a16:colId xmlns:a16="http://schemas.microsoft.com/office/drawing/2014/main" val="4081307325"/>
                    </a:ext>
                  </a:extLst>
                </a:gridCol>
                <a:gridCol w="133006">
                  <a:extLst>
                    <a:ext uri="{9D8B030D-6E8A-4147-A177-3AD203B41FA5}">
                      <a16:colId xmlns:a16="http://schemas.microsoft.com/office/drawing/2014/main" val="1261595610"/>
                    </a:ext>
                  </a:extLst>
                </a:gridCol>
                <a:gridCol w="133006">
                  <a:extLst>
                    <a:ext uri="{9D8B030D-6E8A-4147-A177-3AD203B41FA5}">
                      <a16:colId xmlns:a16="http://schemas.microsoft.com/office/drawing/2014/main" val="2131496962"/>
                    </a:ext>
                  </a:extLst>
                </a:gridCol>
              </a:tblGrid>
              <a:tr h="191535">
                <a:tc>
                  <a:txBody>
                    <a:bodyPr/>
                    <a:lstStyle/>
                    <a:p>
                      <a:pPr algn="ctr"/>
                      <a:r>
                        <a:rPr kumimoji="1" lang="en-US" altLang="ja-JP" sz="500"/>
                        <a:t>0</a:t>
                      </a:r>
                      <a:endParaRPr kumimoji="1" lang="ja-JP" altLang="en-US" sz="500"/>
                    </a:p>
                  </a:txBody>
                  <a:tcPr marL="0" marR="0" marT="0" marB="0"/>
                </a:tc>
                <a:tc>
                  <a:txBody>
                    <a:bodyPr/>
                    <a:lstStyle/>
                    <a:p>
                      <a:pPr algn="ctr"/>
                      <a:r>
                        <a:rPr kumimoji="1" lang="en-US" altLang="ja-JP" sz="500"/>
                        <a:t>0.01</a:t>
                      </a:r>
                      <a:endParaRPr kumimoji="1" lang="ja-JP" altLang="en-US" sz="500"/>
                    </a:p>
                  </a:txBody>
                  <a:tcPr marL="0" marR="0" marT="0" marB="0"/>
                </a:tc>
                <a:tc>
                  <a:txBody>
                    <a:bodyPr/>
                    <a:lstStyle/>
                    <a:p>
                      <a:pPr algn="ctr"/>
                      <a:r>
                        <a:rPr kumimoji="1" lang="en-US" altLang="ja-JP" sz="500"/>
                        <a:t>0.1</a:t>
                      </a:r>
                      <a:endParaRPr kumimoji="1" lang="ja-JP" altLang="en-US" sz="500"/>
                    </a:p>
                  </a:txBody>
                  <a:tcPr marL="0" marR="0" marT="0" marB="0"/>
                </a:tc>
                <a:tc>
                  <a:txBody>
                    <a:bodyPr/>
                    <a:lstStyle/>
                    <a:p>
                      <a:pPr algn="ctr"/>
                      <a:r>
                        <a:rPr kumimoji="1" lang="en-US" altLang="ja-JP" sz="500" dirty="0"/>
                        <a:t>1</a:t>
                      </a:r>
                      <a:endParaRPr kumimoji="1" lang="ja-JP" altLang="en-US" sz="500"/>
                    </a:p>
                  </a:txBody>
                  <a:tcPr marL="0" marR="0" marT="0" marB="0"/>
                </a:tc>
                <a:tc>
                  <a:txBody>
                    <a:bodyPr/>
                    <a:lstStyle/>
                    <a:p>
                      <a:pPr algn="ctr"/>
                      <a:r>
                        <a:rPr kumimoji="1" lang="en-US" altLang="ja-JP" sz="500" dirty="0"/>
                        <a:t>10</a:t>
                      </a:r>
                      <a:endParaRPr kumimoji="1" lang="ja-JP" altLang="en-US" sz="500"/>
                    </a:p>
                  </a:txBody>
                  <a:tcPr marL="0" marR="0" marT="0" marB="0"/>
                </a:tc>
                <a:tc>
                  <a:txBody>
                    <a:bodyPr/>
                    <a:lstStyle/>
                    <a:p>
                      <a:pPr algn="ctr"/>
                      <a:r>
                        <a:rPr kumimoji="1" lang="en-US" altLang="ja-JP" sz="500" dirty="0"/>
                        <a:t>100</a:t>
                      </a:r>
                      <a:endParaRPr kumimoji="1" lang="ja-JP" altLang="en-US" sz="500"/>
                    </a:p>
                  </a:txBody>
                  <a:tcPr marL="0" marR="0" marT="0" marB="0"/>
                </a:tc>
                <a:tc>
                  <a:txBody>
                    <a:bodyPr/>
                    <a:lstStyle/>
                    <a:p>
                      <a:pPr algn="ctr"/>
                      <a:r>
                        <a:rPr kumimoji="1" lang="en-US" altLang="ja-JP" sz="500" dirty="0"/>
                        <a:t>1000</a:t>
                      </a:r>
                      <a:endParaRPr kumimoji="1" lang="ja-JP" altLang="en-US" sz="500"/>
                    </a:p>
                  </a:txBody>
                  <a:tcPr marL="0" marR="0" marT="0" marB="0"/>
                </a:tc>
                <a:extLst>
                  <a:ext uri="{0D108BD9-81ED-4DB2-BD59-A6C34878D82A}">
                    <a16:rowId xmlns:a16="http://schemas.microsoft.com/office/drawing/2014/main" val="2654372106"/>
                  </a:ext>
                </a:extLst>
              </a:tr>
            </a:tbl>
          </a:graphicData>
        </a:graphic>
      </p:graphicFrame>
      <p:graphicFrame>
        <p:nvGraphicFramePr>
          <p:cNvPr id="66" name="表 65">
            <a:extLst>
              <a:ext uri="{FF2B5EF4-FFF2-40B4-BE49-F238E27FC236}">
                <a16:creationId xmlns:a16="http://schemas.microsoft.com/office/drawing/2014/main" id="{039DBCF4-DEE1-0B9C-77E4-0B6B37D1D1F0}"/>
              </a:ext>
            </a:extLst>
          </p:cNvPr>
          <p:cNvGraphicFramePr>
            <a:graphicFrameLocks noGrp="1"/>
          </p:cNvGraphicFramePr>
          <p:nvPr>
            <p:extLst>
              <p:ext uri="{D42A27DB-BD31-4B8C-83A1-F6EECF244321}">
                <p14:modId xmlns:p14="http://schemas.microsoft.com/office/powerpoint/2010/main" val="109132627"/>
              </p:ext>
            </p:extLst>
          </p:nvPr>
        </p:nvGraphicFramePr>
        <p:xfrm>
          <a:off x="616977" y="968583"/>
          <a:ext cx="178539" cy="981918"/>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0274">
                <a:tc>
                  <a:txBody>
                    <a:bodyPr/>
                    <a:lstStyle/>
                    <a:p>
                      <a:pPr algn="ctr"/>
                      <a:r>
                        <a:rPr kumimoji="1" lang="en-US" altLang="ja-JP" sz="500" b="0">
                          <a:latin typeface="Arial" panose="020B0604020202020204" pitchFamily="34" charset="0"/>
                          <a:cs typeface="Arial" panose="020B0604020202020204" pitchFamily="34" charset="0"/>
                        </a:rPr>
                        <a:t>1.2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0274">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0274">
                <a:tc>
                  <a:txBody>
                    <a:bodyPr/>
                    <a:lstStyle/>
                    <a:p>
                      <a:pPr algn="ctr"/>
                      <a:r>
                        <a:rPr kumimoji="1" lang="en-US" altLang="ja-JP" sz="500" b="0" dirty="0">
                          <a:latin typeface="Arial" panose="020B0604020202020204" pitchFamily="34" charset="0"/>
                          <a:cs typeface="Arial" panose="020B0604020202020204" pitchFamily="34" charset="0"/>
                        </a:rPr>
                        <a:t>0.8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0274">
                <a:tc>
                  <a:txBody>
                    <a:bodyPr/>
                    <a:lstStyle/>
                    <a:p>
                      <a:pPr algn="ctr"/>
                      <a:r>
                        <a:rPr kumimoji="1" lang="en-US" altLang="ja-JP" sz="500" b="0" dirty="0">
                          <a:latin typeface="Arial" panose="020B0604020202020204" pitchFamily="34" charset="0"/>
                          <a:cs typeface="Arial" panose="020B0604020202020204" pitchFamily="34" charset="0"/>
                        </a:rPr>
                        <a:t>0.6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0274">
                <a:tc>
                  <a:txBody>
                    <a:bodyPr/>
                    <a:lstStyle/>
                    <a:p>
                      <a:pPr algn="ctr"/>
                      <a:r>
                        <a:rPr kumimoji="1" lang="en-US" altLang="ja-JP" sz="500" b="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0274">
                <a:tc>
                  <a:txBody>
                    <a:bodyPr/>
                    <a:lstStyle/>
                    <a:p>
                      <a:pPr algn="ctr"/>
                      <a:r>
                        <a:rPr kumimoji="1" lang="en-US" altLang="ja-JP" sz="500" b="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082590499"/>
                  </a:ext>
                </a:extLst>
              </a:tr>
              <a:tr h="140274">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03477100"/>
                  </a:ext>
                </a:extLst>
              </a:tr>
            </a:tbl>
          </a:graphicData>
        </a:graphic>
      </p:graphicFrame>
      <p:sp>
        <p:nvSpPr>
          <p:cNvPr id="73" name="テキスト ボックス 72">
            <a:extLst>
              <a:ext uri="{FF2B5EF4-FFF2-40B4-BE49-F238E27FC236}">
                <a16:creationId xmlns:a16="http://schemas.microsoft.com/office/drawing/2014/main" id="{C9E7E80B-B501-6BF4-508E-D1D3F3619BD8}"/>
              </a:ext>
            </a:extLst>
          </p:cNvPr>
          <p:cNvSpPr txBox="1"/>
          <p:nvPr/>
        </p:nvSpPr>
        <p:spPr>
          <a:xfrm rot="16200000">
            <a:off x="115745" y="1334431"/>
            <a:ext cx="957137" cy="184666"/>
          </a:xfrm>
          <a:prstGeom prst="rect">
            <a:avLst/>
          </a:prstGeom>
          <a:noFill/>
        </p:spPr>
        <p:txBody>
          <a:bodyPr wrap="square">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Relative live cell count</a:t>
            </a:r>
          </a:p>
        </p:txBody>
      </p:sp>
      <p:sp>
        <p:nvSpPr>
          <p:cNvPr id="89" name="テキスト ボックス 88">
            <a:extLst>
              <a:ext uri="{FF2B5EF4-FFF2-40B4-BE49-F238E27FC236}">
                <a16:creationId xmlns:a16="http://schemas.microsoft.com/office/drawing/2014/main" id="{915EC2DD-BE87-C4CA-1345-0A384A7CEF60}"/>
              </a:ext>
            </a:extLst>
          </p:cNvPr>
          <p:cNvSpPr txBox="1"/>
          <p:nvPr/>
        </p:nvSpPr>
        <p:spPr>
          <a:xfrm>
            <a:off x="335420" y="593118"/>
            <a:ext cx="606293"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a:t>
            </a:r>
            <a:endParaRPr lang="ja-JP" altLang="en-US" sz="1000" b="1">
              <a:latin typeface="Arial" panose="020B0604020202020204" pitchFamily="34" charset="0"/>
              <a:cs typeface="Arial" panose="020B0604020202020204" pitchFamily="34" charset="0"/>
            </a:endParaRPr>
          </a:p>
        </p:txBody>
      </p:sp>
      <p:graphicFrame>
        <p:nvGraphicFramePr>
          <p:cNvPr id="95" name="表 94">
            <a:extLst>
              <a:ext uri="{FF2B5EF4-FFF2-40B4-BE49-F238E27FC236}">
                <a16:creationId xmlns:a16="http://schemas.microsoft.com/office/drawing/2014/main" id="{01586FB7-7F43-ECAD-42B1-7CFFA7DB1705}"/>
              </a:ext>
            </a:extLst>
          </p:cNvPr>
          <p:cNvGraphicFramePr>
            <a:graphicFrameLocks noGrp="1"/>
          </p:cNvGraphicFramePr>
          <p:nvPr>
            <p:extLst>
              <p:ext uri="{D42A27DB-BD31-4B8C-83A1-F6EECF244321}">
                <p14:modId xmlns:p14="http://schemas.microsoft.com/office/powerpoint/2010/main" val="928491628"/>
              </p:ext>
            </p:extLst>
          </p:nvPr>
        </p:nvGraphicFramePr>
        <p:xfrm>
          <a:off x="1934585" y="1854933"/>
          <a:ext cx="910500" cy="191535"/>
        </p:xfrm>
        <a:graphic>
          <a:graphicData uri="http://schemas.openxmlformats.org/drawingml/2006/table">
            <a:tbl>
              <a:tblPr firstRow="1" bandRow="1">
                <a:tableStyleId>{2D5ABB26-0587-4C30-8999-92F81FD0307C}</a:tableStyleId>
              </a:tblPr>
              <a:tblGrid>
                <a:gridCol w="151750">
                  <a:extLst>
                    <a:ext uri="{9D8B030D-6E8A-4147-A177-3AD203B41FA5}">
                      <a16:colId xmlns:a16="http://schemas.microsoft.com/office/drawing/2014/main" val="2141364401"/>
                    </a:ext>
                  </a:extLst>
                </a:gridCol>
                <a:gridCol w="151750">
                  <a:extLst>
                    <a:ext uri="{9D8B030D-6E8A-4147-A177-3AD203B41FA5}">
                      <a16:colId xmlns:a16="http://schemas.microsoft.com/office/drawing/2014/main" val="2210598473"/>
                    </a:ext>
                  </a:extLst>
                </a:gridCol>
                <a:gridCol w="151750">
                  <a:extLst>
                    <a:ext uri="{9D8B030D-6E8A-4147-A177-3AD203B41FA5}">
                      <a16:colId xmlns:a16="http://schemas.microsoft.com/office/drawing/2014/main" val="3561731232"/>
                    </a:ext>
                  </a:extLst>
                </a:gridCol>
                <a:gridCol w="151750">
                  <a:extLst>
                    <a:ext uri="{9D8B030D-6E8A-4147-A177-3AD203B41FA5}">
                      <a16:colId xmlns:a16="http://schemas.microsoft.com/office/drawing/2014/main" val="1389215508"/>
                    </a:ext>
                  </a:extLst>
                </a:gridCol>
                <a:gridCol w="151750">
                  <a:extLst>
                    <a:ext uri="{9D8B030D-6E8A-4147-A177-3AD203B41FA5}">
                      <a16:colId xmlns:a16="http://schemas.microsoft.com/office/drawing/2014/main" val="4081307325"/>
                    </a:ext>
                  </a:extLst>
                </a:gridCol>
                <a:gridCol w="151750">
                  <a:extLst>
                    <a:ext uri="{9D8B030D-6E8A-4147-A177-3AD203B41FA5}">
                      <a16:colId xmlns:a16="http://schemas.microsoft.com/office/drawing/2014/main" val="1261595610"/>
                    </a:ext>
                  </a:extLst>
                </a:gridCol>
              </a:tblGrid>
              <a:tr h="191535">
                <a:tc>
                  <a:txBody>
                    <a:bodyPr/>
                    <a:lstStyle/>
                    <a:p>
                      <a:pPr algn="ctr"/>
                      <a:r>
                        <a:rPr kumimoji="1" lang="en-US" altLang="ja-JP" sz="500"/>
                        <a:t>0</a:t>
                      </a:r>
                      <a:endParaRPr kumimoji="1" lang="ja-JP" altLang="en-US" sz="500"/>
                    </a:p>
                  </a:txBody>
                  <a:tcPr marL="0" marR="0" marT="0" marB="36000"/>
                </a:tc>
                <a:tc>
                  <a:txBody>
                    <a:bodyPr/>
                    <a:lstStyle/>
                    <a:p>
                      <a:pPr algn="ctr"/>
                      <a:r>
                        <a:rPr kumimoji="1" lang="en-US" altLang="ja-JP" sz="500" dirty="0"/>
                        <a:t>10</a:t>
                      </a:r>
                      <a:endParaRPr kumimoji="1" lang="ja-JP" altLang="en-US" sz="500"/>
                    </a:p>
                  </a:txBody>
                  <a:tcPr marL="0" marR="0" marT="0" marB="36000"/>
                </a:tc>
                <a:tc>
                  <a:txBody>
                    <a:bodyPr/>
                    <a:lstStyle/>
                    <a:p>
                      <a:pPr algn="ctr"/>
                      <a:r>
                        <a:rPr kumimoji="1" lang="en-US" altLang="ja-JP" sz="500" dirty="0"/>
                        <a:t>20</a:t>
                      </a:r>
                      <a:endParaRPr kumimoji="1" lang="ja-JP" altLang="en-US" sz="500"/>
                    </a:p>
                  </a:txBody>
                  <a:tcPr marL="0" marR="0" marT="0" marB="36000"/>
                </a:tc>
                <a:tc>
                  <a:txBody>
                    <a:bodyPr/>
                    <a:lstStyle/>
                    <a:p>
                      <a:pPr algn="ctr"/>
                      <a:r>
                        <a:rPr kumimoji="1" lang="en-US" altLang="ja-JP" sz="500" dirty="0"/>
                        <a:t>30</a:t>
                      </a:r>
                      <a:endParaRPr kumimoji="1" lang="ja-JP" altLang="en-US" sz="500"/>
                    </a:p>
                  </a:txBody>
                  <a:tcPr marL="0" marR="0" marT="0" marB="36000"/>
                </a:tc>
                <a:tc>
                  <a:txBody>
                    <a:bodyPr/>
                    <a:lstStyle/>
                    <a:p>
                      <a:pPr algn="ctr"/>
                      <a:r>
                        <a:rPr kumimoji="1" lang="en-US" altLang="ja-JP" sz="500" dirty="0"/>
                        <a:t>40</a:t>
                      </a:r>
                      <a:endParaRPr kumimoji="1" lang="ja-JP" altLang="en-US" sz="500"/>
                    </a:p>
                  </a:txBody>
                  <a:tcPr marL="0" marR="0" marT="0" marB="36000"/>
                </a:tc>
                <a:tc>
                  <a:txBody>
                    <a:bodyPr/>
                    <a:lstStyle/>
                    <a:p>
                      <a:pPr algn="ctr"/>
                      <a:r>
                        <a:rPr kumimoji="1" lang="en-US" altLang="ja-JP" sz="500" dirty="0"/>
                        <a:t>50</a:t>
                      </a:r>
                      <a:endParaRPr kumimoji="1" lang="ja-JP" altLang="en-US" sz="500"/>
                    </a:p>
                  </a:txBody>
                  <a:tcPr marL="0" marR="0" marT="0" marB="36000"/>
                </a:tc>
                <a:extLst>
                  <a:ext uri="{0D108BD9-81ED-4DB2-BD59-A6C34878D82A}">
                    <a16:rowId xmlns:a16="http://schemas.microsoft.com/office/drawing/2014/main" val="2654372106"/>
                  </a:ext>
                </a:extLst>
              </a:tr>
            </a:tbl>
          </a:graphicData>
        </a:graphic>
      </p:graphicFrame>
      <p:graphicFrame>
        <p:nvGraphicFramePr>
          <p:cNvPr id="131" name="表 130">
            <a:extLst>
              <a:ext uri="{FF2B5EF4-FFF2-40B4-BE49-F238E27FC236}">
                <a16:creationId xmlns:a16="http://schemas.microsoft.com/office/drawing/2014/main" id="{F8D61028-0014-6387-9DCD-8C36F60C2689}"/>
              </a:ext>
            </a:extLst>
          </p:cNvPr>
          <p:cNvGraphicFramePr>
            <a:graphicFrameLocks noGrp="1"/>
          </p:cNvGraphicFramePr>
          <p:nvPr>
            <p:extLst>
              <p:ext uri="{D42A27DB-BD31-4B8C-83A1-F6EECF244321}">
                <p14:modId xmlns:p14="http://schemas.microsoft.com/office/powerpoint/2010/main" val="1087400673"/>
              </p:ext>
            </p:extLst>
          </p:nvPr>
        </p:nvGraphicFramePr>
        <p:xfrm>
          <a:off x="4437685" y="1846795"/>
          <a:ext cx="894228" cy="191535"/>
        </p:xfrm>
        <a:graphic>
          <a:graphicData uri="http://schemas.openxmlformats.org/drawingml/2006/table">
            <a:tbl>
              <a:tblPr firstRow="1" bandRow="1">
                <a:tableStyleId>{2D5ABB26-0587-4C30-8999-92F81FD0307C}</a:tableStyleId>
              </a:tblPr>
              <a:tblGrid>
                <a:gridCol w="149038">
                  <a:extLst>
                    <a:ext uri="{9D8B030D-6E8A-4147-A177-3AD203B41FA5}">
                      <a16:colId xmlns:a16="http://schemas.microsoft.com/office/drawing/2014/main" val="2141364401"/>
                    </a:ext>
                  </a:extLst>
                </a:gridCol>
                <a:gridCol w="149038">
                  <a:extLst>
                    <a:ext uri="{9D8B030D-6E8A-4147-A177-3AD203B41FA5}">
                      <a16:colId xmlns:a16="http://schemas.microsoft.com/office/drawing/2014/main" val="2210598473"/>
                    </a:ext>
                  </a:extLst>
                </a:gridCol>
                <a:gridCol w="149038">
                  <a:extLst>
                    <a:ext uri="{9D8B030D-6E8A-4147-A177-3AD203B41FA5}">
                      <a16:colId xmlns:a16="http://schemas.microsoft.com/office/drawing/2014/main" val="3561731232"/>
                    </a:ext>
                  </a:extLst>
                </a:gridCol>
                <a:gridCol w="149038">
                  <a:extLst>
                    <a:ext uri="{9D8B030D-6E8A-4147-A177-3AD203B41FA5}">
                      <a16:colId xmlns:a16="http://schemas.microsoft.com/office/drawing/2014/main" val="1389215508"/>
                    </a:ext>
                  </a:extLst>
                </a:gridCol>
                <a:gridCol w="149038">
                  <a:extLst>
                    <a:ext uri="{9D8B030D-6E8A-4147-A177-3AD203B41FA5}">
                      <a16:colId xmlns:a16="http://schemas.microsoft.com/office/drawing/2014/main" val="4081307325"/>
                    </a:ext>
                  </a:extLst>
                </a:gridCol>
                <a:gridCol w="149038">
                  <a:extLst>
                    <a:ext uri="{9D8B030D-6E8A-4147-A177-3AD203B41FA5}">
                      <a16:colId xmlns:a16="http://schemas.microsoft.com/office/drawing/2014/main" val="1261595610"/>
                    </a:ext>
                  </a:extLst>
                </a:gridCol>
              </a:tblGrid>
              <a:tr h="191535">
                <a:tc>
                  <a:txBody>
                    <a:bodyPr/>
                    <a:lstStyle/>
                    <a:p>
                      <a:pPr algn="ctr"/>
                      <a:r>
                        <a:rPr kumimoji="1" lang="en-US" altLang="ja-JP" sz="500" dirty="0"/>
                        <a:t>0</a:t>
                      </a:r>
                      <a:endParaRPr kumimoji="1" lang="ja-JP" altLang="en-US" sz="500"/>
                    </a:p>
                  </a:txBody>
                  <a:tcPr marL="0" marR="0" marT="0" marB="36000"/>
                </a:tc>
                <a:tc>
                  <a:txBody>
                    <a:bodyPr/>
                    <a:lstStyle/>
                    <a:p>
                      <a:pPr algn="ctr"/>
                      <a:r>
                        <a:rPr kumimoji="1" lang="en-US" altLang="ja-JP" sz="500" dirty="0"/>
                        <a:t>1</a:t>
                      </a:r>
                      <a:endParaRPr kumimoji="1" lang="ja-JP" altLang="en-US" sz="500"/>
                    </a:p>
                  </a:txBody>
                  <a:tcPr marL="0" marR="0" marT="0" marB="36000"/>
                </a:tc>
                <a:tc>
                  <a:txBody>
                    <a:bodyPr/>
                    <a:lstStyle/>
                    <a:p>
                      <a:pPr algn="ctr"/>
                      <a:r>
                        <a:rPr kumimoji="1" lang="en-US" altLang="ja-JP" sz="500" dirty="0"/>
                        <a:t>2</a:t>
                      </a:r>
                      <a:endParaRPr kumimoji="1" lang="ja-JP" altLang="en-US" sz="500"/>
                    </a:p>
                  </a:txBody>
                  <a:tcPr marL="0" marR="0" marT="0" marB="36000"/>
                </a:tc>
                <a:tc>
                  <a:txBody>
                    <a:bodyPr/>
                    <a:lstStyle/>
                    <a:p>
                      <a:pPr algn="ctr"/>
                      <a:r>
                        <a:rPr kumimoji="1" lang="en-US" altLang="ja-JP" sz="500" dirty="0"/>
                        <a:t>3</a:t>
                      </a:r>
                      <a:endParaRPr kumimoji="1" lang="ja-JP" altLang="en-US" sz="500"/>
                    </a:p>
                  </a:txBody>
                  <a:tcPr marL="0" marR="0" marT="0" marB="36000"/>
                </a:tc>
                <a:tc>
                  <a:txBody>
                    <a:bodyPr/>
                    <a:lstStyle/>
                    <a:p>
                      <a:pPr algn="ctr"/>
                      <a:r>
                        <a:rPr kumimoji="1" lang="en-US" altLang="ja-JP" sz="500" dirty="0"/>
                        <a:t>4</a:t>
                      </a:r>
                      <a:endParaRPr kumimoji="1" lang="ja-JP" altLang="en-US" sz="500"/>
                    </a:p>
                  </a:txBody>
                  <a:tcPr marL="0" marR="0" marT="0" marB="36000"/>
                </a:tc>
                <a:tc>
                  <a:txBody>
                    <a:bodyPr/>
                    <a:lstStyle/>
                    <a:p>
                      <a:pPr algn="ctr"/>
                      <a:r>
                        <a:rPr kumimoji="1" lang="en-US" altLang="ja-JP" sz="500" dirty="0"/>
                        <a:t>5</a:t>
                      </a:r>
                      <a:endParaRPr kumimoji="1" lang="ja-JP" altLang="en-US" sz="500"/>
                    </a:p>
                  </a:txBody>
                  <a:tcPr marL="0" marR="0" marT="0" marB="36000"/>
                </a:tc>
                <a:extLst>
                  <a:ext uri="{0D108BD9-81ED-4DB2-BD59-A6C34878D82A}">
                    <a16:rowId xmlns:a16="http://schemas.microsoft.com/office/drawing/2014/main" val="2654372106"/>
                  </a:ext>
                </a:extLst>
              </a:tr>
            </a:tbl>
          </a:graphicData>
        </a:graphic>
      </p:graphicFrame>
      <p:sp>
        <p:nvSpPr>
          <p:cNvPr id="93" name="テキスト ボックス 92">
            <a:extLst>
              <a:ext uri="{FF2B5EF4-FFF2-40B4-BE49-F238E27FC236}">
                <a16:creationId xmlns:a16="http://schemas.microsoft.com/office/drawing/2014/main" id="{84C38D63-A60D-7ECC-E3E7-3B604B4D066B}"/>
              </a:ext>
            </a:extLst>
          </p:cNvPr>
          <p:cNvSpPr txBox="1"/>
          <p:nvPr/>
        </p:nvSpPr>
        <p:spPr>
          <a:xfrm>
            <a:off x="5493359" y="995902"/>
            <a:ext cx="588975"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K562</a:t>
            </a:r>
          </a:p>
        </p:txBody>
      </p:sp>
      <p:sp>
        <p:nvSpPr>
          <p:cNvPr id="97" name="テキスト ボックス 96">
            <a:extLst>
              <a:ext uri="{FF2B5EF4-FFF2-40B4-BE49-F238E27FC236}">
                <a16:creationId xmlns:a16="http://schemas.microsoft.com/office/drawing/2014/main" id="{9B0BA41B-89BC-2C91-BFBB-8E03D210F39C}"/>
              </a:ext>
            </a:extLst>
          </p:cNvPr>
          <p:cNvSpPr txBox="1"/>
          <p:nvPr/>
        </p:nvSpPr>
        <p:spPr>
          <a:xfrm>
            <a:off x="5405448" y="901617"/>
            <a:ext cx="78356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HEK293T</a:t>
            </a:r>
          </a:p>
        </p:txBody>
      </p:sp>
      <p:cxnSp>
        <p:nvCxnSpPr>
          <p:cNvPr id="98" name="直線コネクタ 97">
            <a:extLst>
              <a:ext uri="{FF2B5EF4-FFF2-40B4-BE49-F238E27FC236}">
                <a16:creationId xmlns:a16="http://schemas.microsoft.com/office/drawing/2014/main" id="{F1B98D17-DB06-B878-2805-8F0A9FD8E560}"/>
              </a:ext>
            </a:extLst>
          </p:cNvPr>
          <p:cNvCxnSpPr>
            <a:cxnSpLocks/>
          </p:cNvCxnSpPr>
          <p:nvPr/>
        </p:nvCxnSpPr>
        <p:spPr>
          <a:xfrm>
            <a:off x="5441565" y="995249"/>
            <a:ext cx="144000" cy="0"/>
          </a:xfrm>
          <a:prstGeom prst="line">
            <a:avLst/>
          </a:prstGeom>
          <a:ln w="38100">
            <a:solidFill>
              <a:srgbClr val="538234"/>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4F41AC21-4586-A580-6C41-7E6CB2127E62}"/>
              </a:ext>
            </a:extLst>
          </p:cNvPr>
          <p:cNvCxnSpPr>
            <a:cxnSpLocks/>
          </p:cNvCxnSpPr>
          <p:nvPr/>
        </p:nvCxnSpPr>
        <p:spPr>
          <a:xfrm>
            <a:off x="5444190" y="1085219"/>
            <a:ext cx="14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35" name="テキスト ボックス 134">
            <a:extLst>
              <a:ext uri="{FF2B5EF4-FFF2-40B4-BE49-F238E27FC236}">
                <a16:creationId xmlns:a16="http://schemas.microsoft.com/office/drawing/2014/main" id="{500AE762-AABF-110B-8203-851CC8AFD9C8}"/>
              </a:ext>
            </a:extLst>
          </p:cNvPr>
          <p:cNvSpPr txBox="1"/>
          <p:nvPr/>
        </p:nvSpPr>
        <p:spPr>
          <a:xfrm>
            <a:off x="355960" y="2035878"/>
            <a:ext cx="606293"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a:t>
            </a:r>
            <a:endParaRPr lang="ja-JP" altLang="en-US" sz="1000" b="1">
              <a:latin typeface="Arial" panose="020B0604020202020204" pitchFamily="34" charset="0"/>
              <a:cs typeface="Arial" panose="020B0604020202020204" pitchFamily="34" charset="0"/>
            </a:endParaRPr>
          </a:p>
        </p:txBody>
      </p:sp>
      <p:sp>
        <p:nvSpPr>
          <p:cNvPr id="171" name="テキスト ボックス 170">
            <a:extLst>
              <a:ext uri="{FF2B5EF4-FFF2-40B4-BE49-F238E27FC236}">
                <a16:creationId xmlns:a16="http://schemas.microsoft.com/office/drawing/2014/main" id="{B69A9B9A-D11D-5361-0CD1-77B489DBD048}"/>
              </a:ext>
            </a:extLst>
          </p:cNvPr>
          <p:cNvSpPr txBox="1"/>
          <p:nvPr/>
        </p:nvSpPr>
        <p:spPr>
          <a:xfrm>
            <a:off x="1892636" y="820514"/>
            <a:ext cx="1128374"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0-50 µM</a:t>
            </a:r>
            <a:endParaRPr lang="ja-JP" altLang="en-US" sz="700" b="1">
              <a:latin typeface="Arial" panose="020B0604020202020204" pitchFamily="34" charset="0"/>
              <a:ea typeface="Meiryo" panose="020B0604030504040204" pitchFamily="34" charset="-128"/>
              <a:cs typeface="Arial" panose="020B0604020202020204" pitchFamily="34" charset="0"/>
            </a:endParaRPr>
          </a:p>
        </p:txBody>
      </p:sp>
      <p:graphicFrame>
        <p:nvGraphicFramePr>
          <p:cNvPr id="173" name="表 172">
            <a:extLst>
              <a:ext uri="{FF2B5EF4-FFF2-40B4-BE49-F238E27FC236}">
                <a16:creationId xmlns:a16="http://schemas.microsoft.com/office/drawing/2014/main" id="{56A93F41-4E6B-9C08-7B8D-947F9DCE9A8D}"/>
              </a:ext>
            </a:extLst>
          </p:cNvPr>
          <p:cNvGraphicFramePr>
            <a:graphicFrameLocks noGrp="1"/>
          </p:cNvGraphicFramePr>
          <p:nvPr>
            <p:extLst>
              <p:ext uri="{D42A27DB-BD31-4B8C-83A1-F6EECF244321}">
                <p14:modId xmlns:p14="http://schemas.microsoft.com/office/powerpoint/2010/main" val="2187866049"/>
              </p:ext>
            </p:extLst>
          </p:nvPr>
        </p:nvGraphicFramePr>
        <p:xfrm>
          <a:off x="1834894" y="965365"/>
          <a:ext cx="178539" cy="981918"/>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0274">
                <a:tc>
                  <a:txBody>
                    <a:bodyPr/>
                    <a:lstStyle/>
                    <a:p>
                      <a:pPr algn="ctr"/>
                      <a:r>
                        <a:rPr kumimoji="1" lang="en-US" altLang="ja-JP" sz="500" b="0">
                          <a:latin typeface="Arial" panose="020B0604020202020204" pitchFamily="34" charset="0"/>
                          <a:cs typeface="Arial" panose="020B0604020202020204" pitchFamily="34" charset="0"/>
                        </a:rPr>
                        <a:t>1.2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0274">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0274">
                <a:tc>
                  <a:txBody>
                    <a:bodyPr/>
                    <a:lstStyle/>
                    <a:p>
                      <a:pPr algn="ctr"/>
                      <a:r>
                        <a:rPr kumimoji="1" lang="en-US" altLang="ja-JP" sz="500" b="0" dirty="0">
                          <a:latin typeface="Arial" panose="020B0604020202020204" pitchFamily="34" charset="0"/>
                          <a:cs typeface="Arial" panose="020B0604020202020204" pitchFamily="34" charset="0"/>
                        </a:rPr>
                        <a:t>0.8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0274">
                <a:tc>
                  <a:txBody>
                    <a:bodyPr/>
                    <a:lstStyle/>
                    <a:p>
                      <a:pPr algn="ctr"/>
                      <a:r>
                        <a:rPr kumimoji="1" lang="en-US" altLang="ja-JP" sz="500" b="0" dirty="0">
                          <a:latin typeface="Arial" panose="020B0604020202020204" pitchFamily="34" charset="0"/>
                          <a:cs typeface="Arial" panose="020B0604020202020204" pitchFamily="34" charset="0"/>
                        </a:rPr>
                        <a:t>0.6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0274">
                <a:tc>
                  <a:txBody>
                    <a:bodyPr/>
                    <a:lstStyle/>
                    <a:p>
                      <a:pPr algn="ctr"/>
                      <a:r>
                        <a:rPr kumimoji="1" lang="en-US" altLang="ja-JP" sz="500" b="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0274">
                <a:tc>
                  <a:txBody>
                    <a:bodyPr/>
                    <a:lstStyle/>
                    <a:p>
                      <a:pPr algn="ctr"/>
                      <a:r>
                        <a:rPr kumimoji="1" lang="en-US" altLang="ja-JP" sz="500" b="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082590499"/>
                  </a:ext>
                </a:extLst>
              </a:tr>
              <a:tr h="140274">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03477100"/>
                  </a:ext>
                </a:extLst>
              </a:tr>
            </a:tbl>
          </a:graphicData>
        </a:graphic>
      </p:graphicFrame>
      <p:sp>
        <p:nvSpPr>
          <p:cNvPr id="174" name="テキスト ボックス 173">
            <a:extLst>
              <a:ext uri="{FF2B5EF4-FFF2-40B4-BE49-F238E27FC236}">
                <a16:creationId xmlns:a16="http://schemas.microsoft.com/office/drawing/2014/main" id="{11874F87-C584-359E-E890-2C98D28769A0}"/>
              </a:ext>
            </a:extLst>
          </p:cNvPr>
          <p:cNvSpPr txBox="1"/>
          <p:nvPr/>
        </p:nvSpPr>
        <p:spPr>
          <a:xfrm rot="16200000">
            <a:off x="1333662" y="1331213"/>
            <a:ext cx="957137" cy="184666"/>
          </a:xfrm>
          <a:prstGeom prst="rect">
            <a:avLst/>
          </a:prstGeom>
          <a:noFill/>
        </p:spPr>
        <p:txBody>
          <a:bodyPr wrap="square">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Relative live cell count</a:t>
            </a:r>
          </a:p>
        </p:txBody>
      </p:sp>
      <p:sp>
        <p:nvSpPr>
          <p:cNvPr id="176" name="テキスト ボックス 175">
            <a:extLst>
              <a:ext uri="{FF2B5EF4-FFF2-40B4-BE49-F238E27FC236}">
                <a16:creationId xmlns:a16="http://schemas.microsoft.com/office/drawing/2014/main" id="{19DC1F74-773C-A729-C9EE-F53AF49325C6}"/>
              </a:ext>
            </a:extLst>
          </p:cNvPr>
          <p:cNvSpPr txBox="1"/>
          <p:nvPr/>
        </p:nvSpPr>
        <p:spPr>
          <a:xfrm>
            <a:off x="3127247" y="816479"/>
            <a:ext cx="1159081"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0-1000 µM</a:t>
            </a:r>
            <a:endParaRPr lang="ja-JP" altLang="en-US" sz="700" b="1">
              <a:latin typeface="Arial" panose="020B0604020202020204" pitchFamily="34" charset="0"/>
              <a:ea typeface="Meiryo" panose="020B0604030504040204" pitchFamily="34" charset="-128"/>
              <a:cs typeface="Arial" panose="020B0604020202020204" pitchFamily="34" charset="0"/>
            </a:endParaRPr>
          </a:p>
        </p:txBody>
      </p:sp>
      <p:graphicFrame>
        <p:nvGraphicFramePr>
          <p:cNvPr id="177" name="表 176">
            <a:extLst>
              <a:ext uri="{FF2B5EF4-FFF2-40B4-BE49-F238E27FC236}">
                <a16:creationId xmlns:a16="http://schemas.microsoft.com/office/drawing/2014/main" id="{027E9BAB-032E-A6E4-2816-20AEB74E3379}"/>
              </a:ext>
            </a:extLst>
          </p:cNvPr>
          <p:cNvGraphicFramePr>
            <a:graphicFrameLocks noGrp="1"/>
          </p:cNvGraphicFramePr>
          <p:nvPr>
            <p:extLst>
              <p:ext uri="{D42A27DB-BD31-4B8C-83A1-F6EECF244321}">
                <p14:modId xmlns:p14="http://schemas.microsoft.com/office/powerpoint/2010/main" val="2148932298"/>
              </p:ext>
            </p:extLst>
          </p:nvPr>
        </p:nvGraphicFramePr>
        <p:xfrm>
          <a:off x="3208138" y="1847481"/>
          <a:ext cx="931042" cy="191535"/>
        </p:xfrm>
        <a:graphic>
          <a:graphicData uri="http://schemas.openxmlformats.org/drawingml/2006/table">
            <a:tbl>
              <a:tblPr firstRow="1" bandRow="1">
                <a:tableStyleId>{2D5ABB26-0587-4C30-8999-92F81FD0307C}</a:tableStyleId>
              </a:tblPr>
              <a:tblGrid>
                <a:gridCol w="133006">
                  <a:extLst>
                    <a:ext uri="{9D8B030D-6E8A-4147-A177-3AD203B41FA5}">
                      <a16:colId xmlns:a16="http://schemas.microsoft.com/office/drawing/2014/main" val="2141364401"/>
                    </a:ext>
                  </a:extLst>
                </a:gridCol>
                <a:gridCol w="133006">
                  <a:extLst>
                    <a:ext uri="{9D8B030D-6E8A-4147-A177-3AD203B41FA5}">
                      <a16:colId xmlns:a16="http://schemas.microsoft.com/office/drawing/2014/main" val="2210598473"/>
                    </a:ext>
                  </a:extLst>
                </a:gridCol>
                <a:gridCol w="133006">
                  <a:extLst>
                    <a:ext uri="{9D8B030D-6E8A-4147-A177-3AD203B41FA5}">
                      <a16:colId xmlns:a16="http://schemas.microsoft.com/office/drawing/2014/main" val="3561731232"/>
                    </a:ext>
                  </a:extLst>
                </a:gridCol>
                <a:gridCol w="133006">
                  <a:extLst>
                    <a:ext uri="{9D8B030D-6E8A-4147-A177-3AD203B41FA5}">
                      <a16:colId xmlns:a16="http://schemas.microsoft.com/office/drawing/2014/main" val="1389215508"/>
                    </a:ext>
                  </a:extLst>
                </a:gridCol>
                <a:gridCol w="133006">
                  <a:extLst>
                    <a:ext uri="{9D8B030D-6E8A-4147-A177-3AD203B41FA5}">
                      <a16:colId xmlns:a16="http://schemas.microsoft.com/office/drawing/2014/main" val="4081307325"/>
                    </a:ext>
                  </a:extLst>
                </a:gridCol>
                <a:gridCol w="133006">
                  <a:extLst>
                    <a:ext uri="{9D8B030D-6E8A-4147-A177-3AD203B41FA5}">
                      <a16:colId xmlns:a16="http://schemas.microsoft.com/office/drawing/2014/main" val="1261595610"/>
                    </a:ext>
                  </a:extLst>
                </a:gridCol>
                <a:gridCol w="133006">
                  <a:extLst>
                    <a:ext uri="{9D8B030D-6E8A-4147-A177-3AD203B41FA5}">
                      <a16:colId xmlns:a16="http://schemas.microsoft.com/office/drawing/2014/main" val="2131496962"/>
                    </a:ext>
                  </a:extLst>
                </a:gridCol>
              </a:tblGrid>
              <a:tr h="191535">
                <a:tc>
                  <a:txBody>
                    <a:bodyPr/>
                    <a:lstStyle/>
                    <a:p>
                      <a:pPr algn="ctr"/>
                      <a:r>
                        <a:rPr kumimoji="1" lang="en-US" altLang="ja-JP" sz="500"/>
                        <a:t>0</a:t>
                      </a:r>
                      <a:endParaRPr kumimoji="1" lang="ja-JP" altLang="en-US" sz="500"/>
                    </a:p>
                  </a:txBody>
                  <a:tcPr marL="0" marR="0" marT="0" marB="0"/>
                </a:tc>
                <a:tc>
                  <a:txBody>
                    <a:bodyPr/>
                    <a:lstStyle/>
                    <a:p>
                      <a:pPr algn="ctr"/>
                      <a:r>
                        <a:rPr kumimoji="1" lang="en-US" altLang="ja-JP" sz="500"/>
                        <a:t>0.01</a:t>
                      </a:r>
                      <a:endParaRPr kumimoji="1" lang="ja-JP" altLang="en-US" sz="500"/>
                    </a:p>
                  </a:txBody>
                  <a:tcPr marL="0" marR="0" marT="0" marB="0"/>
                </a:tc>
                <a:tc>
                  <a:txBody>
                    <a:bodyPr/>
                    <a:lstStyle/>
                    <a:p>
                      <a:pPr algn="ctr"/>
                      <a:r>
                        <a:rPr kumimoji="1" lang="en-US" altLang="ja-JP" sz="500"/>
                        <a:t>0.1</a:t>
                      </a:r>
                      <a:endParaRPr kumimoji="1" lang="ja-JP" altLang="en-US" sz="500"/>
                    </a:p>
                  </a:txBody>
                  <a:tcPr marL="0" marR="0" marT="0" marB="0"/>
                </a:tc>
                <a:tc>
                  <a:txBody>
                    <a:bodyPr/>
                    <a:lstStyle/>
                    <a:p>
                      <a:pPr algn="ctr"/>
                      <a:r>
                        <a:rPr kumimoji="1" lang="en-US" altLang="ja-JP" sz="500" dirty="0"/>
                        <a:t>1</a:t>
                      </a:r>
                      <a:endParaRPr kumimoji="1" lang="ja-JP" altLang="en-US" sz="500"/>
                    </a:p>
                  </a:txBody>
                  <a:tcPr marL="0" marR="0" marT="0" marB="0"/>
                </a:tc>
                <a:tc>
                  <a:txBody>
                    <a:bodyPr/>
                    <a:lstStyle/>
                    <a:p>
                      <a:pPr algn="ctr"/>
                      <a:r>
                        <a:rPr kumimoji="1" lang="en-US" altLang="ja-JP" sz="500" dirty="0"/>
                        <a:t>10</a:t>
                      </a:r>
                      <a:endParaRPr kumimoji="1" lang="ja-JP" altLang="en-US" sz="500"/>
                    </a:p>
                  </a:txBody>
                  <a:tcPr marL="0" marR="0" marT="0" marB="0"/>
                </a:tc>
                <a:tc>
                  <a:txBody>
                    <a:bodyPr/>
                    <a:lstStyle/>
                    <a:p>
                      <a:pPr algn="ctr"/>
                      <a:r>
                        <a:rPr kumimoji="1" lang="en-US" altLang="ja-JP" sz="500" dirty="0"/>
                        <a:t>100</a:t>
                      </a:r>
                      <a:endParaRPr kumimoji="1" lang="ja-JP" altLang="en-US" sz="500"/>
                    </a:p>
                  </a:txBody>
                  <a:tcPr marL="0" marR="0" marT="0" marB="0"/>
                </a:tc>
                <a:tc>
                  <a:txBody>
                    <a:bodyPr/>
                    <a:lstStyle/>
                    <a:p>
                      <a:pPr algn="ctr"/>
                      <a:r>
                        <a:rPr kumimoji="1" lang="en-US" altLang="ja-JP" sz="500" dirty="0"/>
                        <a:t>1000</a:t>
                      </a:r>
                      <a:endParaRPr kumimoji="1" lang="ja-JP" altLang="en-US" sz="500"/>
                    </a:p>
                  </a:txBody>
                  <a:tcPr marL="0" marR="0" marT="0" marB="0"/>
                </a:tc>
                <a:extLst>
                  <a:ext uri="{0D108BD9-81ED-4DB2-BD59-A6C34878D82A}">
                    <a16:rowId xmlns:a16="http://schemas.microsoft.com/office/drawing/2014/main" val="2654372106"/>
                  </a:ext>
                </a:extLst>
              </a:tr>
            </a:tbl>
          </a:graphicData>
        </a:graphic>
      </p:graphicFrame>
      <p:graphicFrame>
        <p:nvGraphicFramePr>
          <p:cNvPr id="178" name="表 177">
            <a:extLst>
              <a:ext uri="{FF2B5EF4-FFF2-40B4-BE49-F238E27FC236}">
                <a16:creationId xmlns:a16="http://schemas.microsoft.com/office/drawing/2014/main" id="{5F1A479D-1991-095C-A368-6AC1FA465AD5}"/>
              </a:ext>
            </a:extLst>
          </p:cNvPr>
          <p:cNvGraphicFramePr>
            <a:graphicFrameLocks noGrp="1"/>
          </p:cNvGraphicFramePr>
          <p:nvPr>
            <p:extLst>
              <p:ext uri="{D42A27DB-BD31-4B8C-83A1-F6EECF244321}">
                <p14:modId xmlns:p14="http://schemas.microsoft.com/office/powerpoint/2010/main" val="352894656"/>
              </p:ext>
            </p:extLst>
          </p:nvPr>
        </p:nvGraphicFramePr>
        <p:xfrm>
          <a:off x="3086496" y="961330"/>
          <a:ext cx="178539" cy="981918"/>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0274">
                <a:tc>
                  <a:txBody>
                    <a:bodyPr/>
                    <a:lstStyle/>
                    <a:p>
                      <a:pPr algn="ctr"/>
                      <a:r>
                        <a:rPr kumimoji="1" lang="en-US" altLang="ja-JP" sz="500" b="0">
                          <a:latin typeface="Arial" panose="020B0604020202020204" pitchFamily="34" charset="0"/>
                          <a:cs typeface="Arial" panose="020B0604020202020204" pitchFamily="34" charset="0"/>
                        </a:rPr>
                        <a:t>1.2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0274">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0274">
                <a:tc>
                  <a:txBody>
                    <a:bodyPr/>
                    <a:lstStyle/>
                    <a:p>
                      <a:pPr algn="ctr"/>
                      <a:r>
                        <a:rPr kumimoji="1" lang="en-US" altLang="ja-JP" sz="500" b="0" dirty="0">
                          <a:latin typeface="Arial" panose="020B0604020202020204" pitchFamily="34" charset="0"/>
                          <a:cs typeface="Arial" panose="020B0604020202020204" pitchFamily="34" charset="0"/>
                        </a:rPr>
                        <a:t>0.8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0274">
                <a:tc>
                  <a:txBody>
                    <a:bodyPr/>
                    <a:lstStyle/>
                    <a:p>
                      <a:pPr algn="ctr"/>
                      <a:r>
                        <a:rPr kumimoji="1" lang="en-US" altLang="ja-JP" sz="500" b="0" dirty="0">
                          <a:latin typeface="Arial" panose="020B0604020202020204" pitchFamily="34" charset="0"/>
                          <a:cs typeface="Arial" panose="020B0604020202020204" pitchFamily="34" charset="0"/>
                        </a:rPr>
                        <a:t>0.6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0274">
                <a:tc>
                  <a:txBody>
                    <a:bodyPr/>
                    <a:lstStyle/>
                    <a:p>
                      <a:pPr algn="ctr"/>
                      <a:r>
                        <a:rPr kumimoji="1" lang="en-US" altLang="ja-JP" sz="500" b="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0274">
                <a:tc>
                  <a:txBody>
                    <a:bodyPr/>
                    <a:lstStyle/>
                    <a:p>
                      <a:pPr algn="ctr"/>
                      <a:r>
                        <a:rPr kumimoji="1" lang="en-US" altLang="ja-JP" sz="500" b="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082590499"/>
                  </a:ext>
                </a:extLst>
              </a:tr>
              <a:tr h="140274">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03477100"/>
                  </a:ext>
                </a:extLst>
              </a:tr>
            </a:tbl>
          </a:graphicData>
        </a:graphic>
      </p:graphicFrame>
      <p:sp>
        <p:nvSpPr>
          <p:cNvPr id="179" name="テキスト ボックス 178">
            <a:extLst>
              <a:ext uri="{FF2B5EF4-FFF2-40B4-BE49-F238E27FC236}">
                <a16:creationId xmlns:a16="http://schemas.microsoft.com/office/drawing/2014/main" id="{271B1186-11E3-E669-1833-F250AF099B89}"/>
              </a:ext>
            </a:extLst>
          </p:cNvPr>
          <p:cNvSpPr txBox="1"/>
          <p:nvPr/>
        </p:nvSpPr>
        <p:spPr>
          <a:xfrm rot="16200000">
            <a:off x="2585264" y="1327178"/>
            <a:ext cx="957137" cy="184666"/>
          </a:xfrm>
          <a:prstGeom prst="rect">
            <a:avLst/>
          </a:prstGeom>
          <a:noFill/>
        </p:spPr>
        <p:txBody>
          <a:bodyPr wrap="square">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Relative live cell count</a:t>
            </a:r>
          </a:p>
        </p:txBody>
      </p:sp>
      <p:sp>
        <p:nvSpPr>
          <p:cNvPr id="181" name="テキスト ボックス 180">
            <a:extLst>
              <a:ext uri="{FF2B5EF4-FFF2-40B4-BE49-F238E27FC236}">
                <a16:creationId xmlns:a16="http://schemas.microsoft.com/office/drawing/2014/main" id="{BF06D8DC-8B8C-29E1-93E7-33DFAA37A43C}"/>
              </a:ext>
            </a:extLst>
          </p:cNvPr>
          <p:cNvSpPr txBox="1"/>
          <p:nvPr/>
        </p:nvSpPr>
        <p:spPr>
          <a:xfrm>
            <a:off x="4358197" y="812279"/>
            <a:ext cx="1128374"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0-5 µM</a:t>
            </a:r>
            <a:endParaRPr lang="ja-JP" altLang="en-US" sz="700" b="1">
              <a:latin typeface="Arial" panose="020B0604020202020204" pitchFamily="34" charset="0"/>
              <a:ea typeface="Meiryo" panose="020B0604030504040204" pitchFamily="34" charset="-128"/>
              <a:cs typeface="Arial" panose="020B0604020202020204" pitchFamily="34" charset="0"/>
            </a:endParaRPr>
          </a:p>
        </p:txBody>
      </p:sp>
      <p:graphicFrame>
        <p:nvGraphicFramePr>
          <p:cNvPr id="183" name="表 182">
            <a:extLst>
              <a:ext uri="{FF2B5EF4-FFF2-40B4-BE49-F238E27FC236}">
                <a16:creationId xmlns:a16="http://schemas.microsoft.com/office/drawing/2014/main" id="{20C983C6-C7D2-C179-9A83-A32CD34CC981}"/>
              </a:ext>
            </a:extLst>
          </p:cNvPr>
          <p:cNvGraphicFramePr>
            <a:graphicFrameLocks noGrp="1"/>
          </p:cNvGraphicFramePr>
          <p:nvPr>
            <p:extLst>
              <p:ext uri="{D42A27DB-BD31-4B8C-83A1-F6EECF244321}">
                <p14:modId xmlns:p14="http://schemas.microsoft.com/office/powerpoint/2010/main" val="3337253574"/>
              </p:ext>
            </p:extLst>
          </p:nvPr>
        </p:nvGraphicFramePr>
        <p:xfrm>
          <a:off x="4300455" y="957130"/>
          <a:ext cx="178539" cy="981918"/>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40274">
                <a:tc>
                  <a:txBody>
                    <a:bodyPr/>
                    <a:lstStyle/>
                    <a:p>
                      <a:pPr algn="ctr"/>
                      <a:r>
                        <a:rPr kumimoji="1" lang="en-US" altLang="ja-JP" sz="500" b="0">
                          <a:latin typeface="Arial" panose="020B0604020202020204" pitchFamily="34" charset="0"/>
                          <a:cs typeface="Arial" panose="020B0604020202020204" pitchFamily="34" charset="0"/>
                        </a:rPr>
                        <a:t>1.2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40274">
                <a:tc>
                  <a:txBody>
                    <a:bodyPr/>
                    <a:lstStyle/>
                    <a:p>
                      <a:pPr algn="ctr"/>
                      <a:r>
                        <a:rPr kumimoji="1" lang="en-US" altLang="ja-JP" sz="500" b="0" dirty="0">
                          <a:latin typeface="Arial" panose="020B0604020202020204" pitchFamily="34" charset="0"/>
                          <a:cs typeface="Arial" panose="020B0604020202020204" pitchFamily="34" charset="0"/>
                        </a:rPr>
                        <a:t>1.0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0274">
                <a:tc>
                  <a:txBody>
                    <a:bodyPr/>
                    <a:lstStyle/>
                    <a:p>
                      <a:pPr algn="ctr"/>
                      <a:r>
                        <a:rPr kumimoji="1" lang="en-US" altLang="ja-JP" sz="500" b="0" dirty="0">
                          <a:latin typeface="Arial" panose="020B0604020202020204" pitchFamily="34" charset="0"/>
                          <a:cs typeface="Arial" panose="020B0604020202020204" pitchFamily="34" charset="0"/>
                        </a:rPr>
                        <a:t>0.8</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0274">
                <a:tc>
                  <a:txBody>
                    <a:bodyPr/>
                    <a:lstStyle/>
                    <a:p>
                      <a:pPr algn="ctr"/>
                      <a:r>
                        <a:rPr kumimoji="1" lang="en-US" altLang="ja-JP" sz="500" b="0" dirty="0">
                          <a:latin typeface="Arial" panose="020B0604020202020204" pitchFamily="34" charset="0"/>
                          <a:cs typeface="Arial" panose="020B0604020202020204" pitchFamily="34" charset="0"/>
                        </a:rPr>
                        <a:t>0.6</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0274">
                <a:tc>
                  <a:txBody>
                    <a:bodyPr/>
                    <a:lstStyle/>
                    <a:p>
                      <a:pPr algn="ctr"/>
                      <a:r>
                        <a:rPr kumimoji="1" lang="en-US" altLang="ja-JP" sz="500" b="0">
                          <a:latin typeface="Arial" panose="020B0604020202020204" pitchFamily="34" charset="0"/>
                          <a:cs typeface="Arial" panose="020B0604020202020204" pitchFamily="34" charset="0"/>
                        </a:rPr>
                        <a:t>0.4</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40274">
                <a:tc>
                  <a:txBody>
                    <a:bodyPr/>
                    <a:lstStyle/>
                    <a:p>
                      <a:pPr algn="ctr"/>
                      <a:r>
                        <a:rPr kumimoji="1" lang="en-US" altLang="ja-JP" sz="500" b="0">
                          <a:latin typeface="Arial" panose="020B0604020202020204" pitchFamily="34" charset="0"/>
                          <a:cs typeface="Arial" panose="020B0604020202020204" pitchFamily="34" charset="0"/>
                        </a:rPr>
                        <a:t>0.2</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082590499"/>
                  </a:ext>
                </a:extLst>
              </a:tr>
              <a:tr h="140274">
                <a:tc>
                  <a:txBody>
                    <a:bodyPr/>
                    <a:lstStyle/>
                    <a:p>
                      <a:pPr algn="ctr"/>
                      <a:r>
                        <a:rPr kumimoji="1" lang="en-US" altLang="ja-JP" sz="500" b="0" dirty="0">
                          <a:latin typeface="Arial" panose="020B0604020202020204" pitchFamily="34" charset="0"/>
                          <a:cs typeface="Arial" panose="020B0604020202020204" pitchFamily="34" charset="0"/>
                        </a:rPr>
                        <a:t>0</a:t>
                      </a:r>
                      <a:endParaRPr kumimoji="1" lang="ja-JP" altLang="en-US" sz="5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03477100"/>
                  </a:ext>
                </a:extLst>
              </a:tr>
            </a:tbl>
          </a:graphicData>
        </a:graphic>
      </p:graphicFrame>
      <p:sp>
        <p:nvSpPr>
          <p:cNvPr id="184" name="テキスト ボックス 183">
            <a:extLst>
              <a:ext uri="{FF2B5EF4-FFF2-40B4-BE49-F238E27FC236}">
                <a16:creationId xmlns:a16="http://schemas.microsoft.com/office/drawing/2014/main" id="{63FC7AC4-8D44-7B0B-4BCC-3A93FEBBC878}"/>
              </a:ext>
            </a:extLst>
          </p:cNvPr>
          <p:cNvSpPr txBox="1"/>
          <p:nvPr/>
        </p:nvSpPr>
        <p:spPr>
          <a:xfrm rot="16200000">
            <a:off x="3799223" y="1322978"/>
            <a:ext cx="957137" cy="184666"/>
          </a:xfrm>
          <a:prstGeom prst="rect">
            <a:avLst/>
          </a:prstGeom>
          <a:noFill/>
        </p:spPr>
        <p:txBody>
          <a:bodyPr wrap="square">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Relative live cell count</a:t>
            </a:r>
          </a:p>
        </p:txBody>
      </p:sp>
      <p:sp>
        <p:nvSpPr>
          <p:cNvPr id="219" name="テキスト ボックス 218">
            <a:extLst>
              <a:ext uri="{FF2B5EF4-FFF2-40B4-BE49-F238E27FC236}">
                <a16:creationId xmlns:a16="http://schemas.microsoft.com/office/drawing/2014/main" id="{F4B53C4C-76B0-6736-2ED8-0EE3DA7A1624}"/>
              </a:ext>
            </a:extLst>
          </p:cNvPr>
          <p:cNvSpPr txBox="1"/>
          <p:nvPr/>
        </p:nvSpPr>
        <p:spPr>
          <a:xfrm>
            <a:off x="322358" y="5081602"/>
            <a:ext cx="606293"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 C</a:t>
            </a:r>
            <a:endParaRPr lang="ja-JP" altLang="en-US" sz="1000" b="1">
              <a:latin typeface="Arial" panose="020B0604020202020204" pitchFamily="34" charset="0"/>
              <a:cs typeface="Arial" panose="020B0604020202020204" pitchFamily="34" charset="0"/>
            </a:endParaRPr>
          </a:p>
        </p:txBody>
      </p:sp>
      <p:sp>
        <p:nvSpPr>
          <p:cNvPr id="227" name="テキスト ボックス 226">
            <a:extLst>
              <a:ext uri="{FF2B5EF4-FFF2-40B4-BE49-F238E27FC236}">
                <a16:creationId xmlns:a16="http://schemas.microsoft.com/office/drawing/2014/main" id="{7F7A3E8C-5C93-E4CA-5D4F-77F6C082B5B4}"/>
              </a:ext>
            </a:extLst>
          </p:cNvPr>
          <p:cNvSpPr txBox="1"/>
          <p:nvPr/>
        </p:nvSpPr>
        <p:spPr>
          <a:xfrm>
            <a:off x="2692528" y="5406314"/>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Olaparib</a:t>
            </a:r>
          </a:p>
        </p:txBody>
      </p:sp>
      <p:cxnSp>
        <p:nvCxnSpPr>
          <p:cNvPr id="228" name="直線コネクタ 227">
            <a:extLst>
              <a:ext uri="{FF2B5EF4-FFF2-40B4-BE49-F238E27FC236}">
                <a16:creationId xmlns:a16="http://schemas.microsoft.com/office/drawing/2014/main" id="{B403EC49-C151-2421-607F-B00912E3A938}"/>
              </a:ext>
            </a:extLst>
          </p:cNvPr>
          <p:cNvCxnSpPr>
            <a:cxnSpLocks/>
          </p:cNvCxnSpPr>
          <p:nvPr/>
        </p:nvCxnSpPr>
        <p:spPr>
          <a:xfrm flipV="1">
            <a:off x="2861238" y="5547223"/>
            <a:ext cx="446370" cy="15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直線コネクタ 228">
            <a:extLst>
              <a:ext uri="{FF2B5EF4-FFF2-40B4-BE49-F238E27FC236}">
                <a16:creationId xmlns:a16="http://schemas.microsoft.com/office/drawing/2014/main" id="{5EF8B6FA-8A15-109D-03F0-9F90D54C2F4F}"/>
              </a:ext>
            </a:extLst>
          </p:cNvPr>
          <p:cNvCxnSpPr>
            <a:cxnSpLocks/>
          </p:cNvCxnSpPr>
          <p:nvPr/>
        </p:nvCxnSpPr>
        <p:spPr>
          <a:xfrm>
            <a:off x="3408780" y="5543315"/>
            <a:ext cx="41545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0" name="直線コネクタ 229">
            <a:extLst>
              <a:ext uri="{FF2B5EF4-FFF2-40B4-BE49-F238E27FC236}">
                <a16:creationId xmlns:a16="http://schemas.microsoft.com/office/drawing/2014/main" id="{AE26EFED-DD5D-4E77-BBA4-779DE58CFF77}"/>
              </a:ext>
            </a:extLst>
          </p:cNvPr>
          <p:cNvCxnSpPr>
            <a:cxnSpLocks/>
          </p:cNvCxnSpPr>
          <p:nvPr/>
        </p:nvCxnSpPr>
        <p:spPr>
          <a:xfrm>
            <a:off x="2861238" y="5405959"/>
            <a:ext cx="12933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1" name="テキスト ボックス 230">
            <a:extLst>
              <a:ext uri="{FF2B5EF4-FFF2-40B4-BE49-F238E27FC236}">
                <a16:creationId xmlns:a16="http://schemas.microsoft.com/office/drawing/2014/main" id="{B571A84E-7EBB-0B6D-203F-1D267423806F}"/>
              </a:ext>
            </a:extLst>
          </p:cNvPr>
          <p:cNvSpPr txBox="1"/>
          <p:nvPr/>
        </p:nvSpPr>
        <p:spPr>
          <a:xfrm>
            <a:off x="3082189" y="5264283"/>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K562</a:t>
            </a:r>
          </a:p>
        </p:txBody>
      </p:sp>
      <p:sp>
        <p:nvSpPr>
          <p:cNvPr id="232" name="テキスト ボックス 231">
            <a:extLst>
              <a:ext uri="{FF2B5EF4-FFF2-40B4-BE49-F238E27FC236}">
                <a16:creationId xmlns:a16="http://schemas.microsoft.com/office/drawing/2014/main" id="{4FBF9C9D-8396-7C6B-D709-66DC3D56AE65}"/>
              </a:ext>
            </a:extLst>
          </p:cNvPr>
          <p:cNvSpPr txBox="1"/>
          <p:nvPr/>
        </p:nvSpPr>
        <p:spPr>
          <a:xfrm>
            <a:off x="3214352" y="5404667"/>
            <a:ext cx="805470" cy="169277"/>
          </a:xfrm>
          <a:prstGeom prst="rect">
            <a:avLst/>
          </a:prstGeom>
          <a:noFill/>
        </p:spPr>
        <p:txBody>
          <a:bodyPr wrap="square" rtlCol="0">
            <a:spAutoFit/>
          </a:bodyPr>
          <a:lstStyle/>
          <a:p>
            <a:pPr algn="ctr"/>
            <a:r>
              <a:rPr lang="en-US" altLang="ja-JP" sz="500" b="1" dirty="0">
                <a:latin typeface="Meiryo" panose="020B0604030504040204" pitchFamily="34" charset="-128"/>
                <a:ea typeface="Meiryo" panose="020B0604030504040204" pitchFamily="34" charset="-128"/>
              </a:rPr>
              <a:t>Peposertib</a:t>
            </a:r>
          </a:p>
        </p:txBody>
      </p:sp>
      <p:cxnSp>
        <p:nvCxnSpPr>
          <p:cNvPr id="234" name="直線コネクタ 233">
            <a:extLst>
              <a:ext uri="{FF2B5EF4-FFF2-40B4-BE49-F238E27FC236}">
                <a16:creationId xmlns:a16="http://schemas.microsoft.com/office/drawing/2014/main" id="{D0CCDC6D-EA2E-3C1F-1D35-7B82A191F7B2}"/>
              </a:ext>
            </a:extLst>
          </p:cNvPr>
          <p:cNvCxnSpPr>
            <a:cxnSpLocks/>
          </p:cNvCxnSpPr>
          <p:nvPr/>
        </p:nvCxnSpPr>
        <p:spPr>
          <a:xfrm>
            <a:off x="3882404" y="5539785"/>
            <a:ext cx="2707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7" name="テキスト ボックス 236">
            <a:extLst>
              <a:ext uri="{FF2B5EF4-FFF2-40B4-BE49-F238E27FC236}">
                <a16:creationId xmlns:a16="http://schemas.microsoft.com/office/drawing/2014/main" id="{F94E7627-3B16-DA37-1E16-4FF2800962FF}"/>
              </a:ext>
            </a:extLst>
          </p:cNvPr>
          <p:cNvSpPr txBox="1"/>
          <p:nvPr/>
        </p:nvSpPr>
        <p:spPr>
          <a:xfrm>
            <a:off x="1290758" y="675355"/>
            <a:ext cx="1128374" cy="200055"/>
          </a:xfrm>
          <a:prstGeom prst="rect">
            <a:avLst/>
          </a:prstGeom>
          <a:noFill/>
        </p:spPr>
        <p:txBody>
          <a:bodyPr wrap="square" rtlCol="0">
            <a:spAutoFit/>
          </a:bodyPr>
          <a:lstStyle/>
          <a:p>
            <a:pPr algn="ctr"/>
            <a:r>
              <a:rPr lang="en-US" altLang="ja-JP" sz="700" b="1" u="sng" dirty="0">
                <a:latin typeface="Arial" panose="020B0604020202020204" pitchFamily="34" charset="0"/>
                <a:ea typeface="Meiryo" panose="020B0604030504040204" pitchFamily="34" charset="-128"/>
                <a:cs typeface="Arial" panose="020B0604020202020204" pitchFamily="34" charset="0"/>
              </a:rPr>
              <a:t>Olaparib</a:t>
            </a:r>
            <a:endParaRPr lang="ja-JP" altLang="en-US" sz="700" b="1" u="sng">
              <a:latin typeface="Arial" panose="020B0604020202020204" pitchFamily="34" charset="0"/>
              <a:ea typeface="Meiryo" panose="020B0604030504040204" pitchFamily="34" charset="-128"/>
              <a:cs typeface="Arial" panose="020B0604020202020204" pitchFamily="34" charset="0"/>
            </a:endParaRPr>
          </a:p>
        </p:txBody>
      </p:sp>
      <p:sp>
        <p:nvSpPr>
          <p:cNvPr id="238" name="テキスト ボックス 237">
            <a:extLst>
              <a:ext uri="{FF2B5EF4-FFF2-40B4-BE49-F238E27FC236}">
                <a16:creationId xmlns:a16="http://schemas.microsoft.com/office/drawing/2014/main" id="{A7EA706D-F1AD-004D-5C2E-BB0C5F0501E4}"/>
              </a:ext>
            </a:extLst>
          </p:cNvPr>
          <p:cNvSpPr txBox="1"/>
          <p:nvPr/>
        </p:nvSpPr>
        <p:spPr>
          <a:xfrm>
            <a:off x="3666510" y="662621"/>
            <a:ext cx="1128374" cy="200055"/>
          </a:xfrm>
          <a:prstGeom prst="rect">
            <a:avLst/>
          </a:prstGeom>
          <a:noFill/>
        </p:spPr>
        <p:txBody>
          <a:bodyPr wrap="square" rtlCol="0">
            <a:spAutoFit/>
          </a:bodyPr>
          <a:lstStyle/>
          <a:p>
            <a:pPr algn="ctr"/>
            <a:r>
              <a:rPr lang="en-US" altLang="ja-JP" sz="700" b="1" u="sng" dirty="0">
                <a:latin typeface="Arial" panose="020B0604020202020204" pitchFamily="34" charset="0"/>
                <a:ea typeface="Meiryo" panose="020B0604030504040204" pitchFamily="34" charset="-128"/>
                <a:cs typeface="Arial" panose="020B0604020202020204" pitchFamily="34" charset="0"/>
              </a:rPr>
              <a:t>Peposertib</a:t>
            </a:r>
            <a:endParaRPr lang="ja-JP" altLang="en-US" sz="700" b="1" u="sng">
              <a:latin typeface="Arial" panose="020B0604020202020204" pitchFamily="34" charset="0"/>
              <a:ea typeface="Meiryo" panose="020B0604030504040204" pitchFamily="34" charset="-128"/>
              <a:cs typeface="Arial" panose="020B0604020202020204" pitchFamily="34" charset="0"/>
            </a:endParaRPr>
          </a:p>
        </p:txBody>
      </p:sp>
      <p:sp>
        <p:nvSpPr>
          <p:cNvPr id="239" name="テキスト ボックス 238">
            <a:extLst>
              <a:ext uri="{FF2B5EF4-FFF2-40B4-BE49-F238E27FC236}">
                <a16:creationId xmlns:a16="http://schemas.microsoft.com/office/drawing/2014/main" id="{710339F5-A4DE-CF93-8C92-C74AF30892E3}"/>
              </a:ext>
            </a:extLst>
          </p:cNvPr>
          <p:cNvSpPr txBox="1"/>
          <p:nvPr/>
        </p:nvSpPr>
        <p:spPr>
          <a:xfrm>
            <a:off x="1249818" y="1879205"/>
            <a:ext cx="783563" cy="169277"/>
          </a:xfrm>
          <a:prstGeom prst="rect">
            <a:avLst/>
          </a:prstGeom>
          <a:noFill/>
        </p:spPr>
        <p:txBody>
          <a:bodyPr wrap="square" rtlCol="0">
            <a:spAutoFit/>
          </a:bodyPr>
          <a:lstStyle/>
          <a:p>
            <a:pPr algn="ctr"/>
            <a:r>
              <a:rPr lang="en-US" altLang="ja-JP" sz="500" dirty="0">
                <a:latin typeface="Arial" panose="020B0604020202020204" pitchFamily="34" charset="0"/>
                <a:ea typeface="Meiryo" panose="020B0604030504040204" pitchFamily="34" charset="-128"/>
                <a:cs typeface="Arial" panose="020B0604020202020204" pitchFamily="34" charset="0"/>
              </a:rPr>
              <a:t>(µM)</a:t>
            </a:r>
          </a:p>
        </p:txBody>
      </p:sp>
      <p:sp>
        <p:nvSpPr>
          <p:cNvPr id="240" name="テキスト ボックス 239">
            <a:extLst>
              <a:ext uri="{FF2B5EF4-FFF2-40B4-BE49-F238E27FC236}">
                <a16:creationId xmlns:a16="http://schemas.microsoft.com/office/drawing/2014/main" id="{7C8E6E27-3B8A-476E-995E-DB62D39E9039}"/>
              </a:ext>
            </a:extLst>
          </p:cNvPr>
          <p:cNvSpPr txBox="1"/>
          <p:nvPr/>
        </p:nvSpPr>
        <p:spPr>
          <a:xfrm>
            <a:off x="2441280" y="1874597"/>
            <a:ext cx="783563" cy="169277"/>
          </a:xfrm>
          <a:prstGeom prst="rect">
            <a:avLst/>
          </a:prstGeom>
          <a:noFill/>
        </p:spPr>
        <p:txBody>
          <a:bodyPr wrap="square" rtlCol="0">
            <a:spAutoFit/>
          </a:bodyPr>
          <a:lstStyle/>
          <a:p>
            <a:pPr algn="ctr"/>
            <a:r>
              <a:rPr lang="en-US" altLang="ja-JP" sz="500" dirty="0">
                <a:latin typeface="Arial" panose="020B0604020202020204" pitchFamily="34" charset="0"/>
                <a:ea typeface="Meiryo" panose="020B0604030504040204" pitchFamily="34" charset="-128"/>
                <a:cs typeface="Arial" panose="020B0604020202020204" pitchFamily="34" charset="0"/>
              </a:rPr>
              <a:t>(µM)</a:t>
            </a:r>
          </a:p>
        </p:txBody>
      </p:sp>
      <p:sp>
        <p:nvSpPr>
          <p:cNvPr id="241" name="テキスト ボックス 240">
            <a:extLst>
              <a:ext uri="{FF2B5EF4-FFF2-40B4-BE49-F238E27FC236}">
                <a16:creationId xmlns:a16="http://schemas.microsoft.com/office/drawing/2014/main" id="{2B74DDCE-3455-35D6-DCD8-7955D22EF83E}"/>
              </a:ext>
            </a:extLst>
          </p:cNvPr>
          <p:cNvSpPr txBox="1"/>
          <p:nvPr/>
        </p:nvSpPr>
        <p:spPr>
          <a:xfrm>
            <a:off x="3722450" y="1867310"/>
            <a:ext cx="783563" cy="169277"/>
          </a:xfrm>
          <a:prstGeom prst="rect">
            <a:avLst/>
          </a:prstGeom>
          <a:noFill/>
        </p:spPr>
        <p:txBody>
          <a:bodyPr wrap="square" rtlCol="0">
            <a:spAutoFit/>
          </a:bodyPr>
          <a:lstStyle/>
          <a:p>
            <a:pPr algn="ctr"/>
            <a:r>
              <a:rPr lang="en-US" altLang="ja-JP" sz="500" dirty="0">
                <a:latin typeface="Arial" panose="020B0604020202020204" pitchFamily="34" charset="0"/>
                <a:ea typeface="Meiryo" panose="020B0604030504040204" pitchFamily="34" charset="-128"/>
                <a:cs typeface="Arial" panose="020B0604020202020204" pitchFamily="34" charset="0"/>
              </a:rPr>
              <a:t>(µM)</a:t>
            </a:r>
          </a:p>
        </p:txBody>
      </p:sp>
      <p:sp>
        <p:nvSpPr>
          <p:cNvPr id="242" name="テキスト ボックス 241">
            <a:extLst>
              <a:ext uri="{FF2B5EF4-FFF2-40B4-BE49-F238E27FC236}">
                <a16:creationId xmlns:a16="http://schemas.microsoft.com/office/drawing/2014/main" id="{EA5B9DFB-E420-27F4-1E5B-ED89505E072A}"/>
              </a:ext>
            </a:extLst>
          </p:cNvPr>
          <p:cNvSpPr txBox="1"/>
          <p:nvPr/>
        </p:nvSpPr>
        <p:spPr>
          <a:xfrm>
            <a:off x="4918455" y="1865310"/>
            <a:ext cx="783563" cy="169277"/>
          </a:xfrm>
          <a:prstGeom prst="rect">
            <a:avLst/>
          </a:prstGeom>
          <a:noFill/>
        </p:spPr>
        <p:txBody>
          <a:bodyPr wrap="square" rtlCol="0">
            <a:spAutoFit/>
          </a:bodyPr>
          <a:lstStyle/>
          <a:p>
            <a:pPr algn="ctr"/>
            <a:r>
              <a:rPr lang="en-US" altLang="ja-JP" sz="500" dirty="0">
                <a:latin typeface="Arial" panose="020B0604020202020204" pitchFamily="34" charset="0"/>
                <a:ea typeface="Meiryo" panose="020B0604030504040204" pitchFamily="34" charset="-128"/>
                <a:cs typeface="Arial" panose="020B0604020202020204" pitchFamily="34" charset="0"/>
              </a:rPr>
              <a:t>(µM)</a:t>
            </a:r>
          </a:p>
        </p:txBody>
      </p:sp>
      <p:pic>
        <p:nvPicPr>
          <p:cNvPr id="2" name="図 1">
            <a:extLst>
              <a:ext uri="{FF2B5EF4-FFF2-40B4-BE49-F238E27FC236}">
                <a16:creationId xmlns:a16="http://schemas.microsoft.com/office/drawing/2014/main" id="{58F9A75F-13D0-B5ED-3A09-776A09AA3FCA}"/>
              </a:ext>
            </a:extLst>
          </p:cNvPr>
          <p:cNvPicPr>
            <a:picLocks noChangeAspect="1"/>
          </p:cNvPicPr>
          <p:nvPr/>
        </p:nvPicPr>
        <p:blipFill>
          <a:blip r:embed="rId9">
            <a:extLst>
              <a:ext uri="{28A0092B-C50C-407E-A947-70E740481C1C}">
                <a14:useLocalDpi xmlns:a14="http://schemas.microsoft.com/office/drawing/2010/main"/>
              </a:ext>
            </a:extLst>
          </a:blip>
          <a:srcRect/>
          <a:stretch/>
        </p:blipFill>
        <p:spPr>
          <a:xfrm>
            <a:off x="3464822" y="3808900"/>
            <a:ext cx="1200873" cy="1097725"/>
          </a:xfrm>
          <a:prstGeom prst="rect">
            <a:avLst/>
          </a:prstGeom>
        </p:spPr>
      </p:pic>
      <p:pic>
        <p:nvPicPr>
          <p:cNvPr id="12" name="図 11">
            <a:extLst>
              <a:ext uri="{FF2B5EF4-FFF2-40B4-BE49-F238E27FC236}">
                <a16:creationId xmlns:a16="http://schemas.microsoft.com/office/drawing/2014/main" id="{30EA03AF-2810-1ED0-EF24-BA190AD04082}"/>
              </a:ext>
            </a:extLst>
          </p:cNvPr>
          <p:cNvPicPr>
            <a:picLocks noChangeAspect="1"/>
          </p:cNvPicPr>
          <p:nvPr/>
        </p:nvPicPr>
        <p:blipFill>
          <a:blip r:embed="rId10">
            <a:extLst>
              <a:ext uri="{28A0092B-C50C-407E-A947-70E740481C1C}">
                <a14:useLocalDpi xmlns:a14="http://schemas.microsoft.com/office/drawing/2010/main"/>
              </a:ext>
            </a:extLst>
          </a:blip>
          <a:srcRect/>
          <a:stretch/>
        </p:blipFill>
        <p:spPr>
          <a:xfrm>
            <a:off x="2343142" y="3802606"/>
            <a:ext cx="1128982" cy="1095536"/>
          </a:xfrm>
          <a:prstGeom prst="rect">
            <a:avLst/>
          </a:prstGeom>
        </p:spPr>
      </p:pic>
      <p:pic>
        <p:nvPicPr>
          <p:cNvPr id="13" name="図 12">
            <a:extLst>
              <a:ext uri="{FF2B5EF4-FFF2-40B4-BE49-F238E27FC236}">
                <a16:creationId xmlns:a16="http://schemas.microsoft.com/office/drawing/2014/main" id="{0C63B118-816B-15D2-08EE-A53251CBDB31}"/>
              </a:ext>
            </a:extLst>
          </p:cNvPr>
          <p:cNvPicPr>
            <a:picLocks noChangeAspect="1"/>
          </p:cNvPicPr>
          <p:nvPr/>
        </p:nvPicPr>
        <p:blipFill>
          <a:blip r:embed="rId11">
            <a:extLst>
              <a:ext uri="{28A0092B-C50C-407E-A947-70E740481C1C}">
                <a14:useLocalDpi xmlns:a14="http://schemas.microsoft.com/office/drawing/2010/main"/>
              </a:ext>
            </a:extLst>
          </a:blip>
          <a:srcRect/>
          <a:stretch/>
        </p:blipFill>
        <p:spPr>
          <a:xfrm>
            <a:off x="1227265" y="3839382"/>
            <a:ext cx="1142032" cy="1095536"/>
          </a:xfrm>
          <a:prstGeom prst="rect">
            <a:avLst/>
          </a:prstGeom>
        </p:spPr>
      </p:pic>
      <p:pic>
        <p:nvPicPr>
          <p:cNvPr id="14" name="図 13">
            <a:extLst>
              <a:ext uri="{FF2B5EF4-FFF2-40B4-BE49-F238E27FC236}">
                <a16:creationId xmlns:a16="http://schemas.microsoft.com/office/drawing/2014/main" id="{C38B868C-0241-61F4-540B-C09440EADB8B}"/>
              </a:ext>
            </a:extLst>
          </p:cNvPr>
          <p:cNvPicPr>
            <a:picLocks noChangeAspect="1"/>
          </p:cNvPicPr>
          <p:nvPr/>
        </p:nvPicPr>
        <p:blipFill>
          <a:blip r:embed="rId12">
            <a:extLst>
              <a:ext uri="{28A0092B-C50C-407E-A947-70E740481C1C}">
                <a14:useLocalDpi xmlns:a14="http://schemas.microsoft.com/office/drawing/2010/main"/>
              </a:ext>
            </a:extLst>
          </a:blip>
          <a:srcRect/>
          <a:stretch/>
        </p:blipFill>
        <p:spPr>
          <a:xfrm>
            <a:off x="3481181" y="2412300"/>
            <a:ext cx="1133490" cy="1069037"/>
          </a:xfrm>
          <a:prstGeom prst="rect">
            <a:avLst/>
          </a:prstGeom>
        </p:spPr>
      </p:pic>
      <p:pic>
        <p:nvPicPr>
          <p:cNvPr id="16" name="図 15">
            <a:extLst>
              <a:ext uri="{FF2B5EF4-FFF2-40B4-BE49-F238E27FC236}">
                <a16:creationId xmlns:a16="http://schemas.microsoft.com/office/drawing/2014/main" id="{10F2E9BB-3AE1-7704-18F1-264A8BD72CD2}"/>
              </a:ext>
            </a:extLst>
          </p:cNvPr>
          <p:cNvPicPr>
            <a:picLocks noChangeAspect="1"/>
          </p:cNvPicPr>
          <p:nvPr/>
        </p:nvPicPr>
        <p:blipFill>
          <a:blip r:embed="rId13">
            <a:extLst>
              <a:ext uri="{28A0092B-C50C-407E-A947-70E740481C1C}">
                <a14:useLocalDpi xmlns:a14="http://schemas.microsoft.com/office/drawing/2010/main"/>
              </a:ext>
            </a:extLst>
          </a:blip>
          <a:srcRect/>
          <a:stretch/>
        </p:blipFill>
        <p:spPr>
          <a:xfrm>
            <a:off x="2363867" y="2407936"/>
            <a:ext cx="1134131" cy="1077242"/>
          </a:xfrm>
          <a:prstGeom prst="rect">
            <a:avLst/>
          </a:prstGeom>
        </p:spPr>
      </p:pic>
      <p:pic>
        <p:nvPicPr>
          <p:cNvPr id="18" name="図 17">
            <a:extLst>
              <a:ext uri="{FF2B5EF4-FFF2-40B4-BE49-F238E27FC236}">
                <a16:creationId xmlns:a16="http://schemas.microsoft.com/office/drawing/2014/main" id="{273D9BC5-BA19-33B2-8D5C-86385D96DE7D}"/>
              </a:ext>
            </a:extLst>
          </p:cNvPr>
          <p:cNvPicPr>
            <a:picLocks noChangeAspect="1"/>
          </p:cNvPicPr>
          <p:nvPr/>
        </p:nvPicPr>
        <p:blipFill>
          <a:blip r:embed="rId14">
            <a:extLst>
              <a:ext uri="{28A0092B-C50C-407E-A947-70E740481C1C}">
                <a14:useLocalDpi xmlns:a14="http://schemas.microsoft.com/office/drawing/2010/main"/>
              </a:ext>
            </a:extLst>
          </a:blip>
          <a:srcRect/>
          <a:stretch/>
        </p:blipFill>
        <p:spPr>
          <a:xfrm>
            <a:off x="1216274" y="2409184"/>
            <a:ext cx="1134131" cy="1077241"/>
          </a:xfrm>
          <a:prstGeom prst="rect">
            <a:avLst/>
          </a:prstGeom>
        </p:spPr>
      </p:pic>
      <p:cxnSp>
        <p:nvCxnSpPr>
          <p:cNvPr id="20" name="直線矢印コネクタ 19">
            <a:extLst>
              <a:ext uri="{FF2B5EF4-FFF2-40B4-BE49-F238E27FC236}">
                <a16:creationId xmlns:a16="http://schemas.microsoft.com/office/drawing/2014/main" id="{6A8EE63C-DF41-A381-C441-1CDCF1FD7F87}"/>
              </a:ext>
            </a:extLst>
          </p:cNvPr>
          <p:cNvCxnSpPr>
            <a:cxnSpLocks/>
          </p:cNvCxnSpPr>
          <p:nvPr/>
        </p:nvCxnSpPr>
        <p:spPr>
          <a:xfrm>
            <a:off x="1852528" y="4970253"/>
            <a:ext cx="2741736"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81BF3196-D670-E91E-2597-39D1F00A2824}"/>
              </a:ext>
            </a:extLst>
          </p:cNvPr>
          <p:cNvSpPr txBox="1"/>
          <p:nvPr/>
        </p:nvSpPr>
        <p:spPr>
          <a:xfrm>
            <a:off x="1224224" y="4863008"/>
            <a:ext cx="821428" cy="215444"/>
          </a:xfrm>
          <a:prstGeom prst="rect">
            <a:avLst/>
          </a:prstGeom>
          <a:noFill/>
        </p:spPr>
        <p:txBody>
          <a:bodyPr wrap="square">
            <a:spAutoFit/>
          </a:bodyPr>
          <a:lstStyle/>
          <a:p>
            <a:r>
              <a:rPr lang="en-US" altLang="ja-JP" sz="800" b="1" dirty="0">
                <a:latin typeface="Arial" panose="020B0604020202020204" pitchFamily="34" charset="0"/>
                <a:ea typeface="Meiryo" panose="020B0604030504040204" pitchFamily="34" charset="-128"/>
                <a:cs typeface="Arial" panose="020B0604020202020204" pitchFamily="34" charset="0"/>
              </a:rPr>
              <a:t>Annexin V</a:t>
            </a:r>
          </a:p>
        </p:txBody>
      </p:sp>
      <p:sp>
        <p:nvSpPr>
          <p:cNvPr id="23" name="テキスト ボックス 22">
            <a:extLst>
              <a:ext uri="{FF2B5EF4-FFF2-40B4-BE49-F238E27FC236}">
                <a16:creationId xmlns:a16="http://schemas.microsoft.com/office/drawing/2014/main" id="{56ED6BD2-2582-A5EB-14CF-08DD741C3518}"/>
              </a:ext>
            </a:extLst>
          </p:cNvPr>
          <p:cNvSpPr txBox="1"/>
          <p:nvPr/>
        </p:nvSpPr>
        <p:spPr>
          <a:xfrm>
            <a:off x="1044608" y="4695150"/>
            <a:ext cx="300771" cy="215444"/>
          </a:xfrm>
          <a:prstGeom prst="rect">
            <a:avLst/>
          </a:prstGeom>
          <a:noFill/>
        </p:spPr>
        <p:txBody>
          <a:bodyPr wrap="square">
            <a:spAutoFit/>
          </a:bodyPr>
          <a:lstStyle/>
          <a:p>
            <a:r>
              <a:rPr lang="en-US" altLang="ja-JP" sz="800" b="1" dirty="0">
                <a:latin typeface="Arial" panose="020B0604020202020204" pitchFamily="34" charset="0"/>
                <a:ea typeface="Meiryo" panose="020B0604030504040204" pitchFamily="34" charset="-128"/>
                <a:cs typeface="Arial" panose="020B0604020202020204" pitchFamily="34" charset="0"/>
              </a:rPr>
              <a:t>PI</a:t>
            </a:r>
          </a:p>
        </p:txBody>
      </p:sp>
      <p:cxnSp>
        <p:nvCxnSpPr>
          <p:cNvPr id="30" name="直線矢印コネクタ 29">
            <a:extLst>
              <a:ext uri="{FF2B5EF4-FFF2-40B4-BE49-F238E27FC236}">
                <a16:creationId xmlns:a16="http://schemas.microsoft.com/office/drawing/2014/main" id="{BB673D52-B9E1-B645-9EDF-C595FB930020}"/>
              </a:ext>
            </a:extLst>
          </p:cNvPr>
          <p:cNvCxnSpPr>
            <a:cxnSpLocks/>
          </p:cNvCxnSpPr>
          <p:nvPr/>
        </p:nvCxnSpPr>
        <p:spPr>
          <a:xfrm flipV="1">
            <a:off x="1190646" y="3903341"/>
            <a:ext cx="0" cy="82814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2FB7DBE4-472F-A6FC-DB20-5ECE3789C528}"/>
              </a:ext>
            </a:extLst>
          </p:cNvPr>
          <p:cNvSpPr txBox="1"/>
          <p:nvPr/>
        </p:nvSpPr>
        <p:spPr>
          <a:xfrm>
            <a:off x="1018799" y="3603345"/>
            <a:ext cx="656842" cy="215444"/>
          </a:xfrm>
          <a:prstGeom prst="rect">
            <a:avLst/>
          </a:prstGeom>
          <a:noFill/>
        </p:spPr>
        <p:txBody>
          <a:bodyPr wrap="square">
            <a:spAutoFit/>
          </a:bodyPr>
          <a:lstStyle/>
          <a:p>
            <a:pPr algn="ctr"/>
            <a:r>
              <a:rPr lang="en-US" altLang="ja-JP" sz="800" b="1" u="sng" dirty="0">
                <a:latin typeface="Arial" panose="020B0604020202020204" pitchFamily="34" charset="0"/>
                <a:ea typeface="Meiryo" panose="020B0604030504040204" pitchFamily="34" charset="-128"/>
                <a:cs typeface="Arial" panose="020B0604020202020204" pitchFamily="34" charset="0"/>
              </a:rPr>
              <a:t>K562</a:t>
            </a:r>
          </a:p>
        </p:txBody>
      </p:sp>
      <p:sp>
        <p:nvSpPr>
          <p:cNvPr id="33" name="テキスト ボックス 32">
            <a:extLst>
              <a:ext uri="{FF2B5EF4-FFF2-40B4-BE49-F238E27FC236}">
                <a16:creationId xmlns:a16="http://schemas.microsoft.com/office/drawing/2014/main" id="{927C0DAE-E706-C4D9-3132-E68B69BE287C}"/>
              </a:ext>
            </a:extLst>
          </p:cNvPr>
          <p:cNvSpPr txBox="1"/>
          <p:nvPr/>
        </p:nvSpPr>
        <p:spPr>
          <a:xfrm>
            <a:off x="1227958" y="3720177"/>
            <a:ext cx="1203654" cy="200055"/>
          </a:xfrm>
          <a:prstGeom prst="rect">
            <a:avLst/>
          </a:prstGeom>
          <a:noFill/>
        </p:spPr>
        <p:txBody>
          <a:bodyPr wrap="square">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untreated cells</a:t>
            </a:r>
          </a:p>
        </p:txBody>
      </p:sp>
      <p:sp>
        <p:nvSpPr>
          <p:cNvPr id="36" name="テキスト ボックス 35">
            <a:extLst>
              <a:ext uri="{FF2B5EF4-FFF2-40B4-BE49-F238E27FC236}">
                <a16:creationId xmlns:a16="http://schemas.microsoft.com/office/drawing/2014/main" id="{603B529E-7401-7FFE-66F7-0B4405988DB5}"/>
              </a:ext>
            </a:extLst>
          </p:cNvPr>
          <p:cNvSpPr txBox="1"/>
          <p:nvPr/>
        </p:nvSpPr>
        <p:spPr>
          <a:xfrm>
            <a:off x="2362604" y="3730861"/>
            <a:ext cx="1203654" cy="200055"/>
          </a:xfrm>
          <a:prstGeom prst="rect">
            <a:avLst/>
          </a:prstGeom>
          <a:noFill/>
        </p:spPr>
        <p:txBody>
          <a:bodyPr wrap="square">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Olaparib 20 µM</a:t>
            </a:r>
          </a:p>
        </p:txBody>
      </p:sp>
      <p:sp>
        <p:nvSpPr>
          <p:cNvPr id="39" name="テキスト ボックス 38">
            <a:extLst>
              <a:ext uri="{FF2B5EF4-FFF2-40B4-BE49-F238E27FC236}">
                <a16:creationId xmlns:a16="http://schemas.microsoft.com/office/drawing/2014/main" id="{9C746EB6-0992-72B1-A140-2E8C99EB9139}"/>
              </a:ext>
            </a:extLst>
          </p:cNvPr>
          <p:cNvSpPr txBox="1"/>
          <p:nvPr/>
        </p:nvSpPr>
        <p:spPr>
          <a:xfrm>
            <a:off x="3494296" y="3726015"/>
            <a:ext cx="1203654" cy="200055"/>
          </a:xfrm>
          <a:prstGeom prst="rect">
            <a:avLst/>
          </a:prstGeom>
          <a:noFill/>
        </p:spPr>
        <p:txBody>
          <a:bodyPr wrap="square">
            <a:spAutoFit/>
          </a:bodyPr>
          <a:lstStyle/>
          <a:p>
            <a:pPr algn="ctr"/>
            <a:r>
              <a:rPr lang="en-US" altLang="ja-JP" sz="700" b="1" dirty="0" err="1">
                <a:latin typeface="Arial" panose="020B0604020202020204" pitchFamily="34" charset="0"/>
                <a:ea typeface="Meiryo" panose="020B0604030504040204" pitchFamily="34" charset="-128"/>
                <a:cs typeface="Arial" panose="020B0604020202020204" pitchFamily="34" charset="0"/>
              </a:rPr>
              <a:t>Peposertib</a:t>
            </a:r>
            <a:r>
              <a:rPr lang="en-US" altLang="ja-JP" sz="700" b="1" dirty="0">
                <a:latin typeface="Arial" panose="020B0604020202020204" pitchFamily="34" charset="0"/>
                <a:ea typeface="Meiryo" panose="020B0604030504040204" pitchFamily="34" charset="-128"/>
                <a:cs typeface="Arial" panose="020B0604020202020204" pitchFamily="34" charset="0"/>
              </a:rPr>
              <a:t> 2 µM</a:t>
            </a:r>
          </a:p>
        </p:txBody>
      </p:sp>
      <p:cxnSp>
        <p:nvCxnSpPr>
          <p:cNvPr id="41" name="直線矢印コネクタ 40">
            <a:extLst>
              <a:ext uri="{FF2B5EF4-FFF2-40B4-BE49-F238E27FC236}">
                <a16:creationId xmlns:a16="http://schemas.microsoft.com/office/drawing/2014/main" id="{7DC43008-6FBB-9DF5-263A-F4322719F30B}"/>
              </a:ext>
            </a:extLst>
          </p:cNvPr>
          <p:cNvCxnSpPr>
            <a:cxnSpLocks/>
          </p:cNvCxnSpPr>
          <p:nvPr/>
        </p:nvCxnSpPr>
        <p:spPr>
          <a:xfrm>
            <a:off x="1852528" y="3534944"/>
            <a:ext cx="2741736"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71F6F4C5-C2F9-55F0-CDC5-7F8D8F8D34D3}"/>
              </a:ext>
            </a:extLst>
          </p:cNvPr>
          <p:cNvSpPr txBox="1"/>
          <p:nvPr/>
        </p:nvSpPr>
        <p:spPr>
          <a:xfrm>
            <a:off x="1224224" y="3432642"/>
            <a:ext cx="821428" cy="215444"/>
          </a:xfrm>
          <a:prstGeom prst="rect">
            <a:avLst/>
          </a:prstGeom>
          <a:noFill/>
        </p:spPr>
        <p:txBody>
          <a:bodyPr wrap="square">
            <a:spAutoFit/>
          </a:bodyPr>
          <a:lstStyle/>
          <a:p>
            <a:r>
              <a:rPr lang="en-US" altLang="ja-JP" sz="800" b="1" dirty="0">
                <a:latin typeface="Arial" panose="020B0604020202020204" pitchFamily="34" charset="0"/>
                <a:ea typeface="Meiryo" panose="020B0604030504040204" pitchFamily="34" charset="-128"/>
                <a:cs typeface="Arial" panose="020B0604020202020204" pitchFamily="34" charset="0"/>
              </a:rPr>
              <a:t>Annexin V</a:t>
            </a:r>
          </a:p>
        </p:txBody>
      </p:sp>
      <p:sp>
        <p:nvSpPr>
          <p:cNvPr id="44" name="テキスト ボックス 43">
            <a:extLst>
              <a:ext uri="{FF2B5EF4-FFF2-40B4-BE49-F238E27FC236}">
                <a16:creationId xmlns:a16="http://schemas.microsoft.com/office/drawing/2014/main" id="{53E796F7-0316-56E2-2BAB-84E9CAB8ED25}"/>
              </a:ext>
            </a:extLst>
          </p:cNvPr>
          <p:cNvSpPr txBox="1"/>
          <p:nvPr/>
        </p:nvSpPr>
        <p:spPr>
          <a:xfrm>
            <a:off x="1044608" y="3265897"/>
            <a:ext cx="300771" cy="215444"/>
          </a:xfrm>
          <a:prstGeom prst="rect">
            <a:avLst/>
          </a:prstGeom>
          <a:noFill/>
        </p:spPr>
        <p:txBody>
          <a:bodyPr wrap="square">
            <a:spAutoFit/>
          </a:bodyPr>
          <a:lstStyle/>
          <a:p>
            <a:r>
              <a:rPr lang="en-US" altLang="ja-JP" sz="800" b="1" dirty="0">
                <a:latin typeface="Arial" panose="020B0604020202020204" pitchFamily="34" charset="0"/>
                <a:ea typeface="Meiryo" panose="020B0604030504040204" pitchFamily="34" charset="-128"/>
                <a:cs typeface="Arial" panose="020B0604020202020204" pitchFamily="34" charset="0"/>
              </a:rPr>
              <a:t>PI</a:t>
            </a:r>
          </a:p>
        </p:txBody>
      </p:sp>
      <p:cxnSp>
        <p:nvCxnSpPr>
          <p:cNvPr id="45" name="直線矢印コネクタ 44">
            <a:extLst>
              <a:ext uri="{FF2B5EF4-FFF2-40B4-BE49-F238E27FC236}">
                <a16:creationId xmlns:a16="http://schemas.microsoft.com/office/drawing/2014/main" id="{48278BA8-F7E4-2D29-69DE-040EF41CB799}"/>
              </a:ext>
            </a:extLst>
          </p:cNvPr>
          <p:cNvCxnSpPr>
            <a:cxnSpLocks/>
          </p:cNvCxnSpPr>
          <p:nvPr/>
        </p:nvCxnSpPr>
        <p:spPr>
          <a:xfrm flipV="1">
            <a:off x="1190646" y="2474088"/>
            <a:ext cx="0" cy="82814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16EB3FEE-883D-B005-AECD-CF89DFF5C5B6}"/>
              </a:ext>
            </a:extLst>
          </p:cNvPr>
          <p:cNvSpPr txBox="1"/>
          <p:nvPr/>
        </p:nvSpPr>
        <p:spPr>
          <a:xfrm>
            <a:off x="1018799" y="2157908"/>
            <a:ext cx="656842" cy="215444"/>
          </a:xfrm>
          <a:prstGeom prst="rect">
            <a:avLst/>
          </a:prstGeom>
          <a:noFill/>
        </p:spPr>
        <p:txBody>
          <a:bodyPr wrap="square">
            <a:spAutoFit/>
          </a:bodyPr>
          <a:lstStyle/>
          <a:p>
            <a:pPr algn="ctr"/>
            <a:r>
              <a:rPr lang="en-US" altLang="ja-JP" sz="800" b="1" u="sng" dirty="0">
                <a:latin typeface="Arial" panose="020B0604020202020204" pitchFamily="34" charset="0"/>
                <a:ea typeface="Meiryo" panose="020B0604030504040204" pitchFamily="34" charset="-128"/>
                <a:cs typeface="Arial" panose="020B0604020202020204" pitchFamily="34" charset="0"/>
              </a:rPr>
              <a:t>HEK293T</a:t>
            </a:r>
          </a:p>
        </p:txBody>
      </p:sp>
      <p:sp>
        <p:nvSpPr>
          <p:cNvPr id="48" name="テキスト ボックス 47">
            <a:extLst>
              <a:ext uri="{FF2B5EF4-FFF2-40B4-BE49-F238E27FC236}">
                <a16:creationId xmlns:a16="http://schemas.microsoft.com/office/drawing/2014/main" id="{426AC742-175B-0C10-B2A3-A55718D74FD6}"/>
              </a:ext>
            </a:extLst>
          </p:cNvPr>
          <p:cNvSpPr txBox="1"/>
          <p:nvPr/>
        </p:nvSpPr>
        <p:spPr>
          <a:xfrm>
            <a:off x="1227958" y="2290924"/>
            <a:ext cx="1203654" cy="200055"/>
          </a:xfrm>
          <a:prstGeom prst="rect">
            <a:avLst/>
          </a:prstGeom>
          <a:noFill/>
        </p:spPr>
        <p:txBody>
          <a:bodyPr wrap="square">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untreated cells</a:t>
            </a:r>
          </a:p>
        </p:txBody>
      </p:sp>
      <p:sp>
        <p:nvSpPr>
          <p:cNvPr id="49" name="テキスト ボックス 48">
            <a:extLst>
              <a:ext uri="{FF2B5EF4-FFF2-40B4-BE49-F238E27FC236}">
                <a16:creationId xmlns:a16="http://schemas.microsoft.com/office/drawing/2014/main" id="{6ED22385-96D0-1C1A-F796-A34AF8C0DA91}"/>
              </a:ext>
            </a:extLst>
          </p:cNvPr>
          <p:cNvSpPr txBox="1"/>
          <p:nvPr/>
        </p:nvSpPr>
        <p:spPr>
          <a:xfrm>
            <a:off x="2362604" y="2301608"/>
            <a:ext cx="1203654" cy="200055"/>
          </a:xfrm>
          <a:prstGeom prst="rect">
            <a:avLst/>
          </a:prstGeom>
          <a:noFill/>
        </p:spPr>
        <p:txBody>
          <a:bodyPr wrap="square">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Olaparib 20 µM</a:t>
            </a:r>
          </a:p>
        </p:txBody>
      </p:sp>
      <p:sp>
        <p:nvSpPr>
          <p:cNvPr id="50" name="テキスト ボックス 49">
            <a:extLst>
              <a:ext uri="{FF2B5EF4-FFF2-40B4-BE49-F238E27FC236}">
                <a16:creationId xmlns:a16="http://schemas.microsoft.com/office/drawing/2014/main" id="{826D5D26-26FE-E23C-371B-EDB6C31E574B}"/>
              </a:ext>
            </a:extLst>
          </p:cNvPr>
          <p:cNvSpPr txBox="1"/>
          <p:nvPr/>
        </p:nvSpPr>
        <p:spPr>
          <a:xfrm>
            <a:off x="3494296" y="2296762"/>
            <a:ext cx="1203654" cy="200055"/>
          </a:xfrm>
          <a:prstGeom prst="rect">
            <a:avLst/>
          </a:prstGeom>
          <a:noFill/>
        </p:spPr>
        <p:txBody>
          <a:bodyPr wrap="square">
            <a:spAutoFit/>
          </a:bodyPr>
          <a:lstStyle/>
          <a:p>
            <a:pPr algn="ctr"/>
            <a:r>
              <a:rPr lang="en-US" altLang="ja-JP" sz="700" b="1" dirty="0" err="1">
                <a:latin typeface="Arial" panose="020B0604020202020204" pitchFamily="34" charset="0"/>
                <a:ea typeface="Meiryo" panose="020B0604030504040204" pitchFamily="34" charset="-128"/>
                <a:cs typeface="Arial" panose="020B0604020202020204" pitchFamily="34" charset="0"/>
              </a:rPr>
              <a:t>Peposertib</a:t>
            </a:r>
            <a:r>
              <a:rPr lang="en-US" altLang="ja-JP" sz="700" b="1" dirty="0">
                <a:latin typeface="Arial" panose="020B0604020202020204" pitchFamily="34" charset="0"/>
                <a:ea typeface="Meiryo" panose="020B0604030504040204" pitchFamily="34" charset="-128"/>
                <a:cs typeface="Arial" panose="020B0604020202020204" pitchFamily="34" charset="0"/>
              </a:rPr>
              <a:t> 2 µM</a:t>
            </a:r>
          </a:p>
        </p:txBody>
      </p:sp>
      <p:sp>
        <p:nvSpPr>
          <p:cNvPr id="52" name="テキスト ボックス 51">
            <a:extLst>
              <a:ext uri="{FF2B5EF4-FFF2-40B4-BE49-F238E27FC236}">
                <a16:creationId xmlns:a16="http://schemas.microsoft.com/office/drawing/2014/main" id="{06D27DBB-1387-43A0-D1B2-73922AACFAC0}"/>
              </a:ext>
            </a:extLst>
          </p:cNvPr>
          <p:cNvSpPr txBox="1"/>
          <p:nvPr/>
        </p:nvSpPr>
        <p:spPr>
          <a:xfrm>
            <a:off x="1273098" y="3233069"/>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98.4</a:t>
            </a:r>
          </a:p>
        </p:txBody>
      </p:sp>
      <p:sp>
        <p:nvSpPr>
          <p:cNvPr id="54" name="テキスト ボックス 53">
            <a:extLst>
              <a:ext uri="{FF2B5EF4-FFF2-40B4-BE49-F238E27FC236}">
                <a16:creationId xmlns:a16="http://schemas.microsoft.com/office/drawing/2014/main" id="{859C2A5A-63E5-F15B-4693-33437825A15A}"/>
              </a:ext>
            </a:extLst>
          </p:cNvPr>
          <p:cNvSpPr txBox="1"/>
          <p:nvPr/>
        </p:nvSpPr>
        <p:spPr>
          <a:xfrm>
            <a:off x="1280276" y="2434692"/>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0.85</a:t>
            </a:r>
          </a:p>
        </p:txBody>
      </p:sp>
      <p:sp>
        <p:nvSpPr>
          <p:cNvPr id="55" name="テキスト ボックス 54">
            <a:extLst>
              <a:ext uri="{FF2B5EF4-FFF2-40B4-BE49-F238E27FC236}">
                <a16:creationId xmlns:a16="http://schemas.microsoft.com/office/drawing/2014/main" id="{E525A9BE-3688-C6CF-222A-71D4AE33C5FB}"/>
              </a:ext>
            </a:extLst>
          </p:cNvPr>
          <p:cNvSpPr txBox="1"/>
          <p:nvPr/>
        </p:nvSpPr>
        <p:spPr>
          <a:xfrm>
            <a:off x="1989501" y="2431153"/>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0.25</a:t>
            </a:r>
          </a:p>
        </p:txBody>
      </p:sp>
      <p:sp>
        <p:nvSpPr>
          <p:cNvPr id="56" name="テキスト ボックス 55">
            <a:extLst>
              <a:ext uri="{FF2B5EF4-FFF2-40B4-BE49-F238E27FC236}">
                <a16:creationId xmlns:a16="http://schemas.microsoft.com/office/drawing/2014/main" id="{D10CA4FF-258A-DB20-6BA8-CAC5BB20E3E2}"/>
              </a:ext>
            </a:extLst>
          </p:cNvPr>
          <p:cNvSpPr txBox="1"/>
          <p:nvPr/>
        </p:nvSpPr>
        <p:spPr>
          <a:xfrm>
            <a:off x="1996356" y="3242634"/>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0.48</a:t>
            </a:r>
          </a:p>
        </p:txBody>
      </p:sp>
      <p:sp>
        <p:nvSpPr>
          <p:cNvPr id="57" name="テキスト ボックス 56">
            <a:extLst>
              <a:ext uri="{FF2B5EF4-FFF2-40B4-BE49-F238E27FC236}">
                <a16:creationId xmlns:a16="http://schemas.microsoft.com/office/drawing/2014/main" id="{1A1295A4-761C-A58C-EBD6-F40F28C0C423}"/>
              </a:ext>
            </a:extLst>
          </p:cNvPr>
          <p:cNvSpPr txBox="1"/>
          <p:nvPr/>
        </p:nvSpPr>
        <p:spPr>
          <a:xfrm>
            <a:off x="2424562" y="3233943"/>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97.4</a:t>
            </a:r>
          </a:p>
        </p:txBody>
      </p:sp>
      <p:sp>
        <p:nvSpPr>
          <p:cNvPr id="58" name="テキスト ボックス 57">
            <a:extLst>
              <a:ext uri="{FF2B5EF4-FFF2-40B4-BE49-F238E27FC236}">
                <a16:creationId xmlns:a16="http://schemas.microsoft.com/office/drawing/2014/main" id="{93C25841-EE68-6BF9-2D8C-3A28CA5FA6D3}"/>
              </a:ext>
            </a:extLst>
          </p:cNvPr>
          <p:cNvSpPr txBox="1"/>
          <p:nvPr/>
        </p:nvSpPr>
        <p:spPr>
          <a:xfrm>
            <a:off x="2421614" y="2435566"/>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1.19</a:t>
            </a:r>
          </a:p>
        </p:txBody>
      </p:sp>
      <p:sp>
        <p:nvSpPr>
          <p:cNvPr id="59" name="テキスト ボックス 58">
            <a:extLst>
              <a:ext uri="{FF2B5EF4-FFF2-40B4-BE49-F238E27FC236}">
                <a16:creationId xmlns:a16="http://schemas.microsoft.com/office/drawing/2014/main" id="{3C448161-E65E-6D9E-FA7E-A1D89015E5F3}"/>
              </a:ext>
            </a:extLst>
          </p:cNvPr>
          <p:cNvSpPr txBox="1"/>
          <p:nvPr/>
        </p:nvSpPr>
        <p:spPr>
          <a:xfrm>
            <a:off x="3130839" y="243202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0.48</a:t>
            </a:r>
          </a:p>
        </p:txBody>
      </p:sp>
      <p:sp>
        <p:nvSpPr>
          <p:cNvPr id="60" name="テキスト ボックス 59">
            <a:extLst>
              <a:ext uri="{FF2B5EF4-FFF2-40B4-BE49-F238E27FC236}">
                <a16:creationId xmlns:a16="http://schemas.microsoft.com/office/drawing/2014/main" id="{8B488EB4-146F-E629-F5A2-B260869E2999}"/>
              </a:ext>
            </a:extLst>
          </p:cNvPr>
          <p:cNvSpPr txBox="1"/>
          <p:nvPr/>
        </p:nvSpPr>
        <p:spPr>
          <a:xfrm>
            <a:off x="3131943" y="323775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0.93</a:t>
            </a:r>
          </a:p>
        </p:txBody>
      </p:sp>
      <p:sp>
        <p:nvSpPr>
          <p:cNvPr id="61" name="テキスト ボックス 60">
            <a:extLst>
              <a:ext uri="{FF2B5EF4-FFF2-40B4-BE49-F238E27FC236}">
                <a16:creationId xmlns:a16="http://schemas.microsoft.com/office/drawing/2014/main" id="{F851CA32-32B9-8710-9FC0-4972125C1FA1}"/>
              </a:ext>
            </a:extLst>
          </p:cNvPr>
          <p:cNvSpPr txBox="1"/>
          <p:nvPr/>
        </p:nvSpPr>
        <p:spPr>
          <a:xfrm>
            <a:off x="3541021" y="3233943"/>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98.8</a:t>
            </a:r>
          </a:p>
        </p:txBody>
      </p:sp>
      <p:sp>
        <p:nvSpPr>
          <p:cNvPr id="63" name="テキスト ボックス 62">
            <a:extLst>
              <a:ext uri="{FF2B5EF4-FFF2-40B4-BE49-F238E27FC236}">
                <a16:creationId xmlns:a16="http://schemas.microsoft.com/office/drawing/2014/main" id="{5B59EAC0-2F19-89B1-3063-5269DA338370}"/>
              </a:ext>
            </a:extLst>
          </p:cNvPr>
          <p:cNvSpPr txBox="1"/>
          <p:nvPr/>
        </p:nvSpPr>
        <p:spPr>
          <a:xfrm>
            <a:off x="3542448" y="2435566"/>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0.63</a:t>
            </a:r>
          </a:p>
        </p:txBody>
      </p:sp>
      <p:sp>
        <p:nvSpPr>
          <p:cNvPr id="64" name="テキスト ボックス 63">
            <a:extLst>
              <a:ext uri="{FF2B5EF4-FFF2-40B4-BE49-F238E27FC236}">
                <a16:creationId xmlns:a16="http://schemas.microsoft.com/office/drawing/2014/main" id="{07E279A2-4462-1770-FE26-6B314C8B9AF0}"/>
              </a:ext>
            </a:extLst>
          </p:cNvPr>
          <p:cNvSpPr txBox="1"/>
          <p:nvPr/>
        </p:nvSpPr>
        <p:spPr>
          <a:xfrm>
            <a:off x="4247298" y="243202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0.21</a:t>
            </a:r>
          </a:p>
        </p:txBody>
      </p:sp>
      <p:sp>
        <p:nvSpPr>
          <p:cNvPr id="65" name="テキスト ボックス 64">
            <a:extLst>
              <a:ext uri="{FF2B5EF4-FFF2-40B4-BE49-F238E27FC236}">
                <a16:creationId xmlns:a16="http://schemas.microsoft.com/office/drawing/2014/main" id="{99BAACDB-5D62-D233-CC5A-204158F9CBB8}"/>
              </a:ext>
            </a:extLst>
          </p:cNvPr>
          <p:cNvSpPr txBox="1"/>
          <p:nvPr/>
        </p:nvSpPr>
        <p:spPr>
          <a:xfrm>
            <a:off x="4244027" y="3243508"/>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0.35</a:t>
            </a:r>
          </a:p>
        </p:txBody>
      </p:sp>
      <p:sp>
        <p:nvSpPr>
          <p:cNvPr id="67" name="テキスト ボックス 66">
            <a:extLst>
              <a:ext uri="{FF2B5EF4-FFF2-40B4-BE49-F238E27FC236}">
                <a16:creationId xmlns:a16="http://schemas.microsoft.com/office/drawing/2014/main" id="{B4BAACCF-7E5A-9318-95B1-AE4944F00ED5}"/>
              </a:ext>
            </a:extLst>
          </p:cNvPr>
          <p:cNvSpPr txBox="1"/>
          <p:nvPr/>
        </p:nvSpPr>
        <p:spPr>
          <a:xfrm>
            <a:off x="1285684" y="4665582"/>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97.6</a:t>
            </a:r>
          </a:p>
        </p:txBody>
      </p:sp>
      <p:sp>
        <p:nvSpPr>
          <p:cNvPr id="68" name="テキスト ボックス 67">
            <a:extLst>
              <a:ext uri="{FF2B5EF4-FFF2-40B4-BE49-F238E27FC236}">
                <a16:creationId xmlns:a16="http://schemas.microsoft.com/office/drawing/2014/main" id="{5CEC9DCB-E4BC-BFD9-09A0-8F877E6BF85C}"/>
              </a:ext>
            </a:extLst>
          </p:cNvPr>
          <p:cNvSpPr txBox="1"/>
          <p:nvPr/>
        </p:nvSpPr>
        <p:spPr>
          <a:xfrm>
            <a:off x="1281360" y="3867205"/>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0.69</a:t>
            </a:r>
          </a:p>
        </p:txBody>
      </p:sp>
      <p:sp>
        <p:nvSpPr>
          <p:cNvPr id="69" name="テキスト ボックス 68">
            <a:extLst>
              <a:ext uri="{FF2B5EF4-FFF2-40B4-BE49-F238E27FC236}">
                <a16:creationId xmlns:a16="http://schemas.microsoft.com/office/drawing/2014/main" id="{2A7F27C6-B1FB-1D69-179B-B47DB640FB8B}"/>
              </a:ext>
            </a:extLst>
          </p:cNvPr>
          <p:cNvSpPr txBox="1"/>
          <p:nvPr/>
        </p:nvSpPr>
        <p:spPr>
          <a:xfrm>
            <a:off x="1990585" y="3863666"/>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0.73</a:t>
            </a:r>
          </a:p>
        </p:txBody>
      </p:sp>
      <p:sp>
        <p:nvSpPr>
          <p:cNvPr id="70" name="テキスト ボックス 69">
            <a:extLst>
              <a:ext uri="{FF2B5EF4-FFF2-40B4-BE49-F238E27FC236}">
                <a16:creationId xmlns:a16="http://schemas.microsoft.com/office/drawing/2014/main" id="{13ADD2BB-C3CF-4008-04B8-BB36FB1090CB}"/>
              </a:ext>
            </a:extLst>
          </p:cNvPr>
          <p:cNvSpPr txBox="1"/>
          <p:nvPr/>
        </p:nvSpPr>
        <p:spPr>
          <a:xfrm>
            <a:off x="1997440" y="467514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0.99</a:t>
            </a:r>
          </a:p>
        </p:txBody>
      </p:sp>
      <p:sp>
        <p:nvSpPr>
          <p:cNvPr id="71" name="テキスト ボックス 70">
            <a:extLst>
              <a:ext uri="{FF2B5EF4-FFF2-40B4-BE49-F238E27FC236}">
                <a16:creationId xmlns:a16="http://schemas.microsoft.com/office/drawing/2014/main" id="{4D7BC0E9-90B7-B348-B477-F99A68B5A2B9}"/>
              </a:ext>
            </a:extLst>
          </p:cNvPr>
          <p:cNvSpPr txBox="1"/>
          <p:nvPr/>
        </p:nvSpPr>
        <p:spPr>
          <a:xfrm>
            <a:off x="2410239" y="4661193"/>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95.7</a:t>
            </a:r>
          </a:p>
        </p:txBody>
      </p:sp>
      <p:sp>
        <p:nvSpPr>
          <p:cNvPr id="72" name="テキスト ボックス 71">
            <a:extLst>
              <a:ext uri="{FF2B5EF4-FFF2-40B4-BE49-F238E27FC236}">
                <a16:creationId xmlns:a16="http://schemas.microsoft.com/office/drawing/2014/main" id="{8D138E75-DC19-187C-68DE-844B25E5022F}"/>
              </a:ext>
            </a:extLst>
          </p:cNvPr>
          <p:cNvSpPr txBox="1"/>
          <p:nvPr/>
        </p:nvSpPr>
        <p:spPr>
          <a:xfrm>
            <a:off x="2405915" y="3858441"/>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1.08</a:t>
            </a:r>
          </a:p>
        </p:txBody>
      </p:sp>
      <p:sp>
        <p:nvSpPr>
          <p:cNvPr id="74" name="テキスト ボックス 73">
            <a:extLst>
              <a:ext uri="{FF2B5EF4-FFF2-40B4-BE49-F238E27FC236}">
                <a16:creationId xmlns:a16="http://schemas.microsoft.com/office/drawing/2014/main" id="{900B986B-4B44-322D-D077-5B458C8B5B08}"/>
              </a:ext>
            </a:extLst>
          </p:cNvPr>
          <p:cNvSpPr txBox="1"/>
          <p:nvPr/>
        </p:nvSpPr>
        <p:spPr>
          <a:xfrm>
            <a:off x="3115140" y="385927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1.08</a:t>
            </a:r>
          </a:p>
        </p:txBody>
      </p:sp>
      <p:sp>
        <p:nvSpPr>
          <p:cNvPr id="75" name="テキスト ボックス 74">
            <a:extLst>
              <a:ext uri="{FF2B5EF4-FFF2-40B4-BE49-F238E27FC236}">
                <a16:creationId xmlns:a16="http://schemas.microsoft.com/office/drawing/2014/main" id="{06839757-2825-C745-7F30-F68C8FCD0BBE}"/>
              </a:ext>
            </a:extLst>
          </p:cNvPr>
          <p:cNvSpPr txBox="1"/>
          <p:nvPr/>
        </p:nvSpPr>
        <p:spPr>
          <a:xfrm>
            <a:off x="3121995" y="4665182"/>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2.12</a:t>
            </a:r>
          </a:p>
        </p:txBody>
      </p:sp>
      <p:sp>
        <p:nvSpPr>
          <p:cNvPr id="76" name="テキスト ボックス 75">
            <a:extLst>
              <a:ext uri="{FF2B5EF4-FFF2-40B4-BE49-F238E27FC236}">
                <a16:creationId xmlns:a16="http://schemas.microsoft.com/office/drawing/2014/main" id="{B587537A-2E47-8582-F866-F50D766DD786}"/>
              </a:ext>
            </a:extLst>
          </p:cNvPr>
          <p:cNvSpPr txBox="1"/>
          <p:nvPr/>
        </p:nvSpPr>
        <p:spPr>
          <a:xfrm>
            <a:off x="3519959" y="4661193"/>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97.4</a:t>
            </a:r>
          </a:p>
        </p:txBody>
      </p:sp>
      <p:sp>
        <p:nvSpPr>
          <p:cNvPr id="77" name="テキスト ボックス 76">
            <a:extLst>
              <a:ext uri="{FF2B5EF4-FFF2-40B4-BE49-F238E27FC236}">
                <a16:creationId xmlns:a16="http://schemas.microsoft.com/office/drawing/2014/main" id="{D7FAF2B5-BB01-3559-168F-CE6629B3FF00}"/>
              </a:ext>
            </a:extLst>
          </p:cNvPr>
          <p:cNvSpPr txBox="1"/>
          <p:nvPr/>
        </p:nvSpPr>
        <p:spPr>
          <a:xfrm>
            <a:off x="3527137" y="3858441"/>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1.05</a:t>
            </a:r>
          </a:p>
        </p:txBody>
      </p:sp>
      <p:sp>
        <p:nvSpPr>
          <p:cNvPr id="78" name="テキスト ボックス 77">
            <a:extLst>
              <a:ext uri="{FF2B5EF4-FFF2-40B4-BE49-F238E27FC236}">
                <a16:creationId xmlns:a16="http://schemas.microsoft.com/office/drawing/2014/main" id="{15B7790C-8CBF-C529-4688-4A28F89C1D2A}"/>
              </a:ext>
            </a:extLst>
          </p:cNvPr>
          <p:cNvSpPr txBox="1"/>
          <p:nvPr/>
        </p:nvSpPr>
        <p:spPr>
          <a:xfrm>
            <a:off x="4236362" y="3859277"/>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0.71</a:t>
            </a:r>
          </a:p>
        </p:txBody>
      </p:sp>
      <p:sp>
        <p:nvSpPr>
          <p:cNvPr id="79" name="テキスト ボックス 78">
            <a:extLst>
              <a:ext uri="{FF2B5EF4-FFF2-40B4-BE49-F238E27FC236}">
                <a16:creationId xmlns:a16="http://schemas.microsoft.com/office/drawing/2014/main" id="{02D197D1-E9D0-4E85-B624-6D7A7AFC2A0E}"/>
              </a:ext>
            </a:extLst>
          </p:cNvPr>
          <p:cNvSpPr txBox="1"/>
          <p:nvPr/>
        </p:nvSpPr>
        <p:spPr>
          <a:xfrm>
            <a:off x="4243217" y="4662008"/>
            <a:ext cx="402543" cy="184666"/>
          </a:xfrm>
          <a:prstGeom prst="rect">
            <a:avLst/>
          </a:prstGeom>
          <a:noFill/>
        </p:spPr>
        <p:txBody>
          <a:bodyPr wrap="square">
            <a:spAutoFit/>
          </a:bodyPr>
          <a:lstStyle/>
          <a:p>
            <a:pPr algn="ctr"/>
            <a:r>
              <a:rPr lang="en-US" altLang="ja-JP" sz="600" b="1" dirty="0">
                <a:solidFill>
                  <a:schemeClr val="tx1">
                    <a:lumMod val="65000"/>
                    <a:lumOff val="35000"/>
                  </a:schemeClr>
                </a:solidFill>
                <a:latin typeface="Arial" panose="020B0604020202020204" pitchFamily="34" charset="0"/>
                <a:ea typeface="Meiryo" panose="020B0604030504040204" pitchFamily="34" charset="-128"/>
                <a:cs typeface="Arial" panose="020B0604020202020204" pitchFamily="34" charset="0"/>
              </a:rPr>
              <a:t>0.79</a:t>
            </a:r>
          </a:p>
        </p:txBody>
      </p:sp>
    </p:spTree>
    <p:extLst>
      <p:ext uri="{BB962C8B-B14F-4D97-AF65-F5344CB8AC3E}">
        <p14:creationId xmlns:p14="http://schemas.microsoft.com/office/powerpoint/2010/main" val="589310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図 86">
            <a:extLst>
              <a:ext uri="{FF2B5EF4-FFF2-40B4-BE49-F238E27FC236}">
                <a16:creationId xmlns:a16="http://schemas.microsoft.com/office/drawing/2014/main" id="{D65B4FC7-7B78-4336-4421-7932CC838471}"/>
              </a:ext>
            </a:extLst>
          </p:cNvPr>
          <p:cNvPicPr>
            <a:picLocks noChangeAspect="1"/>
          </p:cNvPicPr>
          <p:nvPr/>
        </p:nvPicPr>
        <p:blipFill>
          <a:blip r:embed="rId2"/>
          <a:srcRect l="12734" b="8872"/>
          <a:stretch/>
        </p:blipFill>
        <p:spPr>
          <a:xfrm>
            <a:off x="1907428" y="3019324"/>
            <a:ext cx="2098840" cy="1962971"/>
          </a:xfrm>
          <a:prstGeom prst="rect">
            <a:avLst/>
          </a:prstGeom>
        </p:spPr>
      </p:pic>
      <p:sp>
        <p:nvSpPr>
          <p:cNvPr id="5" name="テキスト ボックス 4">
            <a:extLst>
              <a:ext uri="{FF2B5EF4-FFF2-40B4-BE49-F238E27FC236}">
                <a16:creationId xmlns:a16="http://schemas.microsoft.com/office/drawing/2014/main" id="{F85B2B34-726F-F7C3-336F-5CBC80A8274E}"/>
              </a:ext>
            </a:extLst>
          </p:cNvPr>
          <p:cNvSpPr txBox="1"/>
          <p:nvPr/>
        </p:nvSpPr>
        <p:spPr>
          <a:xfrm>
            <a:off x="812973" y="927370"/>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a:t>
            </a:r>
            <a:endParaRPr lang="ja-JP" altLang="en-US" sz="1000" b="1">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8247852F-FCBF-0827-5C6A-F1DF39CAD25E}"/>
              </a:ext>
            </a:extLst>
          </p:cNvPr>
          <p:cNvSpPr txBox="1"/>
          <p:nvPr/>
        </p:nvSpPr>
        <p:spPr>
          <a:xfrm>
            <a:off x="828604" y="2801018"/>
            <a:ext cx="367438" cy="246221"/>
          </a:xfrm>
          <a:prstGeom prst="rect">
            <a:avLst/>
          </a:prstGeom>
          <a:noFill/>
        </p:spPr>
        <p:txBody>
          <a:bodyPr wrap="square">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a:t>
            </a:r>
            <a:endParaRPr lang="ja-JP" altLang="en-US" sz="1000" b="1">
              <a:latin typeface="Arial" panose="020B0604020202020204" pitchFamily="34" charset="0"/>
              <a:cs typeface="Arial" panose="020B0604020202020204" pitchFamily="34" charset="0"/>
            </a:endParaRPr>
          </a:p>
        </p:txBody>
      </p:sp>
      <p:graphicFrame>
        <p:nvGraphicFramePr>
          <p:cNvPr id="27" name="表 26">
            <a:extLst>
              <a:ext uri="{FF2B5EF4-FFF2-40B4-BE49-F238E27FC236}">
                <a16:creationId xmlns:a16="http://schemas.microsoft.com/office/drawing/2014/main" id="{3140F2EC-1C40-5347-BD3E-F093E444F57E}"/>
              </a:ext>
            </a:extLst>
          </p:cNvPr>
          <p:cNvGraphicFramePr>
            <a:graphicFrameLocks noGrp="1"/>
          </p:cNvGraphicFramePr>
          <p:nvPr>
            <p:extLst>
              <p:ext uri="{D42A27DB-BD31-4B8C-83A1-F6EECF244321}">
                <p14:modId xmlns:p14="http://schemas.microsoft.com/office/powerpoint/2010/main" val="1387595377"/>
              </p:ext>
            </p:extLst>
          </p:nvPr>
        </p:nvGraphicFramePr>
        <p:xfrm>
          <a:off x="1999236" y="4914563"/>
          <a:ext cx="1940749" cy="413279"/>
        </p:xfrm>
        <a:graphic>
          <a:graphicData uri="http://schemas.openxmlformats.org/drawingml/2006/table">
            <a:tbl>
              <a:tblPr firstRow="1" bandRow="1">
                <a:tableStyleId>{2D5ABB26-0587-4C30-8999-92F81FD0307C}</a:tableStyleId>
              </a:tblPr>
              <a:tblGrid>
                <a:gridCol w="629429">
                  <a:extLst>
                    <a:ext uri="{9D8B030D-6E8A-4147-A177-3AD203B41FA5}">
                      <a16:colId xmlns:a16="http://schemas.microsoft.com/office/drawing/2014/main" val="4004016607"/>
                    </a:ext>
                  </a:extLst>
                </a:gridCol>
                <a:gridCol w="629429">
                  <a:extLst>
                    <a:ext uri="{9D8B030D-6E8A-4147-A177-3AD203B41FA5}">
                      <a16:colId xmlns:a16="http://schemas.microsoft.com/office/drawing/2014/main" val="1670770881"/>
                    </a:ext>
                  </a:extLst>
                </a:gridCol>
                <a:gridCol w="681891">
                  <a:extLst>
                    <a:ext uri="{9D8B030D-6E8A-4147-A177-3AD203B41FA5}">
                      <a16:colId xmlns:a16="http://schemas.microsoft.com/office/drawing/2014/main" val="1764606364"/>
                    </a:ext>
                  </a:extLst>
                </a:gridCol>
              </a:tblGrid>
              <a:tr h="413279">
                <a:tc>
                  <a:txBody>
                    <a:bodyPr/>
                    <a:lstStyle/>
                    <a:p>
                      <a:pPr algn="ctr"/>
                      <a:r>
                        <a:rPr kumimoji="1" lang="en-US" altLang="ja-JP" sz="700" b="0" dirty="0">
                          <a:latin typeface="Arial" panose="020B0604020202020204" pitchFamily="34" charset="0"/>
                          <a:cs typeface="Arial" panose="020B0604020202020204" pitchFamily="34" charset="0"/>
                        </a:rPr>
                        <a:t>0</a:t>
                      </a:r>
                      <a:endParaRPr kumimoji="1" lang="ja-JP" altLang="en-US" sz="700" b="0">
                        <a:latin typeface="Arial" panose="020B0604020202020204" pitchFamily="34" charset="0"/>
                        <a:cs typeface="Arial" panose="020B0604020202020204" pitchFamily="34" charset="0"/>
                      </a:endParaRPr>
                    </a:p>
                  </a:txBody>
                  <a:tcPr/>
                </a:tc>
                <a:tc>
                  <a:txBody>
                    <a:bodyPr/>
                    <a:lstStyle/>
                    <a:p>
                      <a:pPr algn="ctr"/>
                      <a:r>
                        <a:rPr kumimoji="1" lang="en-US" altLang="ja-JP" sz="700" b="0" dirty="0">
                          <a:latin typeface="Arial" panose="020B0604020202020204" pitchFamily="34" charset="0"/>
                          <a:cs typeface="Arial" panose="020B0604020202020204" pitchFamily="34" charset="0"/>
                        </a:rPr>
                        <a:t>24</a:t>
                      </a:r>
                      <a:endParaRPr kumimoji="1" lang="ja-JP" altLang="en-US" sz="700" b="0">
                        <a:latin typeface="Arial" panose="020B0604020202020204" pitchFamily="34" charset="0"/>
                        <a:cs typeface="Arial" panose="020B0604020202020204" pitchFamily="34" charset="0"/>
                      </a:endParaRPr>
                    </a:p>
                  </a:txBody>
                  <a:tcPr/>
                </a:tc>
                <a:tc>
                  <a:txBody>
                    <a:bodyPr/>
                    <a:lstStyle/>
                    <a:p>
                      <a:pPr algn="ctr"/>
                      <a:r>
                        <a:rPr kumimoji="1" lang="en-US" altLang="ja-JP" sz="700" b="0" dirty="0">
                          <a:latin typeface="Arial" panose="020B0604020202020204" pitchFamily="34" charset="0"/>
                          <a:cs typeface="Arial" panose="020B0604020202020204" pitchFamily="34" charset="0"/>
                        </a:rPr>
                        <a:t>48</a:t>
                      </a:r>
                      <a:endParaRPr kumimoji="1" lang="ja-JP" altLang="en-US" sz="700" b="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0399743"/>
                  </a:ext>
                </a:extLst>
              </a:tr>
            </a:tbl>
          </a:graphicData>
        </a:graphic>
      </p:graphicFrame>
      <p:sp>
        <p:nvSpPr>
          <p:cNvPr id="28" name="テキスト ボックス 27">
            <a:extLst>
              <a:ext uri="{FF2B5EF4-FFF2-40B4-BE49-F238E27FC236}">
                <a16:creationId xmlns:a16="http://schemas.microsoft.com/office/drawing/2014/main" id="{49411335-0E4F-BA0E-CF2E-DCDB2018C5EE}"/>
              </a:ext>
            </a:extLst>
          </p:cNvPr>
          <p:cNvSpPr txBox="1"/>
          <p:nvPr/>
        </p:nvSpPr>
        <p:spPr>
          <a:xfrm>
            <a:off x="2200480" y="5050897"/>
            <a:ext cx="1389872"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Culture time (h)</a:t>
            </a:r>
          </a:p>
        </p:txBody>
      </p:sp>
      <p:graphicFrame>
        <p:nvGraphicFramePr>
          <p:cNvPr id="29" name="表 28">
            <a:extLst>
              <a:ext uri="{FF2B5EF4-FFF2-40B4-BE49-F238E27FC236}">
                <a16:creationId xmlns:a16="http://schemas.microsoft.com/office/drawing/2014/main" id="{22D692A6-68FA-B0C3-4A24-FA144CFAB00A}"/>
              </a:ext>
            </a:extLst>
          </p:cNvPr>
          <p:cNvGraphicFramePr>
            <a:graphicFrameLocks noGrp="1"/>
          </p:cNvGraphicFramePr>
          <p:nvPr>
            <p:extLst>
              <p:ext uri="{D42A27DB-BD31-4B8C-83A1-F6EECF244321}">
                <p14:modId xmlns:p14="http://schemas.microsoft.com/office/powerpoint/2010/main" val="2882736521"/>
              </p:ext>
            </p:extLst>
          </p:nvPr>
        </p:nvGraphicFramePr>
        <p:xfrm>
          <a:off x="1720491" y="3063040"/>
          <a:ext cx="278269" cy="2089128"/>
        </p:xfrm>
        <a:graphic>
          <a:graphicData uri="http://schemas.openxmlformats.org/drawingml/2006/table">
            <a:tbl>
              <a:tblPr firstRow="1" bandRow="1">
                <a:tableStyleId>{2D5ABB26-0587-4C30-8999-92F81FD0307C}</a:tableStyleId>
              </a:tblPr>
              <a:tblGrid>
                <a:gridCol w="278269">
                  <a:extLst>
                    <a:ext uri="{9D8B030D-6E8A-4147-A177-3AD203B41FA5}">
                      <a16:colId xmlns:a16="http://schemas.microsoft.com/office/drawing/2014/main" val="1735945290"/>
                    </a:ext>
                  </a:extLst>
                </a:gridCol>
              </a:tblGrid>
              <a:tr h="261141">
                <a:tc>
                  <a:txBody>
                    <a:bodyPr/>
                    <a:lstStyle/>
                    <a:p>
                      <a:pPr algn="ctr"/>
                      <a:r>
                        <a:rPr kumimoji="1" lang="en-US" altLang="ja-JP" sz="700" b="0" dirty="0">
                          <a:latin typeface="Arial" panose="020B0604020202020204" pitchFamily="34" charset="0"/>
                          <a:cs typeface="Arial" panose="020B0604020202020204" pitchFamily="34" charset="0"/>
                        </a:rPr>
                        <a:t>14</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555424263"/>
                  </a:ext>
                </a:extLst>
              </a:tr>
              <a:tr h="261141">
                <a:tc>
                  <a:txBody>
                    <a:bodyPr/>
                    <a:lstStyle/>
                    <a:p>
                      <a:pPr algn="ctr"/>
                      <a:r>
                        <a:rPr kumimoji="1" lang="en-US" altLang="ja-JP" sz="700" b="0" dirty="0">
                          <a:latin typeface="Arial" panose="020B0604020202020204" pitchFamily="34" charset="0"/>
                          <a:cs typeface="Arial" panose="020B0604020202020204" pitchFamily="34" charset="0"/>
                        </a:rPr>
                        <a:t>12</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62996870"/>
                  </a:ext>
                </a:extLst>
              </a:tr>
              <a:tr h="261141">
                <a:tc>
                  <a:txBody>
                    <a:bodyPr/>
                    <a:lstStyle/>
                    <a:p>
                      <a:pPr algn="ctr"/>
                      <a:r>
                        <a:rPr kumimoji="1" lang="en-US" altLang="ja-JP" sz="700" b="0" dirty="0">
                          <a:latin typeface="Arial" panose="020B0604020202020204" pitchFamily="34" charset="0"/>
                          <a:cs typeface="Arial" panose="020B0604020202020204" pitchFamily="34" charset="0"/>
                        </a:rPr>
                        <a:t>10</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61141">
                <a:tc>
                  <a:txBody>
                    <a:bodyPr/>
                    <a:lstStyle/>
                    <a:p>
                      <a:pPr algn="ctr"/>
                      <a:r>
                        <a:rPr kumimoji="1" lang="en-US" altLang="ja-JP" sz="700" b="0" dirty="0">
                          <a:latin typeface="Arial" panose="020B0604020202020204" pitchFamily="34" charset="0"/>
                          <a:cs typeface="Arial" panose="020B0604020202020204" pitchFamily="34" charset="0"/>
                        </a:rPr>
                        <a:t>8</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61141">
                <a:tc>
                  <a:txBody>
                    <a:bodyPr/>
                    <a:lstStyle/>
                    <a:p>
                      <a:pPr algn="ctr"/>
                      <a:r>
                        <a:rPr kumimoji="1" lang="en-US" altLang="ja-JP" sz="700" b="0" dirty="0">
                          <a:latin typeface="Arial" panose="020B0604020202020204" pitchFamily="34" charset="0"/>
                          <a:cs typeface="Arial" panose="020B0604020202020204" pitchFamily="34" charset="0"/>
                        </a:rPr>
                        <a:t>6</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261141">
                <a:tc>
                  <a:txBody>
                    <a:bodyPr/>
                    <a:lstStyle/>
                    <a:p>
                      <a:pPr algn="ctr"/>
                      <a:r>
                        <a:rPr kumimoji="1" lang="en-US" altLang="ja-JP" sz="700" b="0" dirty="0">
                          <a:latin typeface="Arial" panose="020B0604020202020204" pitchFamily="34" charset="0"/>
                          <a:cs typeface="Arial" panose="020B0604020202020204" pitchFamily="34" charset="0"/>
                        </a:rPr>
                        <a:t>4</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261141">
                <a:tc>
                  <a:txBody>
                    <a:bodyPr/>
                    <a:lstStyle/>
                    <a:p>
                      <a:pPr algn="ctr"/>
                      <a:r>
                        <a:rPr kumimoji="1" lang="en-US" altLang="ja-JP" sz="700" b="0" dirty="0">
                          <a:latin typeface="Arial" panose="020B0604020202020204" pitchFamily="34" charset="0"/>
                          <a:cs typeface="Arial" panose="020B0604020202020204" pitchFamily="34" charset="0"/>
                        </a:rPr>
                        <a:t>2</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261141">
                <a:tc>
                  <a:txBody>
                    <a:bodyPr/>
                    <a:lstStyle/>
                    <a:p>
                      <a:pPr algn="ctr"/>
                      <a:r>
                        <a:rPr kumimoji="1" lang="en-US" altLang="ja-JP" sz="700" b="0" dirty="0">
                          <a:latin typeface="Arial" panose="020B0604020202020204" pitchFamily="34" charset="0"/>
                          <a:cs typeface="Arial" panose="020B0604020202020204" pitchFamily="34" charset="0"/>
                        </a:rPr>
                        <a:t>0</a:t>
                      </a:r>
                      <a:endParaRPr kumimoji="1" lang="ja-JP" altLang="en-US" sz="7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bl>
          </a:graphicData>
        </a:graphic>
      </p:graphicFrame>
      <p:sp>
        <p:nvSpPr>
          <p:cNvPr id="30" name="テキスト ボックス 29">
            <a:extLst>
              <a:ext uri="{FF2B5EF4-FFF2-40B4-BE49-F238E27FC236}">
                <a16:creationId xmlns:a16="http://schemas.microsoft.com/office/drawing/2014/main" id="{5CAFA0CD-6D57-E120-AC7C-C51CA92F3BE5}"/>
              </a:ext>
            </a:extLst>
          </p:cNvPr>
          <p:cNvSpPr txBox="1"/>
          <p:nvPr/>
        </p:nvSpPr>
        <p:spPr>
          <a:xfrm rot="16200000">
            <a:off x="779084" y="3845345"/>
            <a:ext cx="1780055" cy="215444"/>
          </a:xfrm>
          <a:prstGeom prst="rect">
            <a:avLst/>
          </a:prstGeom>
          <a:noFill/>
        </p:spPr>
        <p:txBody>
          <a:bodyPr wrap="square">
            <a:spAutoFit/>
          </a:bodyPr>
          <a:lstStyle/>
          <a:p>
            <a:r>
              <a:rPr lang="en-US" altLang="ja-JP" sz="800" dirty="0">
                <a:latin typeface="Arial" panose="020B0604020202020204" pitchFamily="34" charset="0"/>
                <a:ea typeface="Meiryo" panose="020B0604030504040204" pitchFamily="34" charset="-128"/>
                <a:cs typeface="Arial" panose="020B0604020202020204" pitchFamily="34" charset="0"/>
              </a:rPr>
              <a:t>Number of live cells (x10</a:t>
            </a:r>
            <a:r>
              <a:rPr lang="en-US" altLang="ja-JP" sz="800" baseline="30000" dirty="0">
                <a:latin typeface="Arial" panose="020B0604020202020204" pitchFamily="34" charset="0"/>
                <a:ea typeface="Meiryo" panose="020B0604030504040204" pitchFamily="34" charset="-128"/>
                <a:cs typeface="Arial" panose="020B0604020202020204" pitchFamily="34" charset="0"/>
              </a:rPr>
              <a:t>5</a:t>
            </a:r>
            <a:r>
              <a:rPr lang="en-US" altLang="ja-JP" sz="800" dirty="0">
                <a:latin typeface="Arial" panose="020B0604020202020204" pitchFamily="34" charset="0"/>
                <a:ea typeface="Meiryo" panose="020B0604030504040204" pitchFamily="34" charset="-128"/>
                <a:cs typeface="Arial" panose="020B0604020202020204" pitchFamily="34" charset="0"/>
              </a:rPr>
              <a:t> cells)</a:t>
            </a:r>
          </a:p>
        </p:txBody>
      </p:sp>
      <p:sp>
        <p:nvSpPr>
          <p:cNvPr id="31" name="テキスト ボックス 30">
            <a:extLst>
              <a:ext uri="{FF2B5EF4-FFF2-40B4-BE49-F238E27FC236}">
                <a16:creationId xmlns:a16="http://schemas.microsoft.com/office/drawing/2014/main" id="{00097D54-BF59-E1EC-F071-70F093A0D746}"/>
              </a:ext>
            </a:extLst>
          </p:cNvPr>
          <p:cNvSpPr txBox="1"/>
          <p:nvPr/>
        </p:nvSpPr>
        <p:spPr>
          <a:xfrm>
            <a:off x="3933708" y="3056268"/>
            <a:ext cx="986268" cy="184666"/>
          </a:xfrm>
          <a:prstGeom prst="rect">
            <a:avLst/>
          </a:prstGeom>
          <a:noFill/>
        </p:spPr>
        <p:txBody>
          <a:bodyPr wrap="square" rtlCol="0">
            <a:spAutoFit/>
          </a:bodyPr>
          <a:lstStyle/>
          <a:p>
            <a:pPr algn="ctr"/>
            <a:r>
              <a:rPr lang="en-US" altLang="ja-JP" sz="600" i="1" dirty="0">
                <a:latin typeface="Arial" panose="020B0604020202020204" pitchFamily="34" charset="0"/>
                <a:ea typeface="Meiryo" panose="020B0604030504040204" pitchFamily="34" charset="-128"/>
                <a:cs typeface="Arial" panose="020B0604020202020204" pitchFamily="34" charset="0"/>
              </a:rPr>
              <a:t>FLT3</a:t>
            </a:r>
            <a:r>
              <a:rPr lang="en-US" altLang="ja-JP" sz="600" dirty="0">
                <a:latin typeface="Arial" panose="020B0604020202020204" pitchFamily="34" charset="0"/>
                <a:ea typeface="Meiryo" panose="020B0604030504040204" pitchFamily="34" charset="-128"/>
                <a:cs typeface="Arial" panose="020B0604020202020204" pitchFamily="34" charset="0"/>
              </a:rPr>
              <a:t>-ITD</a:t>
            </a:r>
          </a:p>
        </p:txBody>
      </p:sp>
      <p:sp>
        <p:nvSpPr>
          <p:cNvPr id="32" name="テキスト ボックス 31">
            <a:extLst>
              <a:ext uri="{FF2B5EF4-FFF2-40B4-BE49-F238E27FC236}">
                <a16:creationId xmlns:a16="http://schemas.microsoft.com/office/drawing/2014/main" id="{508EDD40-B4E1-7D7B-F3AE-8856BD8C2E88}"/>
              </a:ext>
            </a:extLst>
          </p:cNvPr>
          <p:cNvSpPr txBox="1"/>
          <p:nvPr/>
        </p:nvSpPr>
        <p:spPr>
          <a:xfrm>
            <a:off x="4006268" y="3166515"/>
            <a:ext cx="849886"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Wild-type </a:t>
            </a:r>
            <a:r>
              <a:rPr lang="en-US" altLang="ja-JP" sz="600" i="1" dirty="0">
                <a:latin typeface="Arial" panose="020B0604020202020204" pitchFamily="34" charset="0"/>
                <a:ea typeface="Meiryo" panose="020B0604030504040204" pitchFamily="34" charset="-128"/>
                <a:cs typeface="Arial" panose="020B0604020202020204" pitchFamily="34" charset="0"/>
              </a:rPr>
              <a:t>FLT3</a:t>
            </a:r>
          </a:p>
        </p:txBody>
      </p:sp>
      <p:cxnSp>
        <p:nvCxnSpPr>
          <p:cNvPr id="33" name="直線コネクタ 32">
            <a:extLst>
              <a:ext uri="{FF2B5EF4-FFF2-40B4-BE49-F238E27FC236}">
                <a16:creationId xmlns:a16="http://schemas.microsoft.com/office/drawing/2014/main" id="{B01A1FE0-FFCF-BEC5-219D-36899125248D}"/>
              </a:ext>
            </a:extLst>
          </p:cNvPr>
          <p:cNvCxnSpPr>
            <a:cxnSpLocks/>
          </p:cNvCxnSpPr>
          <p:nvPr/>
        </p:nvCxnSpPr>
        <p:spPr>
          <a:xfrm>
            <a:off x="3955352" y="3247560"/>
            <a:ext cx="144000" cy="0"/>
          </a:xfrm>
          <a:prstGeom prst="line">
            <a:avLst/>
          </a:prstGeom>
          <a:ln w="50800">
            <a:solidFill>
              <a:srgbClr val="156082"/>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8F13F109-1264-A62E-5081-30A637CB3AD1}"/>
              </a:ext>
            </a:extLst>
          </p:cNvPr>
          <p:cNvCxnSpPr>
            <a:cxnSpLocks/>
          </p:cNvCxnSpPr>
          <p:nvPr/>
        </p:nvCxnSpPr>
        <p:spPr>
          <a:xfrm>
            <a:off x="3955352" y="3146415"/>
            <a:ext cx="144000" cy="0"/>
          </a:xfrm>
          <a:prstGeom prst="line">
            <a:avLst/>
          </a:prstGeom>
          <a:ln w="508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55" name="表 54">
            <a:extLst>
              <a:ext uri="{FF2B5EF4-FFF2-40B4-BE49-F238E27FC236}">
                <a16:creationId xmlns:a16="http://schemas.microsoft.com/office/drawing/2014/main" id="{31186A06-DD83-5E4F-6D48-CB4E7BD0A5E6}"/>
              </a:ext>
            </a:extLst>
          </p:cNvPr>
          <p:cNvGraphicFramePr>
            <a:graphicFrameLocks noGrp="1"/>
          </p:cNvGraphicFramePr>
          <p:nvPr>
            <p:extLst>
              <p:ext uri="{D42A27DB-BD31-4B8C-83A1-F6EECF244321}">
                <p14:modId xmlns:p14="http://schemas.microsoft.com/office/powerpoint/2010/main" val="4078492257"/>
              </p:ext>
            </p:extLst>
          </p:nvPr>
        </p:nvGraphicFramePr>
        <p:xfrm>
          <a:off x="1860799" y="1418326"/>
          <a:ext cx="1422248" cy="370840"/>
        </p:xfrm>
        <a:graphic>
          <a:graphicData uri="http://schemas.openxmlformats.org/drawingml/2006/table">
            <a:tbl>
              <a:tblPr firstRow="1" bandRow="1">
                <a:tableStyleId>{2D5ABB26-0587-4C30-8999-92F81FD0307C}</a:tableStyleId>
              </a:tblPr>
              <a:tblGrid>
                <a:gridCol w="355562">
                  <a:extLst>
                    <a:ext uri="{9D8B030D-6E8A-4147-A177-3AD203B41FA5}">
                      <a16:colId xmlns:a16="http://schemas.microsoft.com/office/drawing/2014/main" val="4004016607"/>
                    </a:ext>
                  </a:extLst>
                </a:gridCol>
                <a:gridCol w="355562">
                  <a:extLst>
                    <a:ext uri="{9D8B030D-6E8A-4147-A177-3AD203B41FA5}">
                      <a16:colId xmlns:a16="http://schemas.microsoft.com/office/drawing/2014/main" val="1670770881"/>
                    </a:ext>
                  </a:extLst>
                </a:gridCol>
                <a:gridCol w="355562">
                  <a:extLst>
                    <a:ext uri="{9D8B030D-6E8A-4147-A177-3AD203B41FA5}">
                      <a16:colId xmlns:a16="http://schemas.microsoft.com/office/drawing/2014/main" val="1764606364"/>
                    </a:ext>
                  </a:extLst>
                </a:gridCol>
                <a:gridCol w="355562">
                  <a:extLst>
                    <a:ext uri="{9D8B030D-6E8A-4147-A177-3AD203B41FA5}">
                      <a16:colId xmlns:a16="http://schemas.microsoft.com/office/drawing/2014/main" val="199199819"/>
                    </a:ext>
                  </a:extLst>
                </a:gridCol>
              </a:tblGrid>
              <a:tr h="370840">
                <a:tc>
                  <a:txBody>
                    <a:bodyPr/>
                    <a:lstStyle/>
                    <a:p>
                      <a:pPr algn="ctr"/>
                      <a:r>
                        <a:rPr kumimoji="1" lang="en-US" altLang="ja-JP" sz="1000" b="1" dirty="0"/>
                        <a:t>–</a:t>
                      </a:r>
                      <a:endParaRPr kumimoji="1" lang="ja-JP" altLang="en-US" sz="1000" b="1"/>
                    </a:p>
                  </a:txBody>
                  <a:tcPr/>
                </a:tc>
                <a:tc>
                  <a:txBody>
                    <a:bodyPr/>
                    <a:lstStyle/>
                    <a:p>
                      <a:pPr algn="ctr"/>
                      <a:r>
                        <a:rPr kumimoji="1" lang="ja-JP" altLang="en-US" sz="1000" b="1"/>
                        <a:t>＋</a:t>
                      </a:r>
                    </a:p>
                  </a:txBody>
                  <a:tcPr/>
                </a:tc>
                <a:tc>
                  <a:txBody>
                    <a:bodyPr/>
                    <a:lstStyle/>
                    <a:p>
                      <a:pPr algn="ctr"/>
                      <a:r>
                        <a:rPr kumimoji="1" lang="en-US" altLang="ja-JP" sz="1000" b="1" dirty="0"/>
                        <a:t>–</a:t>
                      </a:r>
                      <a:endParaRPr kumimoji="1" lang="ja-JP" altLang="en-US" sz="1000" b="1"/>
                    </a:p>
                  </a:txBody>
                  <a:tcPr/>
                </a:tc>
                <a:tc>
                  <a:txBody>
                    <a:bodyPr/>
                    <a:lstStyle/>
                    <a:p>
                      <a:pPr algn="ctr"/>
                      <a:r>
                        <a:rPr kumimoji="1" lang="ja-JP" altLang="en-US" sz="1000" b="1"/>
                        <a:t>＋</a:t>
                      </a:r>
                    </a:p>
                  </a:txBody>
                  <a:tcPr/>
                </a:tc>
                <a:extLst>
                  <a:ext uri="{0D108BD9-81ED-4DB2-BD59-A6C34878D82A}">
                    <a16:rowId xmlns:a16="http://schemas.microsoft.com/office/drawing/2014/main" val="310399743"/>
                  </a:ext>
                </a:extLst>
              </a:tr>
            </a:tbl>
          </a:graphicData>
        </a:graphic>
      </p:graphicFrame>
      <p:pic>
        <p:nvPicPr>
          <p:cNvPr id="56" name="図 55">
            <a:extLst>
              <a:ext uri="{FF2B5EF4-FFF2-40B4-BE49-F238E27FC236}">
                <a16:creationId xmlns:a16="http://schemas.microsoft.com/office/drawing/2014/main" id="{D97A16AA-E263-F477-1047-C6DF53AAE2EF}"/>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887473" y="1699628"/>
            <a:ext cx="1426226" cy="215445"/>
          </a:xfrm>
          <a:prstGeom prst="rect">
            <a:avLst/>
          </a:prstGeom>
          <a:ln w="12700">
            <a:solidFill>
              <a:schemeClr val="tx1"/>
            </a:solidFill>
          </a:ln>
        </p:spPr>
      </p:pic>
      <p:pic>
        <p:nvPicPr>
          <p:cNvPr id="57" name="図 56">
            <a:extLst>
              <a:ext uri="{FF2B5EF4-FFF2-40B4-BE49-F238E27FC236}">
                <a16:creationId xmlns:a16="http://schemas.microsoft.com/office/drawing/2014/main" id="{8821DDED-8E67-2292-B353-70A855C0F0C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896582" y="2332931"/>
            <a:ext cx="1417117" cy="270548"/>
          </a:xfrm>
          <a:prstGeom prst="rect">
            <a:avLst/>
          </a:prstGeom>
          <a:ln w="12700">
            <a:solidFill>
              <a:schemeClr val="tx1"/>
            </a:solidFill>
          </a:ln>
        </p:spPr>
      </p:pic>
      <p:sp>
        <p:nvSpPr>
          <p:cNvPr id="58" name="テキスト ボックス 57">
            <a:extLst>
              <a:ext uri="{FF2B5EF4-FFF2-40B4-BE49-F238E27FC236}">
                <a16:creationId xmlns:a16="http://schemas.microsoft.com/office/drawing/2014/main" id="{49A6C23E-F623-C1C8-400B-566314B1EFB3}"/>
              </a:ext>
            </a:extLst>
          </p:cNvPr>
          <p:cNvSpPr txBox="1"/>
          <p:nvPr/>
        </p:nvSpPr>
        <p:spPr>
          <a:xfrm>
            <a:off x="1830013" y="1272896"/>
            <a:ext cx="805470" cy="184666"/>
          </a:xfrm>
          <a:prstGeom prst="rect">
            <a:avLst/>
          </a:prstGeom>
          <a:noFill/>
        </p:spPr>
        <p:txBody>
          <a:bodyPr wrap="square" rtlCol="0">
            <a:spAutoFit/>
          </a:bodyPr>
          <a:lstStyle/>
          <a:p>
            <a:pPr algn="ctr"/>
            <a:r>
              <a:rPr lang="en-US" altLang="ja-JP" sz="600" b="1" dirty="0">
                <a:latin typeface="Meiryo" panose="020B0604030504040204" pitchFamily="34" charset="-128"/>
                <a:ea typeface="Meiryo" panose="020B0604030504040204" pitchFamily="34" charset="-128"/>
              </a:rPr>
              <a:t>wild-type </a:t>
            </a:r>
            <a:r>
              <a:rPr lang="en-US" altLang="ja-JP" sz="600" b="1" i="1" dirty="0">
                <a:latin typeface="Meiryo" panose="020B0604030504040204" pitchFamily="34" charset="-128"/>
                <a:ea typeface="Meiryo" panose="020B0604030504040204" pitchFamily="34" charset="-128"/>
              </a:rPr>
              <a:t>FLT3</a:t>
            </a:r>
          </a:p>
        </p:txBody>
      </p:sp>
      <p:sp>
        <p:nvSpPr>
          <p:cNvPr id="59" name="テキスト ボックス 58">
            <a:extLst>
              <a:ext uri="{FF2B5EF4-FFF2-40B4-BE49-F238E27FC236}">
                <a16:creationId xmlns:a16="http://schemas.microsoft.com/office/drawing/2014/main" id="{853EFD33-405E-DF47-29BB-30F1E96479D2}"/>
              </a:ext>
            </a:extLst>
          </p:cNvPr>
          <p:cNvSpPr txBox="1"/>
          <p:nvPr/>
        </p:nvSpPr>
        <p:spPr>
          <a:xfrm>
            <a:off x="1356066" y="1436249"/>
            <a:ext cx="440435" cy="215444"/>
          </a:xfrm>
          <a:prstGeom prst="rect">
            <a:avLst/>
          </a:prstGeom>
          <a:noFill/>
        </p:spPr>
        <p:txBody>
          <a:bodyPr wrap="square" rtlCol="0">
            <a:spAutoFit/>
          </a:bodyPr>
          <a:lstStyle/>
          <a:p>
            <a:pPr algn="ctr"/>
            <a:r>
              <a:rPr lang="en-US" altLang="ja-JP" sz="800" b="1" dirty="0">
                <a:latin typeface="Meiryo" panose="020B0604030504040204" pitchFamily="34" charset="-128"/>
                <a:ea typeface="Meiryo" panose="020B0604030504040204" pitchFamily="34" charset="-128"/>
              </a:rPr>
              <a:t>Dox</a:t>
            </a:r>
          </a:p>
        </p:txBody>
      </p:sp>
      <p:sp>
        <p:nvSpPr>
          <p:cNvPr id="60" name="テキスト ボックス 59">
            <a:extLst>
              <a:ext uri="{FF2B5EF4-FFF2-40B4-BE49-F238E27FC236}">
                <a16:creationId xmlns:a16="http://schemas.microsoft.com/office/drawing/2014/main" id="{61585957-F5F4-80A9-3535-9642AC739AD8}"/>
              </a:ext>
            </a:extLst>
          </p:cNvPr>
          <p:cNvSpPr txBox="1"/>
          <p:nvPr/>
        </p:nvSpPr>
        <p:spPr>
          <a:xfrm>
            <a:off x="1356066" y="1700585"/>
            <a:ext cx="440435" cy="215444"/>
          </a:xfrm>
          <a:prstGeom prst="rect">
            <a:avLst/>
          </a:prstGeom>
          <a:noFill/>
        </p:spPr>
        <p:txBody>
          <a:bodyPr wrap="square" rtlCol="0">
            <a:spAutoFit/>
          </a:bodyPr>
          <a:lstStyle/>
          <a:p>
            <a:pPr algn="ctr"/>
            <a:r>
              <a:rPr lang="en-US" altLang="ja-JP" sz="800" b="1" dirty="0">
                <a:latin typeface="Meiryo" panose="020B0604030504040204" pitchFamily="34" charset="-128"/>
                <a:ea typeface="Meiryo" panose="020B0604030504040204" pitchFamily="34" charset="-128"/>
              </a:rPr>
              <a:t>HA</a:t>
            </a:r>
          </a:p>
        </p:txBody>
      </p:sp>
      <p:sp>
        <p:nvSpPr>
          <p:cNvPr id="61" name="テキスト ボックス 60">
            <a:extLst>
              <a:ext uri="{FF2B5EF4-FFF2-40B4-BE49-F238E27FC236}">
                <a16:creationId xmlns:a16="http://schemas.microsoft.com/office/drawing/2014/main" id="{9AA6CAB7-A941-E344-7148-530C0D76B2A2}"/>
              </a:ext>
            </a:extLst>
          </p:cNvPr>
          <p:cNvSpPr txBox="1"/>
          <p:nvPr/>
        </p:nvSpPr>
        <p:spPr>
          <a:xfrm>
            <a:off x="1256883" y="2028349"/>
            <a:ext cx="632611" cy="215444"/>
          </a:xfrm>
          <a:prstGeom prst="rect">
            <a:avLst/>
          </a:prstGeom>
          <a:noFill/>
        </p:spPr>
        <p:txBody>
          <a:bodyPr wrap="square" rtlCol="0">
            <a:spAutoFit/>
          </a:bodyPr>
          <a:lstStyle/>
          <a:p>
            <a:pPr algn="ctr"/>
            <a:r>
              <a:rPr lang="en-US" altLang="ja-JP" sz="800" b="1" dirty="0">
                <a:latin typeface="Meiryo" panose="020B0604030504040204" pitchFamily="34" charset="-128"/>
                <a:ea typeface="Meiryo" panose="020B0604030504040204" pitchFamily="34" charset="-128"/>
              </a:rPr>
              <a:t>γ-H2AX</a:t>
            </a:r>
          </a:p>
        </p:txBody>
      </p:sp>
      <p:sp>
        <p:nvSpPr>
          <p:cNvPr id="62" name="テキスト ボックス 61">
            <a:extLst>
              <a:ext uri="{FF2B5EF4-FFF2-40B4-BE49-F238E27FC236}">
                <a16:creationId xmlns:a16="http://schemas.microsoft.com/office/drawing/2014/main" id="{3273B12B-94E5-63E2-8E53-CDBF6C3379A8}"/>
              </a:ext>
            </a:extLst>
          </p:cNvPr>
          <p:cNvSpPr txBox="1"/>
          <p:nvPr/>
        </p:nvSpPr>
        <p:spPr>
          <a:xfrm>
            <a:off x="1271721" y="2388034"/>
            <a:ext cx="632611" cy="215444"/>
          </a:xfrm>
          <a:prstGeom prst="rect">
            <a:avLst/>
          </a:prstGeom>
          <a:noFill/>
        </p:spPr>
        <p:txBody>
          <a:bodyPr wrap="square" rtlCol="0">
            <a:spAutoFit/>
          </a:bodyPr>
          <a:lstStyle/>
          <a:p>
            <a:pPr algn="ctr"/>
            <a:r>
              <a:rPr lang="en-US" altLang="ja-JP" sz="800" b="1" dirty="0">
                <a:latin typeface="Meiryo" panose="020B0604030504040204" pitchFamily="34" charset="-128"/>
                <a:ea typeface="Meiryo" panose="020B0604030504040204" pitchFamily="34" charset="-128"/>
              </a:rPr>
              <a:t>β-actin</a:t>
            </a:r>
          </a:p>
        </p:txBody>
      </p:sp>
      <p:cxnSp>
        <p:nvCxnSpPr>
          <p:cNvPr id="63" name="直線コネクタ 62">
            <a:extLst>
              <a:ext uri="{FF2B5EF4-FFF2-40B4-BE49-F238E27FC236}">
                <a16:creationId xmlns:a16="http://schemas.microsoft.com/office/drawing/2014/main" id="{BC6F781F-A4BF-60AF-6DDB-BE9AA654FBCE}"/>
              </a:ext>
            </a:extLst>
          </p:cNvPr>
          <p:cNvCxnSpPr>
            <a:cxnSpLocks/>
          </p:cNvCxnSpPr>
          <p:nvPr/>
        </p:nvCxnSpPr>
        <p:spPr>
          <a:xfrm>
            <a:off x="1904277" y="1436249"/>
            <a:ext cx="6548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54507471-4462-FA9C-6C4C-921400F32646}"/>
              </a:ext>
            </a:extLst>
          </p:cNvPr>
          <p:cNvCxnSpPr>
            <a:cxnSpLocks/>
          </p:cNvCxnSpPr>
          <p:nvPr/>
        </p:nvCxnSpPr>
        <p:spPr>
          <a:xfrm>
            <a:off x="2603215" y="1436249"/>
            <a:ext cx="6548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76325707-E5C4-DFCA-B231-C30AA784C74C}"/>
              </a:ext>
            </a:extLst>
          </p:cNvPr>
          <p:cNvCxnSpPr>
            <a:cxnSpLocks/>
          </p:cNvCxnSpPr>
          <p:nvPr/>
        </p:nvCxnSpPr>
        <p:spPr>
          <a:xfrm>
            <a:off x="3518907" y="1434709"/>
            <a:ext cx="6548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4D16A46E-4363-6462-264B-0883D895B2D5}"/>
              </a:ext>
            </a:extLst>
          </p:cNvPr>
          <p:cNvCxnSpPr>
            <a:cxnSpLocks/>
          </p:cNvCxnSpPr>
          <p:nvPr/>
        </p:nvCxnSpPr>
        <p:spPr>
          <a:xfrm>
            <a:off x="4228147" y="1434709"/>
            <a:ext cx="65481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B97EB14B-AD39-72A5-680A-55862F32CECF}"/>
              </a:ext>
            </a:extLst>
          </p:cNvPr>
          <p:cNvSpPr txBox="1"/>
          <p:nvPr/>
        </p:nvSpPr>
        <p:spPr>
          <a:xfrm>
            <a:off x="2547942" y="1272896"/>
            <a:ext cx="805470" cy="184666"/>
          </a:xfrm>
          <a:prstGeom prst="rect">
            <a:avLst/>
          </a:prstGeom>
          <a:noFill/>
        </p:spPr>
        <p:txBody>
          <a:bodyPr wrap="square" rtlCol="0">
            <a:spAutoFit/>
          </a:bodyPr>
          <a:lstStyle/>
          <a:p>
            <a:pPr algn="ctr"/>
            <a:r>
              <a:rPr lang="en-US" altLang="ja-JP" sz="600" b="1" i="1" dirty="0">
                <a:latin typeface="Meiryo" panose="020B0604030504040204" pitchFamily="34" charset="-128"/>
                <a:ea typeface="Meiryo" panose="020B0604030504040204" pitchFamily="34" charset="-128"/>
              </a:rPr>
              <a:t>FLT3-</a:t>
            </a:r>
            <a:r>
              <a:rPr lang="en-US" altLang="ja-JP" sz="600" b="1" dirty="0">
                <a:latin typeface="Meiryo" panose="020B0604030504040204" pitchFamily="34" charset="-128"/>
                <a:ea typeface="Meiryo" panose="020B0604030504040204" pitchFamily="34" charset="-128"/>
              </a:rPr>
              <a:t>ITD</a:t>
            </a:r>
          </a:p>
        </p:txBody>
      </p:sp>
      <p:sp>
        <p:nvSpPr>
          <p:cNvPr id="68" name="テキスト ボックス 67">
            <a:extLst>
              <a:ext uri="{FF2B5EF4-FFF2-40B4-BE49-F238E27FC236}">
                <a16:creationId xmlns:a16="http://schemas.microsoft.com/office/drawing/2014/main" id="{3C59A52E-B3A3-7F81-A905-70E60D9D05A0}"/>
              </a:ext>
            </a:extLst>
          </p:cNvPr>
          <p:cNvSpPr txBox="1"/>
          <p:nvPr/>
        </p:nvSpPr>
        <p:spPr>
          <a:xfrm>
            <a:off x="4169805" y="1272896"/>
            <a:ext cx="805470" cy="184666"/>
          </a:xfrm>
          <a:prstGeom prst="rect">
            <a:avLst/>
          </a:prstGeom>
          <a:noFill/>
        </p:spPr>
        <p:txBody>
          <a:bodyPr wrap="square" rtlCol="0">
            <a:spAutoFit/>
          </a:bodyPr>
          <a:lstStyle/>
          <a:p>
            <a:pPr algn="ctr"/>
            <a:r>
              <a:rPr lang="en-US" altLang="ja-JP" sz="600" b="1" i="1" dirty="0">
                <a:latin typeface="Meiryo" panose="020B0604030504040204" pitchFamily="34" charset="-128"/>
                <a:ea typeface="Meiryo" panose="020B0604030504040204" pitchFamily="34" charset="-128"/>
              </a:rPr>
              <a:t>FLT3-</a:t>
            </a:r>
            <a:r>
              <a:rPr lang="en-US" altLang="ja-JP" sz="600" b="1" dirty="0">
                <a:latin typeface="Meiryo" panose="020B0604030504040204" pitchFamily="34" charset="-128"/>
                <a:ea typeface="Meiryo" panose="020B0604030504040204" pitchFamily="34" charset="-128"/>
              </a:rPr>
              <a:t>ITD</a:t>
            </a:r>
          </a:p>
        </p:txBody>
      </p:sp>
      <p:sp>
        <p:nvSpPr>
          <p:cNvPr id="69" name="テキスト ボックス 68">
            <a:extLst>
              <a:ext uri="{FF2B5EF4-FFF2-40B4-BE49-F238E27FC236}">
                <a16:creationId xmlns:a16="http://schemas.microsoft.com/office/drawing/2014/main" id="{47FFEAC6-621C-A922-9340-CB97D364765F}"/>
              </a:ext>
            </a:extLst>
          </p:cNvPr>
          <p:cNvSpPr txBox="1"/>
          <p:nvPr/>
        </p:nvSpPr>
        <p:spPr>
          <a:xfrm>
            <a:off x="3449123" y="1272896"/>
            <a:ext cx="805470" cy="184666"/>
          </a:xfrm>
          <a:prstGeom prst="rect">
            <a:avLst/>
          </a:prstGeom>
          <a:noFill/>
        </p:spPr>
        <p:txBody>
          <a:bodyPr wrap="square" rtlCol="0">
            <a:spAutoFit/>
          </a:bodyPr>
          <a:lstStyle/>
          <a:p>
            <a:pPr algn="ctr"/>
            <a:r>
              <a:rPr lang="en-US" altLang="ja-JP" sz="600" b="1" dirty="0">
                <a:latin typeface="Meiryo" panose="020B0604030504040204" pitchFamily="34" charset="-128"/>
                <a:ea typeface="Meiryo" panose="020B0604030504040204" pitchFamily="34" charset="-128"/>
              </a:rPr>
              <a:t>wild-type </a:t>
            </a:r>
            <a:r>
              <a:rPr lang="en-US" altLang="ja-JP" sz="600" b="1" i="1" dirty="0">
                <a:latin typeface="Meiryo" panose="020B0604030504040204" pitchFamily="34" charset="-128"/>
                <a:ea typeface="Meiryo" panose="020B0604030504040204" pitchFamily="34" charset="-128"/>
              </a:rPr>
              <a:t>FLT3</a:t>
            </a:r>
          </a:p>
        </p:txBody>
      </p:sp>
      <p:cxnSp>
        <p:nvCxnSpPr>
          <p:cNvPr id="70" name="直線コネクタ 69">
            <a:extLst>
              <a:ext uri="{FF2B5EF4-FFF2-40B4-BE49-F238E27FC236}">
                <a16:creationId xmlns:a16="http://schemas.microsoft.com/office/drawing/2014/main" id="{DFE15AC7-3674-8963-7C68-02F725020000}"/>
              </a:ext>
            </a:extLst>
          </p:cNvPr>
          <p:cNvCxnSpPr>
            <a:cxnSpLocks/>
          </p:cNvCxnSpPr>
          <p:nvPr/>
        </p:nvCxnSpPr>
        <p:spPr>
          <a:xfrm>
            <a:off x="1904277" y="1272896"/>
            <a:ext cx="135375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A5178012-D6A9-D2DB-E9E0-03989B2D4495}"/>
              </a:ext>
            </a:extLst>
          </p:cNvPr>
          <p:cNvCxnSpPr>
            <a:cxnSpLocks/>
          </p:cNvCxnSpPr>
          <p:nvPr/>
        </p:nvCxnSpPr>
        <p:spPr>
          <a:xfrm>
            <a:off x="3520019" y="1273702"/>
            <a:ext cx="135375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テキスト ボックス 71">
            <a:extLst>
              <a:ext uri="{FF2B5EF4-FFF2-40B4-BE49-F238E27FC236}">
                <a16:creationId xmlns:a16="http://schemas.microsoft.com/office/drawing/2014/main" id="{426EE583-C05F-5F87-1236-8912287FB7AF}"/>
              </a:ext>
            </a:extLst>
          </p:cNvPr>
          <p:cNvSpPr txBox="1"/>
          <p:nvPr/>
        </p:nvSpPr>
        <p:spPr>
          <a:xfrm>
            <a:off x="2200480" y="1109339"/>
            <a:ext cx="805470" cy="184666"/>
          </a:xfrm>
          <a:prstGeom prst="rect">
            <a:avLst/>
          </a:prstGeom>
          <a:noFill/>
        </p:spPr>
        <p:txBody>
          <a:bodyPr wrap="square" rtlCol="0">
            <a:spAutoFit/>
          </a:bodyPr>
          <a:lstStyle/>
          <a:p>
            <a:pPr algn="ctr"/>
            <a:r>
              <a:rPr lang="en-US" altLang="ja-JP" sz="600" b="1" dirty="0">
                <a:latin typeface="Meiryo" panose="020B0604030504040204" pitchFamily="34" charset="-128"/>
                <a:ea typeface="Meiryo" panose="020B0604030504040204" pitchFamily="34" charset="-128"/>
              </a:rPr>
              <a:t>HEK293T</a:t>
            </a:r>
          </a:p>
        </p:txBody>
      </p:sp>
      <p:sp>
        <p:nvSpPr>
          <p:cNvPr id="73" name="テキスト ボックス 72">
            <a:extLst>
              <a:ext uri="{FF2B5EF4-FFF2-40B4-BE49-F238E27FC236}">
                <a16:creationId xmlns:a16="http://schemas.microsoft.com/office/drawing/2014/main" id="{CC66D7C4-BF86-D001-179E-C6052BC62DEE}"/>
              </a:ext>
            </a:extLst>
          </p:cNvPr>
          <p:cNvSpPr txBox="1"/>
          <p:nvPr/>
        </p:nvSpPr>
        <p:spPr>
          <a:xfrm>
            <a:off x="3796980" y="1109339"/>
            <a:ext cx="805470" cy="184666"/>
          </a:xfrm>
          <a:prstGeom prst="rect">
            <a:avLst/>
          </a:prstGeom>
          <a:noFill/>
        </p:spPr>
        <p:txBody>
          <a:bodyPr wrap="square" rtlCol="0">
            <a:spAutoFit/>
          </a:bodyPr>
          <a:lstStyle/>
          <a:p>
            <a:pPr algn="ctr"/>
            <a:r>
              <a:rPr lang="en-US" altLang="ja-JP" sz="600" b="1" dirty="0">
                <a:latin typeface="Meiryo" panose="020B0604030504040204" pitchFamily="34" charset="-128"/>
                <a:ea typeface="Meiryo" panose="020B0604030504040204" pitchFamily="34" charset="-128"/>
              </a:rPr>
              <a:t>K562</a:t>
            </a:r>
          </a:p>
        </p:txBody>
      </p:sp>
      <p:graphicFrame>
        <p:nvGraphicFramePr>
          <p:cNvPr id="76" name="表 75">
            <a:extLst>
              <a:ext uri="{FF2B5EF4-FFF2-40B4-BE49-F238E27FC236}">
                <a16:creationId xmlns:a16="http://schemas.microsoft.com/office/drawing/2014/main" id="{7A0BEEB5-0B88-8F69-0636-C5239B8DDEE9}"/>
              </a:ext>
            </a:extLst>
          </p:cNvPr>
          <p:cNvGraphicFramePr>
            <a:graphicFrameLocks noGrp="1"/>
          </p:cNvGraphicFramePr>
          <p:nvPr>
            <p:extLst>
              <p:ext uri="{D42A27DB-BD31-4B8C-83A1-F6EECF244321}">
                <p14:modId xmlns:p14="http://schemas.microsoft.com/office/powerpoint/2010/main" val="1474674483"/>
              </p:ext>
            </p:extLst>
          </p:nvPr>
        </p:nvGraphicFramePr>
        <p:xfrm>
          <a:off x="3481990" y="1413695"/>
          <a:ext cx="1422248" cy="370840"/>
        </p:xfrm>
        <a:graphic>
          <a:graphicData uri="http://schemas.openxmlformats.org/drawingml/2006/table">
            <a:tbl>
              <a:tblPr firstRow="1" bandRow="1">
                <a:tableStyleId>{2D5ABB26-0587-4C30-8999-92F81FD0307C}</a:tableStyleId>
              </a:tblPr>
              <a:tblGrid>
                <a:gridCol w="355562">
                  <a:extLst>
                    <a:ext uri="{9D8B030D-6E8A-4147-A177-3AD203B41FA5}">
                      <a16:colId xmlns:a16="http://schemas.microsoft.com/office/drawing/2014/main" val="4004016607"/>
                    </a:ext>
                  </a:extLst>
                </a:gridCol>
                <a:gridCol w="355562">
                  <a:extLst>
                    <a:ext uri="{9D8B030D-6E8A-4147-A177-3AD203B41FA5}">
                      <a16:colId xmlns:a16="http://schemas.microsoft.com/office/drawing/2014/main" val="1670770881"/>
                    </a:ext>
                  </a:extLst>
                </a:gridCol>
                <a:gridCol w="355562">
                  <a:extLst>
                    <a:ext uri="{9D8B030D-6E8A-4147-A177-3AD203B41FA5}">
                      <a16:colId xmlns:a16="http://schemas.microsoft.com/office/drawing/2014/main" val="1764606364"/>
                    </a:ext>
                  </a:extLst>
                </a:gridCol>
                <a:gridCol w="355562">
                  <a:extLst>
                    <a:ext uri="{9D8B030D-6E8A-4147-A177-3AD203B41FA5}">
                      <a16:colId xmlns:a16="http://schemas.microsoft.com/office/drawing/2014/main" val="199199819"/>
                    </a:ext>
                  </a:extLst>
                </a:gridCol>
              </a:tblGrid>
              <a:tr h="370840">
                <a:tc>
                  <a:txBody>
                    <a:bodyPr/>
                    <a:lstStyle/>
                    <a:p>
                      <a:pPr algn="ctr"/>
                      <a:r>
                        <a:rPr kumimoji="1" lang="en-US" altLang="ja-JP" sz="1000" b="1" dirty="0"/>
                        <a:t>–</a:t>
                      </a:r>
                      <a:endParaRPr kumimoji="1" lang="ja-JP" altLang="en-US" sz="1000" b="1"/>
                    </a:p>
                  </a:txBody>
                  <a:tcPr/>
                </a:tc>
                <a:tc>
                  <a:txBody>
                    <a:bodyPr/>
                    <a:lstStyle/>
                    <a:p>
                      <a:pPr algn="ctr"/>
                      <a:r>
                        <a:rPr kumimoji="1" lang="ja-JP" altLang="en-US" sz="1000" b="1"/>
                        <a:t>＋</a:t>
                      </a:r>
                    </a:p>
                  </a:txBody>
                  <a:tcPr/>
                </a:tc>
                <a:tc>
                  <a:txBody>
                    <a:bodyPr/>
                    <a:lstStyle/>
                    <a:p>
                      <a:pPr algn="ctr"/>
                      <a:r>
                        <a:rPr kumimoji="1" lang="en-US" altLang="ja-JP" sz="1000" b="1" dirty="0"/>
                        <a:t>–</a:t>
                      </a:r>
                      <a:endParaRPr kumimoji="1" lang="ja-JP" altLang="en-US" sz="1000" b="1"/>
                    </a:p>
                  </a:txBody>
                  <a:tcPr/>
                </a:tc>
                <a:tc>
                  <a:txBody>
                    <a:bodyPr/>
                    <a:lstStyle/>
                    <a:p>
                      <a:pPr algn="ctr"/>
                      <a:r>
                        <a:rPr kumimoji="1" lang="ja-JP" altLang="en-US" sz="1000" b="1"/>
                        <a:t>＋</a:t>
                      </a:r>
                    </a:p>
                  </a:txBody>
                  <a:tcPr/>
                </a:tc>
                <a:extLst>
                  <a:ext uri="{0D108BD9-81ED-4DB2-BD59-A6C34878D82A}">
                    <a16:rowId xmlns:a16="http://schemas.microsoft.com/office/drawing/2014/main" val="310399743"/>
                  </a:ext>
                </a:extLst>
              </a:tr>
            </a:tbl>
          </a:graphicData>
        </a:graphic>
      </p:graphicFrame>
      <p:pic>
        <p:nvPicPr>
          <p:cNvPr id="77" name="図 76">
            <a:extLst>
              <a:ext uri="{FF2B5EF4-FFF2-40B4-BE49-F238E27FC236}">
                <a16:creationId xmlns:a16="http://schemas.microsoft.com/office/drawing/2014/main" id="{8DC46C65-8D81-E040-41D3-986C372D376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47865" y="1695394"/>
            <a:ext cx="1455259" cy="224471"/>
          </a:xfrm>
          <a:prstGeom prst="rect">
            <a:avLst/>
          </a:prstGeom>
          <a:ln w="12700">
            <a:solidFill>
              <a:schemeClr val="tx1"/>
            </a:solidFill>
          </a:ln>
        </p:spPr>
      </p:pic>
      <p:pic>
        <p:nvPicPr>
          <p:cNvPr id="78" name="図 77">
            <a:extLst>
              <a:ext uri="{FF2B5EF4-FFF2-40B4-BE49-F238E27FC236}">
                <a16:creationId xmlns:a16="http://schemas.microsoft.com/office/drawing/2014/main" id="{1505A3FE-F477-AF12-CACB-2E85D60CD772}"/>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3451953" y="2325896"/>
            <a:ext cx="1455501" cy="270548"/>
          </a:xfrm>
          <a:prstGeom prst="rect">
            <a:avLst/>
          </a:prstGeom>
          <a:ln w="12700">
            <a:solidFill>
              <a:schemeClr val="tx1"/>
            </a:solidFill>
          </a:ln>
        </p:spPr>
      </p:pic>
      <p:pic>
        <p:nvPicPr>
          <p:cNvPr id="82" name="図 81">
            <a:extLst>
              <a:ext uri="{FF2B5EF4-FFF2-40B4-BE49-F238E27FC236}">
                <a16:creationId xmlns:a16="http://schemas.microsoft.com/office/drawing/2014/main" id="{5F0C145C-E27D-5AA6-5AF1-C1A47B9C9B1C}"/>
              </a:ext>
            </a:extLst>
          </p:cNvPr>
          <p:cNvPicPr>
            <a:picLocks noChangeAspect="1"/>
          </p:cNvPicPr>
          <p:nvPr/>
        </p:nvPicPr>
        <p:blipFill>
          <a:blip r:embed="rId7">
            <a:extLst>
              <a:ext uri="{28A0092B-C50C-407E-A947-70E740481C1C}">
                <a14:useLocalDpi xmlns:a14="http://schemas.microsoft.com/office/drawing/2010/main"/>
              </a:ext>
            </a:extLst>
          </a:blip>
          <a:srcRect/>
          <a:stretch/>
        </p:blipFill>
        <p:spPr>
          <a:xfrm>
            <a:off x="1892313" y="1978884"/>
            <a:ext cx="1417117" cy="281481"/>
          </a:xfrm>
          <a:prstGeom prst="rect">
            <a:avLst/>
          </a:prstGeom>
          <a:ln w="12700">
            <a:solidFill>
              <a:schemeClr val="tx1"/>
            </a:solidFill>
          </a:ln>
        </p:spPr>
      </p:pic>
      <p:pic>
        <p:nvPicPr>
          <p:cNvPr id="83" name="図 82">
            <a:extLst>
              <a:ext uri="{FF2B5EF4-FFF2-40B4-BE49-F238E27FC236}">
                <a16:creationId xmlns:a16="http://schemas.microsoft.com/office/drawing/2014/main" id="{7FB02F6F-5AD0-69EE-A789-2904A4945312}"/>
              </a:ext>
            </a:extLst>
          </p:cNvPr>
          <p:cNvPicPr>
            <a:picLocks noChangeAspect="1"/>
          </p:cNvPicPr>
          <p:nvPr/>
        </p:nvPicPr>
        <p:blipFill>
          <a:blip r:embed="rId8">
            <a:extLst>
              <a:ext uri="{28A0092B-C50C-407E-A947-70E740481C1C}">
                <a14:useLocalDpi xmlns:a14="http://schemas.microsoft.com/office/drawing/2010/main"/>
              </a:ext>
            </a:extLst>
          </a:blip>
          <a:srcRect/>
          <a:stretch/>
        </p:blipFill>
        <p:spPr>
          <a:xfrm>
            <a:off x="3447623" y="1985233"/>
            <a:ext cx="1455501" cy="281481"/>
          </a:xfrm>
          <a:prstGeom prst="rect">
            <a:avLst/>
          </a:prstGeom>
          <a:ln w="12700">
            <a:solidFill>
              <a:schemeClr val="tx1"/>
            </a:solidFill>
          </a:ln>
        </p:spPr>
      </p:pic>
      <p:sp>
        <p:nvSpPr>
          <p:cNvPr id="84" name="テキスト ボックス 83">
            <a:extLst>
              <a:ext uri="{FF2B5EF4-FFF2-40B4-BE49-F238E27FC236}">
                <a16:creationId xmlns:a16="http://schemas.microsoft.com/office/drawing/2014/main" id="{2E005EE9-189C-8865-650E-F717121567ED}"/>
              </a:ext>
            </a:extLst>
          </p:cNvPr>
          <p:cNvSpPr txBox="1"/>
          <p:nvPr/>
        </p:nvSpPr>
        <p:spPr>
          <a:xfrm>
            <a:off x="264362" y="5589962"/>
            <a:ext cx="6090135" cy="2585323"/>
          </a:xfrm>
          <a:prstGeom prst="rect">
            <a:avLst/>
          </a:prstGeom>
          <a:noFill/>
        </p:spPr>
        <p:txBody>
          <a:bodyPr wrap="square" rtlCol="0">
            <a:spAutoFit/>
          </a:bodyPr>
          <a:lstStyle/>
          <a:p>
            <a:pPr marL="228600" indent="-228600" algn="l">
              <a:buAutoNum type="alphaUcPeriod"/>
            </a:pPr>
            <a:r>
              <a:rPr lang="en-US" altLang="ja-JP" sz="900" b="0" i="0" u="none" strike="noStrike" dirty="0">
                <a:solidFill>
                  <a:srgbClr val="000000"/>
                </a:solidFill>
                <a:effectLst/>
                <a:latin typeface="Arial" panose="020B0604020202020204" pitchFamily="34" charset="0"/>
                <a:cs typeface="Arial" panose="020B0604020202020204" pitchFamily="34" charset="0"/>
              </a:rPr>
              <a:t>Plasmid DNAs for the Doxycycline (Dox)-inducible expression of wild-type FLT3 and FLT3-ITD were constructed as follows. The cDNA of wild-type FLT3 and FLT3-ITD was derived from MOLM-14 cells. To enable detection by Western blotting, a sequence encoding an HA epitope was added to the N-terminus. These cDNAs were then subcloned into the piggyBac transposon vector</a:t>
            </a:r>
            <a:r>
              <a:rPr lang="en-US" altLang="ja-JP" sz="900" i="0" u="none" strike="noStrike" dirty="0">
                <a:solidFill>
                  <a:srgbClr val="000000"/>
                </a:solidFill>
                <a:effectLst/>
                <a:latin typeface="Arial" panose="020B0604020202020204" pitchFamily="34" charset="0"/>
                <a:cs typeface="Arial" panose="020B0604020202020204" pitchFamily="34" charset="0"/>
              </a:rPr>
              <a:t> pPB-TRE3G-MCS-CEH-rtTA3-IP. For stable integration, these transposon vectors were co-transfected with a plasmid encoding a hyperactive piggyBac transposase. Transfection was performed using Lipofectamine 2000 (Invitrogen) for HEK293T cells and electroporation with </a:t>
            </a:r>
            <a:r>
              <a:rPr lang="en-US" altLang="ja-JP" sz="900" i="0" u="none" strike="noStrike" dirty="0" err="1">
                <a:solidFill>
                  <a:srgbClr val="000000"/>
                </a:solidFill>
                <a:effectLst/>
                <a:latin typeface="Arial" panose="020B0604020202020204" pitchFamily="34" charset="0"/>
                <a:cs typeface="Arial" panose="020B0604020202020204" pitchFamily="34" charset="0"/>
              </a:rPr>
              <a:t>Amaxa</a:t>
            </a:r>
            <a:r>
              <a:rPr lang="en-US" altLang="ja-JP" sz="900" i="0" u="none" strike="noStrike" dirty="0">
                <a:solidFill>
                  <a:srgbClr val="000000"/>
                </a:solidFill>
                <a:effectLst/>
                <a:latin typeface="Arial" panose="020B0604020202020204" pitchFamily="34" charset="0"/>
                <a:cs typeface="Arial" panose="020B0604020202020204" pitchFamily="34" charset="0"/>
              </a:rPr>
              <a:t> Nucleofector 2b (Lonza) for K562 cells. After allowing the cells to recover and proliferate, 1 µg/ml of puromycin (</a:t>
            </a:r>
            <a:r>
              <a:rPr lang="en-US" altLang="ja-JP" sz="900" i="0" u="none" strike="noStrike" dirty="0" err="1">
                <a:solidFill>
                  <a:srgbClr val="000000"/>
                </a:solidFill>
                <a:effectLst/>
                <a:latin typeface="Arial" panose="020B0604020202020204" pitchFamily="34" charset="0"/>
                <a:cs typeface="Arial" panose="020B0604020202020204" pitchFamily="34" charset="0"/>
              </a:rPr>
              <a:t>InvivoGen</a:t>
            </a:r>
            <a:r>
              <a:rPr lang="en-US" altLang="ja-JP" sz="900" i="0" u="none" strike="noStrike" dirty="0">
                <a:solidFill>
                  <a:srgbClr val="000000"/>
                </a:solidFill>
                <a:effectLst/>
                <a:latin typeface="Arial" panose="020B0604020202020204" pitchFamily="34" charset="0"/>
                <a:cs typeface="Arial" panose="020B0604020202020204" pitchFamily="34" charset="0"/>
              </a:rPr>
              <a:t>) was added to selectively enrich for cells expressing wild-type FLT3 or FLT3-ITD. The expression of wild-type FLT3 and FLT3-ITD was induced by administering 50 ng/ml of Dox. To assess differences in baseline DNA double-strand break (DSB) accumulation, Western blotting was performed to compare </a:t>
            </a:r>
            <a:r>
              <a:rPr lang="el-GR" altLang="ja-JP" sz="900" i="0" u="none" strike="noStrike" dirty="0">
                <a:solidFill>
                  <a:srgbClr val="000000"/>
                </a:solidFill>
                <a:effectLst/>
                <a:latin typeface="Arial" panose="020B0604020202020204" pitchFamily="34" charset="0"/>
                <a:cs typeface="Arial" panose="020B0604020202020204" pitchFamily="34" charset="0"/>
              </a:rPr>
              <a:t>γ</a:t>
            </a:r>
            <a:r>
              <a:rPr lang="en-US" altLang="ja-JP" sz="900" i="0" u="none" strike="noStrike" dirty="0">
                <a:solidFill>
                  <a:srgbClr val="000000"/>
                </a:solidFill>
                <a:effectLst/>
                <a:latin typeface="Arial" panose="020B0604020202020204" pitchFamily="34" charset="0"/>
                <a:cs typeface="Arial" panose="020B0604020202020204" pitchFamily="34" charset="0"/>
              </a:rPr>
              <a:t>H2AX expression between cells expressing wild-type FLT3 and FLT3-ITD after Dox administration. The results showed that cells expressing FLT3-ITD did not exhibit increased </a:t>
            </a:r>
            <a:r>
              <a:rPr lang="el-GR" altLang="ja-JP" sz="900" i="0" u="none" strike="noStrike" dirty="0">
                <a:solidFill>
                  <a:srgbClr val="000000"/>
                </a:solidFill>
                <a:effectLst/>
                <a:latin typeface="Arial" panose="020B0604020202020204" pitchFamily="34" charset="0"/>
                <a:cs typeface="Arial" panose="020B0604020202020204" pitchFamily="34" charset="0"/>
              </a:rPr>
              <a:t>γ</a:t>
            </a:r>
            <a:r>
              <a:rPr lang="en-US" altLang="ja-JP" sz="900" i="0" u="none" strike="noStrike" dirty="0">
                <a:solidFill>
                  <a:srgbClr val="000000"/>
                </a:solidFill>
                <a:effectLst/>
                <a:latin typeface="Arial" panose="020B0604020202020204" pitchFamily="34" charset="0"/>
                <a:cs typeface="Arial" panose="020B0604020202020204" pitchFamily="34" charset="0"/>
              </a:rPr>
              <a:t>H2AX expression at baseline compared to those expressing wild-type FLT3.</a:t>
            </a:r>
          </a:p>
          <a:p>
            <a:pPr marL="228600" indent="-228600" algn="l">
              <a:buAutoNum type="alphaUcPeriod"/>
            </a:pPr>
            <a:r>
              <a:rPr lang="en-US" altLang="ja-JP" sz="900" b="0" i="0" u="none" strike="noStrike" dirty="0">
                <a:solidFill>
                  <a:srgbClr val="000000"/>
                </a:solidFill>
                <a:effectLst/>
                <a:latin typeface="Arial" panose="020B0604020202020204" pitchFamily="34" charset="0"/>
                <a:cs typeface="Arial" panose="020B0604020202020204" pitchFamily="34" charset="0"/>
              </a:rPr>
              <a:t>Using these cell </a:t>
            </a:r>
            <a:r>
              <a:rPr lang="en-US" altLang="ja-JP" sz="900" i="0" u="none" strike="noStrike" dirty="0">
                <a:solidFill>
                  <a:srgbClr val="000000"/>
                </a:solidFill>
                <a:effectLst/>
                <a:latin typeface="Arial" panose="020B0604020202020204" pitchFamily="34" charset="0"/>
                <a:cs typeface="Arial" panose="020B0604020202020204" pitchFamily="34" charset="0"/>
              </a:rPr>
              <a:t>lines, 5×10⁵ cells/mL of wild-type FLT3 and FLT3-ITD were treated with 2 µM of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i="0" u="none" strike="noStrike" dirty="0">
                <a:solidFill>
                  <a:srgbClr val="000000"/>
                </a:solidFill>
                <a:effectLst/>
                <a:latin typeface="Arial" panose="020B0604020202020204" pitchFamily="34" charset="0"/>
                <a:cs typeface="Arial" panose="020B0604020202020204" pitchFamily="34" charset="0"/>
              </a:rPr>
              <a:t>, and cell culture was initiated. The number of viable cells was counted at 24 and 48 hours, and cell viability was compared to that before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i="0" u="none" strike="noStrike" dirty="0">
                <a:solidFill>
                  <a:srgbClr val="000000"/>
                </a:solidFill>
                <a:effectLst/>
                <a:latin typeface="Arial" panose="020B0604020202020204" pitchFamily="34" charset="0"/>
                <a:cs typeface="Arial" panose="020B0604020202020204" pitchFamily="34" charset="0"/>
              </a:rPr>
              <a:t> administration.</a:t>
            </a:r>
            <a:r>
              <a:rPr lang="en-US" altLang="ja-JP" sz="900" dirty="0">
                <a:solidFill>
                  <a:srgbClr val="000000"/>
                </a:solidFill>
                <a:latin typeface="Arial" panose="020B0604020202020204" pitchFamily="34" charset="0"/>
                <a:cs typeface="Arial" panose="020B0604020202020204" pitchFamily="34" charset="0"/>
              </a:rPr>
              <a:t> </a:t>
            </a:r>
            <a:r>
              <a:rPr lang="en-US" altLang="ja-JP" sz="900" i="0" u="none" strike="noStrike" dirty="0">
                <a:solidFill>
                  <a:srgbClr val="000000"/>
                </a:solidFill>
                <a:effectLst/>
                <a:latin typeface="Arial" panose="020B0604020202020204" pitchFamily="34" charset="0"/>
                <a:cs typeface="Arial" panose="020B0604020202020204" pitchFamily="34" charset="0"/>
              </a:rPr>
              <a:t>As a result, no significant difference in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i="0" u="none" strike="noStrike" dirty="0">
                <a:solidFill>
                  <a:srgbClr val="000000"/>
                </a:solidFill>
                <a:effectLst/>
                <a:latin typeface="Arial" panose="020B0604020202020204" pitchFamily="34" charset="0"/>
                <a:cs typeface="Arial" panose="020B0604020202020204" pitchFamily="34" charset="0"/>
              </a:rPr>
              <a:t> sensitivity was observed between wild-type FLT3 and FLT3-ITD. Additionally, the possibility that artificially introduced FLT3-ITD was markedly reduced by </a:t>
            </a:r>
            <a:r>
              <a:rPr lang="en-US" altLang="ja-JP" sz="900" dirty="0" err="1">
                <a:solidFill>
                  <a:srgbClr val="000000"/>
                </a:solidFill>
                <a:latin typeface="Arial" panose="020B0604020202020204" pitchFamily="34" charset="0"/>
                <a:cs typeface="Arial" panose="020B0604020202020204" pitchFamily="34" charset="0"/>
              </a:rPr>
              <a:t>p</a:t>
            </a:r>
            <a:r>
              <a:rPr lang="en-US" altLang="ja-JP" sz="900" i="0" u="none" strike="noStrike" dirty="0" err="1">
                <a:solidFill>
                  <a:srgbClr val="000000"/>
                </a:solidFill>
                <a:effectLst/>
                <a:latin typeface="Arial" panose="020B0604020202020204" pitchFamily="34" charset="0"/>
                <a:cs typeface="Arial" panose="020B0604020202020204" pitchFamily="34" charset="0"/>
              </a:rPr>
              <a:t>eposertib</a:t>
            </a:r>
            <a:r>
              <a:rPr lang="en-US" altLang="ja-JP" sz="900" i="0" u="none" strike="noStrike" dirty="0">
                <a:solidFill>
                  <a:srgbClr val="000000"/>
                </a:solidFill>
                <a:effectLst/>
                <a:latin typeface="Arial" panose="020B0604020202020204" pitchFamily="34" charset="0"/>
                <a:cs typeface="Arial" panose="020B0604020202020204" pitchFamily="34" charset="0"/>
              </a:rPr>
              <a:t> treatment was ruled out.</a:t>
            </a:r>
          </a:p>
        </p:txBody>
      </p:sp>
      <p:sp>
        <p:nvSpPr>
          <p:cNvPr id="88" name="テキスト ボックス 87">
            <a:extLst>
              <a:ext uri="{FF2B5EF4-FFF2-40B4-BE49-F238E27FC236}">
                <a16:creationId xmlns:a16="http://schemas.microsoft.com/office/drawing/2014/main" id="{A6834BEA-E4A9-3427-C19B-BD07B2C29885}"/>
              </a:ext>
            </a:extLst>
          </p:cNvPr>
          <p:cNvSpPr txBox="1"/>
          <p:nvPr/>
        </p:nvSpPr>
        <p:spPr>
          <a:xfrm>
            <a:off x="139823" y="115588"/>
            <a:ext cx="6506303" cy="738664"/>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S10</a:t>
            </a:r>
          </a:p>
          <a:p>
            <a:r>
              <a:rPr lang="en-US" altLang="ja-JP" sz="1400" kern="0" dirty="0">
                <a:latin typeface="Arial" panose="020B0604020202020204" pitchFamily="34" charset="0"/>
                <a:ea typeface="游明朝" panose="02020400000000000000" pitchFamily="18" charset="-128"/>
              </a:rPr>
              <a:t>G</a:t>
            </a:r>
            <a:r>
              <a:rPr lang="en-US" altLang="ja-JP" sz="1400" kern="0" dirty="0">
                <a:effectLst/>
                <a:latin typeface="Arial" panose="020B0604020202020204" pitchFamily="34" charset="0"/>
                <a:ea typeface="游明朝" panose="02020400000000000000" pitchFamily="18" charset="-128"/>
              </a:rPr>
              <a:t>eneration of Doxycycline-inducible wild-type </a:t>
            </a:r>
            <a:r>
              <a:rPr lang="en-US" altLang="ja-JP" sz="1400" i="1" kern="0" dirty="0">
                <a:latin typeface="Arial" panose="020B0604020202020204" pitchFamily="34" charset="0"/>
                <a:ea typeface="游明朝" panose="02020400000000000000" pitchFamily="18" charset="-128"/>
              </a:rPr>
              <a:t>FLT3</a:t>
            </a:r>
            <a:r>
              <a:rPr lang="en-US" altLang="ja-JP" sz="1400" i="1" kern="0" dirty="0">
                <a:effectLst/>
                <a:latin typeface="Arial" panose="020B0604020202020204" pitchFamily="34" charset="0"/>
                <a:ea typeface="游明朝" panose="02020400000000000000" pitchFamily="18" charset="-128"/>
              </a:rPr>
              <a:t> </a:t>
            </a:r>
            <a:r>
              <a:rPr lang="en-US" altLang="ja-JP" sz="1400" kern="0" dirty="0">
                <a:effectLst/>
                <a:latin typeface="Arial" panose="020B0604020202020204" pitchFamily="34" charset="0"/>
                <a:ea typeface="游明朝" panose="02020400000000000000" pitchFamily="18" charset="-128"/>
              </a:rPr>
              <a:t>and </a:t>
            </a:r>
            <a:r>
              <a:rPr lang="en-US" altLang="ja-JP" sz="1400" i="1" kern="0" dirty="0">
                <a:effectLst/>
                <a:latin typeface="Arial" panose="020B0604020202020204" pitchFamily="34" charset="0"/>
                <a:ea typeface="游明朝" panose="02020400000000000000" pitchFamily="18" charset="-128"/>
              </a:rPr>
              <a:t>FLT3-</a:t>
            </a:r>
            <a:r>
              <a:rPr lang="en-US" altLang="ja-JP" sz="1400" kern="0" dirty="0">
                <a:effectLst/>
                <a:latin typeface="Arial" panose="020B0604020202020204" pitchFamily="34" charset="0"/>
                <a:ea typeface="游明朝" panose="02020400000000000000" pitchFamily="18" charset="-128"/>
              </a:rPr>
              <a:t>ITD cell lines and their sensitivity to </a:t>
            </a:r>
            <a:r>
              <a:rPr lang="en-US" altLang="ja-JP" sz="1400" kern="0" dirty="0" err="1">
                <a:effectLst/>
                <a:latin typeface="Arial" panose="020B0604020202020204" pitchFamily="34" charset="0"/>
                <a:ea typeface="Meiryo" panose="020B0604030504040204" pitchFamily="34" charset="-128"/>
                <a:cs typeface="Arial" panose="020B0604020202020204" pitchFamily="34" charset="0"/>
              </a:rPr>
              <a:t>p</a:t>
            </a:r>
            <a:r>
              <a:rPr lang="en-US" altLang="ja-JP" sz="1400" dirty="0" err="1">
                <a:latin typeface="Arial" panose="020B0604020202020204" pitchFamily="34" charset="0"/>
                <a:ea typeface="Meiryo" panose="020B0604030504040204" pitchFamily="34" charset="-128"/>
                <a:cs typeface="Arial" panose="020B0604020202020204" pitchFamily="34" charset="0"/>
              </a:rPr>
              <a:t>eposertib</a:t>
            </a:r>
            <a:endParaRPr lang="en-US" altLang="ja-JP" sz="1400" dirty="0">
              <a:latin typeface="Arial" panose="020B0604020202020204" pitchFamily="34" charset="0"/>
              <a:ea typeface="Meiryo" panose="020B0604030504040204" pitchFamily="34" charset="-128"/>
              <a:cs typeface="Arial" panose="020B0604020202020204" pitchFamily="34" charset="0"/>
            </a:endParaRPr>
          </a:p>
        </p:txBody>
      </p:sp>
    </p:spTree>
    <p:extLst>
      <p:ext uri="{BB962C8B-B14F-4D97-AF65-F5344CB8AC3E}">
        <p14:creationId xmlns:p14="http://schemas.microsoft.com/office/powerpoint/2010/main" val="1092915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8C4B416E-1ACB-A6AE-186E-999F72C78B85}"/>
              </a:ext>
            </a:extLst>
          </p:cNvPr>
          <p:cNvGraphicFramePr>
            <a:graphicFrameLocks noGrp="1"/>
          </p:cNvGraphicFramePr>
          <p:nvPr>
            <p:extLst>
              <p:ext uri="{D42A27DB-BD31-4B8C-83A1-F6EECF244321}">
                <p14:modId xmlns:p14="http://schemas.microsoft.com/office/powerpoint/2010/main" val="57697103"/>
              </p:ext>
            </p:extLst>
          </p:nvPr>
        </p:nvGraphicFramePr>
        <p:xfrm>
          <a:off x="2786461" y="6111994"/>
          <a:ext cx="240512" cy="1211975"/>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242395">
                <a:tc>
                  <a:txBody>
                    <a:bodyPr/>
                    <a:lstStyle/>
                    <a:p>
                      <a:pPr algn="ctr"/>
                      <a:r>
                        <a:rPr kumimoji="1" lang="en-US" altLang="ja-JP" sz="600" b="0" dirty="0">
                          <a:latin typeface="Arial" panose="020B0604020202020204" pitchFamily="34" charset="0"/>
                          <a:cs typeface="Arial" panose="020B0604020202020204" pitchFamily="34" charset="0"/>
                        </a:rPr>
                        <a:t>4</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42395">
                <a:tc>
                  <a:txBody>
                    <a:bodyPr/>
                    <a:lstStyle/>
                    <a:p>
                      <a:pPr algn="ctr"/>
                      <a:r>
                        <a:rPr kumimoji="1" lang="en-US" altLang="ja-JP" sz="600" b="0" dirty="0">
                          <a:latin typeface="Arial" panose="020B0604020202020204" pitchFamily="34" charset="0"/>
                          <a:cs typeface="Arial" panose="020B0604020202020204" pitchFamily="34" charset="0"/>
                        </a:rPr>
                        <a:t>3</a:t>
                      </a:r>
                    </a:p>
                  </a:txBody>
                  <a:tcPr marL="0" marR="0" marT="0" marB="0"/>
                </a:tc>
                <a:extLst>
                  <a:ext uri="{0D108BD9-81ED-4DB2-BD59-A6C34878D82A}">
                    <a16:rowId xmlns:a16="http://schemas.microsoft.com/office/drawing/2014/main" val="265194427"/>
                  </a:ext>
                </a:extLst>
              </a:tr>
              <a:tr h="242395">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42395">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42395">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sp>
        <p:nvSpPr>
          <p:cNvPr id="5" name="テキスト ボックス 4">
            <a:extLst>
              <a:ext uri="{FF2B5EF4-FFF2-40B4-BE49-F238E27FC236}">
                <a16:creationId xmlns:a16="http://schemas.microsoft.com/office/drawing/2014/main" id="{87FB5B09-5A9E-E7F5-C1C1-D5A87C104B64}"/>
              </a:ext>
            </a:extLst>
          </p:cNvPr>
          <p:cNvSpPr txBox="1"/>
          <p:nvPr/>
        </p:nvSpPr>
        <p:spPr>
          <a:xfrm>
            <a:off x="819913" y="4062178"/>
            <a:ext cx="718600"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P=0.006</a:t>
            </a:r>
          </a:p>
        </p:txBody>
      </p:sp>
      <p:sp>
        <p:nvSpPr>
          <p:cNvPr id="6" name="テキスト ボックス 5">
            <a:extLst>
              <a:ext uri="{FF2B5EF4-FFF2-40B4-BE49-F238E27FC236}">
                <a16:creationId xmlns:a16="http://schemas.microsoft.com/office/drawing/2014/main" id="{6316EC1F-DFFD-E422-FA8E-E553E8C4C0FB}"/>
              </a:ext>
            </a:extLst>
          </p:cNvPr>
          <p:cNvSpPr txBox="1"/>
          <p:nvPr/>
        </p:nvSpPr>
        <p:spPr>
          <a:xfrm>
            <a:off x="256593" y="3843999"/>
            <a:ext cx="395091" cy="246221"/>
          </a:xfrm>
          <a:prstGeom prst="rect">
            <a:avLst/>
          </a:prstGeom>
          <a:noFill/>
        </p:spPr>
        <p:txBody>
          <a:bodyPr wrap="square" rtlCol="0">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A </a:t>
            </a:r>
            <a:endParaRPr lang="ja-JP" altLang="en-US" sz="1000" b="1">
              <a:latin typeface="Arial" panose="020B0604020202020204" pitchFamily="34" charset="0"/>
              <a:ea typeface="Meiryo" panose="020B0604030504040204" pitchFamily="34" charset="-128"/>
              <a:cs typeface="Arial" panose="020B0604020202020204" pitchFamily="34" charset="0"/>
            </a:endParaRPr>
          </a:p>
        </p:txBody>
      </p:sp>
      <p:sp>
        <p:nvSpPr>
          <p:cNvPr id="7" name="テキスト ボックス 6">
            <a:extLst>
              <a:ext uri="{FF2B5EF4-FFF2-40B4-BE49-F238E27FC236}">
                <a16:creationId xmlns:a16="http://schemas.microsoft.com/office/drawing/2014/main" id="{4EEEE600-92AC-AFC1-3EC9-91379037C974}"/>
              </a:ext>
            </a:extLst>
          </p:cNvPr>
          <p:cNvSpPr txBox="1"/>
          <p:nvPr/>
        </p:nvSpPr>
        <p:spPr>
          <a:xfrm rot="16200000">
            <a:off x="-76738" y="4693982"/>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8" name="表 7">
            <a:extLst>
              <a:ext uri="{FF2B5EF4-FFF2-40B4-BE49-F238E27FC236}">
                <a16:creationId xmlns:a16="http://schemas.microsoft.com/office/drawing/2014/main" id="{AD5C8DE9-C07F-1301-30A6-AD187C62DD64}"/>
              </a:ext>
            </a:extLst>
          </p:cNvPr>
          <p:cNvGraphicFramePr>
            <a:graphicFrameLocks noGrp="1"/>
          </p:cNvGraphicFramePr>
          <p:nvPr>
            <p:extLst>
              <p:ext uri="{D42A27DB-BD31-4B8C-83A1-F6EECF244321}">
                <p14:modId xmlns:p14="http://schemas.microsoft.com/office/powerpoint/2010/main" val="378534860"/>
              </p:ext>
            </p:extLst>
          </p:nvPr>
        </p:nvGraphicFramePr>
        <p:xfrm>
          <a:off x="629736" y="4236446"/>
          <a:ext cx="240512" cy="1226845"/>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245369">
                <a:tc>
                  <a:txBody>
                    <a:bodyPr/>
                    <a:lstStyle/>
                    <a:p>
                      <a:pPr algn="ctr"/>
                      <a:r>
                        <a:rPr kumimoji="1" lang="en-US" altLang="ja-JP" sz="600" b="0" dirty="0">
                          <a:latin typeface="Arial" panose="020B0604020202020204" pitchFamily="34" charset="0"/>
                          <a:cs typeface="Arial" panose="020B0604020202020204" pitchFamily="34" charset="0"/>
                        </a:rPr>
                        <a:t>4</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45369">
                <a:tc>
                  <a:txBody>
                    <a:bodyPr/>
                    <a:lstStyle/>
                    <a:p>
                      <a:pPr algn="ctr"/>
                      <a:r>
                        <a:rPr kumimoji="1" lang="en-US" altLang="ja-JP" sz="600" b="0" dirty="0">
                          <a:latin typeface="Arial" panose="020B0604020202020204" pitchFamily="34" charset="0"/>
                          <a:cs typeface="Arial" panose="020B0604020202020204" pitchFamily="34" charset="0"/>
                        </a:rPr>
                        <a:t>3</a:t>
                      </a:r>
                    </a:p>
                  </a:txBody>
                  <a:tcPr marL="0" marR="0" marT="0" marB="0"/>
                </a:tc>
                <a:extLst>
                  <a:ext uri="{0D108BD9-81ED-4DB2-BD59-A6C34878D82A}">
                    <a16:rowId xmlns:a16="http://schemas.microsoft.com/office/drawing/2014/main" val="265194427"/>
                  </a:ext>
                </a:extLst>
              </a:tr>
              <a:tr h="245369">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45369">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45369">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9" name="表 8">
            <a:extLst>
              <a:ext uri="{FF2B5EF4-FFF2-40B4-BE49-F238E27FC236}">
                <a16:creationId xmlns:a16="http://schemas.microsoft.com/office/drawing/2014/main" id="{D1D9B142-C431-F962-2352-C81CFFBF8F5D}"/>
              </a:ext>
            </a:extLst>
          </p:cNvPr>
          <p:cNvGraphicFramePr>
            <a:graphicFrameLocks noGrp="1"/>
          </p:cNvGraphicFramePr>
          <p:nvPr>
            <p:extLst>
              <p:ext uri="{D42A27DB-BD31-4B8C-83A1-F6EECF244321}">
                <p14:modId xmlns:p14="http://schemas.microsoft.com/office/powerpoint/2010/main" val="1284773206"/>
              </p:ext>
            </p:extLst>
          </p:nvPr>
        </p:nvGraphicFramePr>
        <p:xfrm>
          <a:off x="822115" y="5357013"/>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10" name="テキスト ボックス 9">
            <a:extLst>
              <a:ext uri="{FF2B5EF4-FFF2-40B4-BE49-F238E27FC236}">
                <a16:creationId xmlns:a16="http://schemas.microsoft.com/office/drawing/2014/main" id="{C28C3269-B266-CAB0-79B4-58AA33B61F76}"/>
              </a:ext>
            </a:extLst>
          </p:cNvPr>
          <p:cNvSpPr txBox="1"/>
          <p:nvPr/>
        </p:nvSpPr>
        <p:spPr>
          <a:xfrm>
            <a:off x="303531" y="5345586"/>
            <a:ext cx="718600" cy="200055"/>
          </a:xfrm>
          <a:prstGeom prst="rect">
            <a:avLst/>
          </a:prstGeom>
          <a:noFill/>
        </p:spPr>
        <p:txBody>
          <a:bodyPr wrap="square" rtlCol="0">
            <a:spAutoFit/>
          </a:bodyPr>
          <a:lstStyle/>
          <a:p>
            <a:pPr algn="ctr"/>
            <a:r>
              <a:rPr lang="en-US" altLang="ja-JP" sz="700" b="1" i="1" dirty="0">
                <a:latin typeface="Arial" panose="020B0604020202020204" pitchFamily="34" charset="0"/>
                <a:ea typeface="Meiryo" panose="020B0604030504040204" pitchFamily="34" charset="-128"/>
                <a:cs typeface="Arial" panose="020B0604020202020204" pitchFamily="34" charset="0"/>
              </a:rPr>
              <a:t>FLT3</a:t>
            </a:r>
            <a:r>
              <a:rPr lang="en-US" altLang="ja-JP" sz="700" b="1" dirty="0">
                <a:latin typeface="Arial" panose="020B0604020202020204" pitchFamily="34" charset="0"/>
                <a:ea typeface="Meiryo" panose="020B0604030504040204" pitchFamily="34" charset="-128"/>
                <a:cs typeface="Arial" panose="020B0604020202020204" pitchFamily="34" charset="0"/>
              </a:rPr>
              <a:t>-ITD</a:t>
            </a:r>
          </a:p>
        </p:txBody>
      </p:sp>
      <p:sp>
        <p:nvSpPr>
          <p:cNvPr id="11" name="テキスト ボックス 10">
            <a:extLst>
              <a:ext uri="{FF2B5EF4-FFF2-40B4-BE49-F238E27FC236}">
                <a16:creationId xmlns:a16="http://schemas.microsoft.com/office/drawing/2014/main" id="{992D0BE7-FBD2-BEAC-F832-193AD9D58E83}"/>
              </a:ext>
            </a:extLst>
          </p:cNvPr>
          <p:cNvSpPr txBox="1"/>
          <p:nvPr/>
        </p:nvSpPr>
        <p:spPr>
          <a:xfrm>
            <a:off x="800073" y="3923152"/>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DNA-PKcs</a:t>
            </a:r>
          </a:p>
        </p:txBody>
      </p:sp>
      <p:sp>
        <p:nvSpPr>
          <p:cNvPr id="12" name="テキスト ボックス 11">
            <a:extLst>
              <a:ext uri="{FF2B5EF4-FFF2-40B4-BE49-F238E27FC236}">
                <a16:creationId xmlns:a16="http://schemas.microsoft.com/office/drawing/2014/main" id="{1DB0B9EB-DE6F-B769-53AA-6E7CB35275F7}"/>
              </a:ext>
            </a:extLst>
          </p:cNvPr>
          <p:cNvSpPr txBox="1"/>
          <p:nvPr/>
        </p:nvSpPr>
        <p:spPr>
          <a:xfrm>
            <a:off x="1875042" y="4064146"/>
            <a:ext cx="718600"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P=0.016</a:t>
            </a:r>
          </a:p>
        </p:txBody>
      </p:sp>
      <p:sp>
        <p:nvSpPr>
          <p:cNvPr id="13" name="テキスト ボックス 12">
            <a:extLst>
              <a:ext uri="{FF2B5EF4-FFF2-40B4-BE49-F238E27FC236}">
                <a16:creationId xmlns:a16="http://schemas.microsoft.com/office/drawing/2014/main" id="{24644E55-CBFC-43DA-48B5-1727D713BABD}"/>
              </a:ext>
            </a:extLst>
          </p:cNvPr>
          <p:cNvSpPr txBox="1"/>
          <p:nvPr/>
        </p:nvSpPr>
        <p:spPr>
          <a:xfrm rot="16200000">
            <a:off x="935249" y="4694317"/>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14" name="表 13">
            <a:extLst>
              <a:ext uri="{FF2B5EF4-FFF2-40B4-BE49-F238E27FC236}">
                <a16:creationId xmlns:a16="http://schemas.microsoft.com/office/drawing/2014/main" id="{B633E415-A806-96CD-45CC-513118D940E5}"/>
              </a:ext>
            </a:extLst>
          </p:cNvPr>
          <p:cNvGraphicFramePr>
            <a:graphicFrameLocks noGrp="1"/>
          </p:cNvGraphicFramePr>
          <p:nvPr>
            <p:extLst>
              <p:ext uri="{D42A27DB-BD31-4B8C-83A1-F6EECF244321}">
                <p14:modId xmlns:p14="http://schemas.microsoft.com/office/powerpoint/2010/main" val="2972423437"/>
              </p:ext>
            </p:extLst>
          </p:nvPr>
        </p:nvGraphicFramePr>
        <p:xfrm>
          <a:off x="1868733" y="5349781"/>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15" name="テキスト ボックス 14">
            <a:extLst>
              <a:ext uri="{FF2B5EF4-FFF2-40B4-BE49-F238E27FC236}">
                <a16:creationId xmlns:a16="http://schemas.microsoft.com/office/drawing/2014/main" id="{12CE5651-900A-4A23-CDF0-A989F7B15426}"/>
              </a:ext>
            </a:extLst>
          </p:cNvPr>
          <p:cNvSpPr txBox="1"/>
          <p:nvPr/>
        </p:nvSpPr>
        <p:spPr>
          <a:xfrm>
            <a:off x="1855202" y="3925120"/>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Ku80</a:t>
            </a:r>
          </a:p>
        </p:txBody>
      </p:sp>
      <p:sp>
        <p:nvSpPr>
          <p:cNvPr id="16" name="テキスト ボックス 15">
            <a:extLst>
              <a:ext uri="{FF2B5EF4-FFF2-40B4-BE49-F238E27FC236}">
                <a16:creationId xmlns:a16="http://schemas.microsoft.com/office/drawing/2014/main" id="{F4855D7E-5F7A-9EB3-1395-F23BDDBA943B}"/>
              </a:ext>
            </a:extLst>
          </p:cNvPr>
          <p:cNvSpPr txBox="1"/>
          <p:nvPr/>
        </p:nvSpPr>
        <p:spPr>
          <a:xfrm>
            <a:off x="2943865" y="4062178"/>
            <a:ext cx="718600"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P=0.405</a:t>
            </a:r>
          </a:p>
        </p:txBody>
      </p:sp>
      <p:sp>
        <p:nvSpPr>
          <p:cNvPr id="17" name="テキスト ボックス 16">
            <a:extLst>
              <a:ext uri="{FF2B5EF4-FFF2-40B4-BE49-F238E27FC236}">
                <a16:creationId xmlns:a16="http://schemas.microsoft.com/office/drawing/2014/main" id="{C313A7CA-7925-D3F7-BF1E-D7D3FD4309A3}"/>
              </a:ext>
            </a:extLst>
          </p:cNvPr>
          <p:cNvSpPr txBox="1"/>
          <p:nvPr/>
        </p:nvSpPr>
        <p:spPr>
          <a:xfrm rot="16200000">
            <a:off x="2007889" y="4699997"/>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18" name="表 17">
            <a:extLst>
              <a:ext uri="{FF2B5EF4-FFF2-40B4-BE49-F238E27FC236}">
                <a16:creationId xmlns:a16="http://schemas.microsoft.com/office/drawing/2014/main" id="{8AE52C19-4FD6-52DE-848C-D2FF48C4D27C}"/>
              </a:ext>
            </a:extLst>
          </p:cNvPr>
          <p:cNvGraphicFramePr>
            <a:graphicFrameLocks noGrp="1"/>
          </p:cNvGraphicFramePr>
          <p:nvPr>
            <p:extLst>
              <p:ext uri="{D42A27DB-BD31-4B8C-83A1-F6EECF244321}">
                <p14:modId xmlns:p14="http://schemas.microsoft.com/office/powerpoint/2010/main" val="2867012759"/>
              </p:ext>
            </p:extLst>
          </p:nvPr>
        </p:nvGraphicFramePr>
        <p:xfrm>
          <a:off x="2730164" y="4216102"/>
          <a:ext cx="240512" cy="1227666"/>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204611">
                <a:tc>
                  <a:txBody>
                    <a:bodyPr/>
                    <a:lstStyle/>
                    <a:p>
                      <a:pPr algn="ctr"/>
                      <a:r>
                        <a:rPr kumimoji="1" lang="en-US" altLang="ja-JP" sz="600" b="0" dirty="0">
                          <a:latin typeface="Arial" panose="020B0604020202020204" pitchFamily="34" charset="0"/>
                          <a:cs typeface="Arial" panose="020B0604020202020204" pitchFamily="34" charset="0"/>
                        </a:rPr>
                        <a:t>2.5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64915723"/>
                  </a:ext>
                </a:extLst>
              </a:tr>
              <a:tr h="204611">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04611">
                <a:tc>
                  <a:txBody>
                    <a:bodyPr/>
                    <a:lstStyle/>
                    <a:p>
                      <a:pPr algn="ctr"/>
                      <a:r>
                        <a:rPr kumimoji="1" lang="en-US" altLang="ja-JP" sz="600" b="0" dirty="0">
                          <a:latin typeface="Arial" panose="020B0604020202020204" pitchFamily="34" charset="0"/>
                          <a:cs typeface="Arial" panose="020B0604020202020204" pitchFamily="34" charset="0"/>
                        </a:rPr>
                        <a:t>1.5</a:t>
                      </a:r>
                    </a:p>
                  </a:txBody>
                  <a:tcPr marL="0" marR="0" marT="0" marB="0"/>
                </a:tc>
                <a:extLst>
                  <a:ext uri="{0D108BD9-81ED-4DB2-BD59-A6C34878D82A}">
                    <a16:rowId xmlns:a16="http://schemas.microsoft.com/office/drawing/2014/main" val="265194427"/>
                  </a:ext>
                </a:extLst>
              </a:tr>
              <a:tr h="204611">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04611">
                <a:tc>
                  <a:txBody>
                    <a:bodyPr/>
                    <a:lstStyle/>
                    <a:p>
                      <a:pPr algn="ctr"/>
                      <a:r>
                        <a:rPr kumimoji="1" lang="en-US" altLang="ja-JP" sz="600" b="0" dirty="0">
                          <a:latin typeface="Arial" panose="020B0604020202020204" pitchFamily="34" charset="0"/>
                          <a:cs typeface="Arial" panose="020B0604020202020204" pitchFamily="34" charset="0"/>
                        </a:rPr>
                        <a:t>0.5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04611">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19" name="表 18">
            <a:extLst>
              <a:ext uri="{FF2B5EF4-FFF2-40B4-BE49-F238E27FC236}">
                <a16:creationId xmlns:a16="http://schemas.microsoft.com/office/drawing/2014/main" id="{2409E5E4-C65F-F2C8-A731-7F8E7409257B}"/>
              </a:ext>
            </a:extLst>
          </p:cNvPr>
          <p:cNvGraphicFramePr>
            <a:graphicFrameLocks noGrp="1"/>
          </p:cNvGraphicFramePr>
          <p:nvPr>
            <p:extLst>
              <p:ext uri="{D42A27DB-BD31-4B8C-83A1-F6EECF244321}">
                <p14:modId xmlns:p14="http://schemas.microsoft.com/office/powerpoint/2010/main" val="707426441"/>
              </p:ext>
            </p:extLst>
          </p:nvPr>
        </p:nvGraphicFramePr>
        <p:xfrm>
          <a:off x="2937556" y="5347813"/>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20" name="テキスト ボックス 19">
            <a:extLst>
              <a:ext uri="{FF2B5EF4-FFF2-40B4-BE49-F238E27FC236}">
                <a16:creationId xmlns:a16="http://schemas.microsoft.com/office/drawing/2014/main" id="{3629133C-78C1-7DDC-C3EB-F6FF1F561C97}"/>
              </a:ext>
            </a:extLst>
          </p:cNvPr>
          <p:cNvSpPr txBox="1"/>
          <p:nvPr/>
        </p:nvSpPr>
        <p:spPr>
          <a:xfrm>
            <a:off x="2924025" y="3923152"/>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Ku70</a:t>
            </a:r>
          </a:p>
        </p:txBody>
      </p:sp>
      <p:sp>
        <p:nvSpPr>
          <p:cNvPr id="21" name="テキスト ボックス 20">
            <a:extLst>
              <a:ext uri="{FF2B5EF4-FFF2-40B4-BE49-F238E27FC236}">
                <a16:creationId xmlns:a16="http://schemas.microsoft.com/office/drawing/2014/main" id="{BC8F2705-8352-5A86-26F8-B9893974DD62}"/>
              </a:ext>
            </a:extLst>
          </p:cNvPr>
          <p:cNvSpPr txBox="1"/>
          <p:nvPr/>
        </p:nvSpPr>
        <p:spPr>
          <a:xfrm>
            <a:off x="3957424" y="4062178"/>
            <a:ext cx="718600"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P=0.092</a:t>
            </a:r>
          </a:p>
        </p:txBody>
      </p:sp>
      <p:sp>
        <p:nvSpPr>
          <p:cNvPr id="22" name="テキスト ボックス 21">
            <a:extLst>
              <a:ext uri="{FF2B5EF4-FFF2-40B4-BE49-F238E27FC236}">
                <a16:creationId xmlns:a16="http://schemas.microsoft.com/office/drawing/2014/main" id="{478E81A1-94F1-1C7B-2232-55C9BBC8884A}"/>
              </a:ext>
            </a:extLst>
          </p:cNvPr>
          <p:cNvSpPr txBox="1"/>
          <p:nvPr/>
        </p:nvSpPr>
        <p:spPr>
          <a:xfrm rot="16200000">
            <a:off x="3087849" y="4694317"/>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23" name="表 22">
            <a:extLst>
              <a:ext uri="{FF2B5EF4-FFF2-40B4-BE49-F238E27FC236}">
                <a16:creationId xmlns:a16="http://schemas.microsoft.com/office/drawing/2014/main" id="{E9BC7E86-E3B7-A8EB-FB7F-3316952AE203}"/>
              </a:ext>
            </a:extLst>
          </p:cNvPr>
          <p:cNvGraphicFramePr>
            <a:graphicFrameLocks noGrp="1"/>
          </p:cNvGraphicFramePr>
          <p:nvPr>
            <p:extLst>
              <p:ext uri="{D42A27DB-BD31-4B8C-83A1-F6EECF244321}">
                <p14:modId xmlns:p14="http://schemas.microsoft.com/office/powerpoint/2010/main" val="1749482358"/>
              </p:ext>
            </p:extLst>
          </p:nvPr>
        </p:nvGraphicFramePr>
        <p:xfrm>
          <a:off x="3786633" y="4223031"/>
          <a:ext cx="240512" cy="1258410"/>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251682">
                <a:tc>
                  <a:txBody>
                    <a:bodyPr/>
                    <a:lstStyle/>
                    <a:p>
                      <a:pPr algn="ctr"/>
                      <a:r>
                        <a:rPr kumimoji="1" lang="en-US" altLang="ja-JP" sz="600" b="0" dirty="0">
                          <a:latin typeface="Arial" panose="020B0604020202020204" pitchFamily="34" charset="0"/>
                          <a:cs typeface="Arial" panose="020B0604020202020204" pitchFamily="34" charset="0"/>
                        </a:rPr>
                        <a:t>4</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51682">
                <a:tc>
                  <a:txBody>
                    <a:bodyPr/>
                    <a:lstStyle/>
                    <a:p>
                      <a:pPr algn="ctr"/>
                      <a:r>
                        <a:rPr kumimoji="1" lang="en-US" altLang="ja-JP" sz="600" b="0" dirty="0">
                          <a:latin typeface="Arial" panose="020B0604020202020204" pitchFamily="34" charset="0"/>
                          <a:cs typeface="Arial" panose="020B0604020202020204" pitchFamily="34" charset="0"/>
                        </a:rPr>
                        <a:t>3</a:t>
                      </a:r>
                    </a:p>
                  </a:txBody>
                  <a:tcPr marL="0" marR="0" marT="0" marB="0"/>
                </a:tc>
                <a:extLst>
                  <a:ext uri="{0D108BD9-81ED-4DB2-BD59-A6C34878D82A}">
                    <a16:rowId xmlns:a16="http://schemas.microsoft.com/office/drawing/2014/main" val="265194427"/>
                  </a:ext>
                </a:extLst>
              </a:tr>
              <a:tr h="251682">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51682">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51682">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24" name="表 23">
            <a:extLst>
              <a:ext uri="{FF2B5EF4-FFF2-40B4-BE49-F238E27FC236}">
                <a16:creationId xmlns:a16="http://schemas.microsoft.com/office/drawing/2014/main" id="{67B5F735-445B-C930-915D-33CDB54B0D31}"/>
              </a:ext>
            </a:extLst>
          </p:cNvPr>
          <p:cNvGraphicFramePr>
            <a:graphicFrameLocks noGrp="1"/>
          </p:cNvGraphicFramePr>
          <p:nvPr>
            <p:extLst>
              <p:ext uri="{D42A27DB-BD31-4B8C-83A1-F6EECF244321}">
                <p14:modId xmlns:p14="http://schemas.microsoft.com/office/powerpoint/2010/main" val="629316995"/>
              </p:ext>
            </p:extLst>
          </p:nvPr>
        </p:nvGraphicFramePr>
        <p:xfrm>
          <a:off x="3951115" y="5347813"/>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25" name="テキスト ボックス 24">
            <a:extLst>
              <a:ext uri="{FF2B5EF4-FFF2-40B4-BE49-F238E27FC236}">
                <a16:creationId xmlns:a16="http://schemas.microsoft.com/office/drawing/2014/main" id="{18C05776-A962-AD0C-389D-5D95228EA6E3}"/>
              </a:ext>
            </a:extLst>
          </p:cNvPr>
          <p:cNvSpPr txBox="1"/>
          <p:nvPr/>
        </p:nvSpPr>
        <p:spPr>
          <a:xfrm>
            <a:off x="3937584" y="3923152"/>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LIG4</a:t>
            </a:r>
          </a:p>
        </p:txBody>
      </p:sp>
      <p:graphicFrame>
        <p:nvGraphicFramePr>
          <p:cNvPr id="26" name="表 25">
            <a:extLst>
              <a:ext uri="{FF2B5EF4-FFF2-40B4-BE49-F238E27FC236}">
                <a16:creationId xmlns:a16="http://schemas.microsoft.com/office/drawing/2014/main" id="{572F5498-081B-2CE2-2326-6CBF647C55CB}"/>
              </a:ext>
            </a:extLst>
          </p:cNvPr>
          <p:cNvGraphicFramePr>
            <a:graphicFrameLocks noGrp="1"/>
          </p:cNvGraphicFramePr>
          <p:nvPr>
            <p:extLst>
              <p:ext uri="{D42A27DB-BD31-4B8C-83A1-F6EECF244321}">
                <p14:modId xmlns:p14="http://schemas.microsoft.com/office/powerpoint/2010/main" val="483828318"/>
              </p:ext>
            </p:extLst>
          </p:nvPr>
        </p:nvGraphicFramePr>
        <p:xfrm>
          <a:off x="1668828" y="4213983"/>
          <a:ext cx="240512" cy="1159592"/>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144949">
                <a:tc>
                  <a:txBody>
                    <a:bodyPr/>
                    <a:lstStyle/>
                    <a:p>
                      <a:pPr algn="ctr"/>
                      <a:r>
                        <a:rPr kumimoji="1" lang="en-US" altLang="ja-JP" sz="600" b="0" dirty="0">
                          <a:latin typeface="Arial" panose="020B0604020202020204" pitchFamily="34" charset="0"/>
                          <a:cs typeface="Arial" panose="020B0604020202020204" pitchFamily="34" charset="0"/>
                        </a:rPr>
                        <a:t>3.5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302854116"/>
                  </a:ext>
                </a:extLst>
              </a:tr>
              <a:tr h="144949">
                <a:tc>
                  <a:txBody>
                    <a:bodyPr/>
                    <a:lstStyle/>
                    <a:p>
                      <a:pPr algn="ctr"/>
                      <a:r>
                        <a:rPr kumimoji="1" lang="en-US" altLang="ja-JP" sz="600" b="0" dirty="0">
                          <a:latin typeface="Arial" panose="020B0604020202020204" pitchFamily="34" charset="0"/>
                          <a:cs typeface="Arial" panose="020B0604020202020204" pitchFamily="34" charset="0"/>
                        </a:rPr>
                        <a:t>3</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585679855"/>
                  </a:ext>
                </a:extLst>
              </a:tr>
              <a:tr h="144949">
                <a:tc>
                  <a:txBody>
                    <a:bodyPr/>
                    <a:lstStyle/>
                    <a:p>
                      <a:pPr algn="ctr"/>
                      <a:r>
                        <a:rPr kumimoji="1" lang="en-US" altLang="ja-JP" sz="600" b="0" dirty="0">
                          <a:latin typeface="Arial" panose="020B0604020202020204" pitchFamily="34" charset="0"/>
                          <a:cs typeface="Arial" panose="020B0604020202020204" pitchFamily="34" charset="0"/>
                        </a:rPr>
                        <a:t>2.5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64915723"/>
                  </a:ext>
                </a:extLst>
              </a:tr>
              <a:tr h="144949">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44949">
                <a:tc>
                  <a:txBody>
                    <a:bodyPr/>
                    <a:lstStyle/>
                    <a:p>
                      <a:pPr algn="ctr"/>
                      <a:r>
                        <a:rPr kumimoji="1" lang="en-US" altLang="ja-JP" sz="600" b="0" dirty="0">
                          <a:latin typeface="Arial" panose="020B0604020202020204" pitchFamily="34" charset="0"/>
                          <a:cs typeface="Arial" panose="020B0604020202020204" pitchFamily="34" charset="0"/>
                        </a:rPr>
                        <a:t>1.5</a:t>
                      </a:r>
                    </a:p>
                  </a:txBody>
                  <a:tcPr marL="0" marR="0" marT="0" marB="0"/>
                </a:tc>
                <a:extLst>
                  <a:ext uri="{0D108BD9-81ED-4DB2-BD59-A6C34878D82A}">
                    <a16:rowId xmlns:a16="http://schemas.microsoft.com/office/drawing/2014/main" val="265194427"/>
                  </a:ext>
                </a:extLst>
              </a:tr>
              <a:tr h="144949">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4949">
                <a:tc>
                  <a:txBody>
                    <a:bodyPr/>
                    <a:lstStyle/>
                    <a:p>
                      <a:pPr algn="ctr"/>
                      <a:r>
                        <a:rPr kumimoji="1" lang="en-US" altLang="ja-JP" sz="600" b="0" dirty="0">
                          <a:latin typeface="Arial" panose="020B0604020202020204" pitchFamily="34" charset="0"/>
                          <a:cs typeface="Arial" panose="020B0604020202020204" pitchFamily="34" charset="0"/>
                        </a:rPr>
                        <a:t>0.5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4949">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sp>
        <p:nvSpPr>
          <p:cNvPr id="27" name="テキスト ボックス 26">
            <a:extLst>
              <a:ext uri="{FF2B5EF4-FFF2-40B4-BE49-F238E27FC236}">
                <a16:creationId xmlns:a16="http://schemas.microsoft.com/office/drawing/2014/main" id="{66C5796D-BE0C-32C2-FC7C-208D4B26050E}"/>
              </a:ext>
            </a:extLst>
          </p:cNvPr>
          <p:cNvSpPr txBox="1"/>
          <p:nvPr/>
        </p:nvSpPr>
        <p:spPr>
          <a:xfrm>
            <a:off x="839752" y="5871659"/>
            <a:ext cx="718600"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P=0.026</a:t>
            </a:r>
          </a:p>
        </p:txBody>
      </p:sp>
      <p:sp>
        <p:nvSpPr>
          <p:cNvPr id="28" name="テキスト ボックス 27">
            <a:extLst>
              <a:ext uri="{FF2B5EF4-FFF2-40B4-BE49-F238E27FC236}">
                <a16:creationId xmlns:a16="http://schemas.microsoft.com/office/drawing/2014/main" id="{6C8D06B3-41FD-3A96-E537-636B47154FBF}"/>
              </a:ext>
            </a:extLst>
          </p:cNvPr>
          <p:cNvSpPr txBox="1"/>
          <p:nvPr/>
        </p:nvSpPr>
        <p:spPr>
          <a:xfrm>
            <a:off x="276432" y="5653635"/>
            <a:ext cx="395091" cy="246221"/>
          </a:xfrm>
          <a:prstGeom prst="rect">
            <a:avLst/>
          </a:prstGeom>
          <a:noFill/>
        </p:spPr>
        <p:txBody>
          <a:bodyPr wrap="square" rtlCol="0">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B </a:t>
            </a:r>
            <a:endParaRPr lang="ja-JP" altLang="en-US" sz="1000" b="1">
              <a:latin typeface="Arial" panose="020B0604020202020204" pitchFamily="34" charset="0"/>
              <a:ea typeface="Meiryo" panose="020B0604030504040204" pitchFamily="34" charset="-128"/>
              <a:cs typeface="Arial" panose="020B0604020202020204" pitchFamily="34" charset="0"/>
            </a:endParaRPr>
          </a:p>
        </p:txBody>
      </p:sp>
      <p:sp>
        <p:nvSpPr>
          <p:cNvPr id="29" name="テキスト ボックス 28">
            <a:extLst>
              <a:ext uri="{FF2B5EF4-FFF2-40B4-BE49-F238E27FC236}">
                <a16:creationId xmlns:a16="http://schemas.microsoft.com/office/drawing/2014/main" id="{BAA2EECD-D47D-B977-80A4-38FA9C30CB1F}"/>
              </a:ext>
            </a:extLst>
          </p:cNvPr>
          <p:cNvSpPr txBox="1"/>
          <p:nvPr/>
        </p:nvSpPr>
        <p:spPr>
          <a:xfrm rot="16200000">
            <a:off x="-54964" y="6545129"/>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30" name="表 29">
            <a:extLst>
              <a:ext uri="{FF2B5EF4-FFF2-40B4-BE49-F238E27FC236}">
                <a16:creationId xmlns:a16="http://schemas.microsoft.com/office/drawing/2014/main" id="{342CDEB0-194A-DE8E-500F-7C3B96139AA9}"/>
              </a:ext>
            </a:extLst>
          </p:cNvPr>
          <p:cNvGraphicFramePr>
            <a:graphicFrameLocks noGrp="1"/>
          </p:cNvGraphicFramePr>
          <p:nvPr>
            <p:extLst>
              <p:ext uri="{D42A27DB-BD31-4B8C-83A1-F6EECF244321}">
                <p14:modId xmlns:p14="http://schemas.microsoft.com/office/powerpoint/2010/main" val="172427215"/>
              </p:ext>
            </p:extLst>
          </p:nvPr>
        </p:nvGraphicFramePr>
        <p:xfrm>
          <a:off x="661451" y="6111994"/>
          <a:ext cx="240512" cy="1320644"/>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330161">
                <a:tc>
                  <a:txBody>
                    <a:bodyPr/>
                    <a:lstStyle/>
                    <a:p>
                      <a:pPr algn="ctr"/>
                      <a:r>
                        <a:rPr kumimoji="1" lang="en-US" altLang="ja-JP" sz="600" b="0" dirty="0">
                          <a:latin typeface="Arial" panose="020B0604020202020204" pitchFamily="34" charset="0"/>
                          <a:cs typeface="Arial" panose="020B0604020202020204" pitchFamily="34" charset="0"/>
                        </a:rPr>
                        <a:t>3</a:t>
                      </a:r>
                    </a:p>
                  </a:txBody>
                  <a:tcPr marL="0" marR="0" marT="0" marB="0"/>
                </a:tc>
                <a:extLst>
                  <a:ext uri="{0D108BD9-81ED-4DB2-BD59-A6C34878D82A}">
                    <a16:rowId xmlns:a16="http://schemas.microsoft.com/office/drawing/2014/main" val="265194427"/>
                  </a:ext>
                </a:extLst>
              </a:tr>
              <a:tr h="330161">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330161">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330161">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31" name="表 30">
            <a:extLst>
              <a:ext uri="{FF2B5EF4-FFF2-40B4-BE49-F238E27FC236}">
                <a16:creationId xmlns:a16="http://schemas.microsoft.com/office/drawing/2014/main" id="{8E4F42A6-29CF-C9EB-2246-B5BD7D9D4A2A}"/>
              </a:ext>
            </a:extLst>
          </p:cNvPr>
          <p:cNvGraphicFramePr>
            <a:graphicFrameLocks noGrp="1"/>
          </p:cNvGraphicFramePr>
          <p:nvPr>
            <p:extLst>
              <p:ext uri="{D42A27DB-BD31-4B8C-83A1-F6EECF244321}">
                <p14:modId xmlns:p14="http://schemas.microsoft.com/office/powerpoint/2010/main" val="1268161338"/>
              </p:ext>
            </p:extLst>
          </p:nvPr>
        </p:nvGraphicFramePr>
        <p:xfrm>
          <a:off x="836884" y="7183920"/>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32" name="テキスト ボックス 31">
            <a:extLst>
              <a:ext uri="{FF2B5EF4-FFF2-40B4-BE49-F238E27FC236}">
                <a16:creationId xmlns:a16="http://schemas.microsoft.com/office/drawing/2014/main" id="{312D6029-F248-58D8-D63E-4295F71BEC2A}"/>
              </a:ext>
            </a:extLst>
          </p:cNvPr>
          <p:cNvSpPr txBox="1"/>
          <p:nvPr/>
        </p:nvSpPr>
        <p:spPr>
          <a:xfrm>
            <a:off x="290119" y="7181204"/>
            <a:ext cx="718600" cy="200055"/>
          </a:xfrm>
          <a:prstGeom prst="rect">
            <a:avLst/>
          </a:prstGeom>
          <a:noFill/>
        </p:spPr>
        <p:txBody>
          <a:bodyPr wrap="square" rtlCol="0">
            <a:spAutoFit/>
          </a:bodyPr>
          <a:lstStyle/>
          <a:p>
            <a:pPr algn="ctr"/>
            <a:r>
              <a:rPr lang="en-US" altLang="ja-JP" sz="700" b="1" i="1" dirty="0">
                <a:latin typeface="Arial" panose="020B0604020202020204" pitchFamily="34" charset="0"/>
                <a:ea typeface="Meiryo" panose="020B0604030504040204" pitchFamily="34" charset="-128"/>
                <a:cs typeface="Arial" panose="020B0604020202020204" pitchFamily="34" charset="0"/>
              </a:rPr>
              <a:t>NPM1</a:t>
            </a:r>
            <a:r>
              <a:rPr lang="en-US" altLang="ja-JP" sz="700" b="1" dirty="0">
                <a:latin typeface="Arial" panose="020B0604020202020204" pitchFamily="34" charset="0"/>
                <a:ea typeface="Meiryo" panose="020B0604030504040204" pitchFamily="34" charset="-128"/>
                <a:cs typeface="Arial" panose="020B0604020202020204" pitchFamily="34" charset="0"/>
              </a:rPr>
              <a:t> MT</a:t>
            </a:r>
          </a:p>
        </p:txBody>
      </p:sp>
      <p:sp>
        <p:nvSpPr>
          <p:cNvPr id="33" name="テキスト ボックス 32">
            <a:extLst>
              <a:ext uri="{FF2B5EF4-FFF2-40B4-BE49-F238E27FC236}">
                <a16:creationId xmlns:a16="http://schemas.microsoft.com/office/drawing/2014/main" id="{1E66C626-6D06-EC32-FAF4-2CEA11749C32}"/>
              </a:ext>
            </a:extLst>
          </p:cNvPr>
          <p:cNvSpPr txBox="1"/>
          <p:nvPr/>
        </p:nvSpPr>
        <p:spPr>
          <a:xfrm>
            <a:off x="819912" y="5732633"/>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DNA-PKcs</a:t>
            </a:r>
          </a:p>
        </p:txBody>
      </p:sp>
      <p:sp>
        <p:nvSpPr>
          <p:cNvPr id="34" name="テキスト ボックス 33">
            <a:extLst>
              <a:ext uri="{FF2B5EF4-FFF2-40B4-BE49-F238E27FC236}">
                <a16:creationId xmlns:a16="http://schemas.microsoft.com/office/drawing/2014/main" id="{2794AF8C-9F06-9DC9-A660-CCD5B93E4B83}"/>
              </a:ext>
            </a:extLst>
          </p:cNvPr>
          <p:cNvSpPr txBox="1"/>
          <p:nvPr/>
        </p:nvSpPr>
        <p:spPr>
          <a:xfrm>
            <a:off x="1894881" y="5873627"/>
            <a:ext cx="718600"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P=0.06</a:t>
            </a:r>
          </a:p>
        </p:txBody>
      </p:sp>
      <p:sp>
        <p:nvSpPr>
          <p:cNvPr id="35" name="テキスト ボックス 34">
            <a:extLst>
              <a:ext uri="{FF2B5EF4-FFF2-40B4-BE49-F238E27FC236}">
                <a16:creationId xmlns:a16="http://schemas.microsoft.com/office/drawing/2014/main" id="{837CC7B2-9356-0CF0-5AEF-CC3C5B321E00}"/>
              </a:ext>
            </a:extLst>
          </p:cNvPr>
          <p:cNvSpPr txBox="1"/>
          <p:nvPr/>
        </p:nvSpPr>
        <p:spPr>
          <a:xfrm rot="16200000">
            <a:off x="953041" y="6553031"/>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36" name="表 35">
            <a:extLst>
              <a:ext uri="{FF2B5EF4-FFF2-40B4-BE49-F238E27FC236}">
                <a16:creationId xmlns:a16="http://schemas.microsoft.com/office/drawing/2014/main" id="{5FE3A108-255B-0100-8F79-508B3242FA8D}"/>
              </a:ext>
            </a:extLst>
          </p:cNvPr>
          <p:cNvGraphicFramePr>
            <a:graphicFrameLocks noGrp="1"/>
          </p:cNvGraphicFramePr>
          <p:nvPr>
            <p:extLst>
              <p:ext uri="{D42A27DB-BD31-4B8C-83A1-F6EECF244321}">
                <p14:modId xmlns:p14="http://schemas.microsoft.com/office/powerpoint/2010/main" val="3173449667"/>
              </p:ext>
            </p:extLst>
          </p:nvPr>
        </p:nvGraphicFramePr>
        <p:xfrm>
          <a:off x="1888572" y="7189563"/>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37" name="テキスト ボックス 36">
            <a:extLst>
              <a:ext uri="{FF2B5EF4-FFF2-40B4-BE49-F238E27FC236}">
                <a16:creationId xmlns:a16="http://schemas.microsoft.com/office/drawing/2014/main" id="{6E1C612B-AF16-63F7-1792-6A8649A1896E}"/>
              </a:ext>
            </a:extLst>
          </p:cNvPr>
          <p:cNvSpPr txBox="1"/>
          <p:nvPr/>
        </p:nvSpPr>
        <p:spPr>
          <a:xfrm>
            <a:off x="1875041" y="5734601"/>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Ku80</a:t>
            </a:r>
          </a:p>
        </p:txBody>
      </p:sp>
      <p:sp>
        <p:nvSpPr>
          <p:cNvPr id="38" name="テキスト ボックス 37">
            <a:extLst>
              <a:ext uri="{FF2B5EF4-FFF2-40B4-BE49-F238E27FC236}">
                <a16:creationId xmlns:a16="http://schemas.microsoft.com/office/drawing/2014/main" id="{CADE335B-7ECF-8259-56F7-516865452D88}"/>
              </a:ext>
            </a:extLst>
          </p:cNvPr>
          <p:cNvSpPr txBox="1"/>
          <p:nvPr/>
        </p:nvSpPr>
        <p:spPr>
          <a:xfrm>
            <a:off x="2963704" y="5871659"/>
            <a:ext cx="718600" cy="200055"/>
          </a:xfrm>
          <a:prstGeom prst="rect">
            <a:avLst/>
          </a:prstGeom>
          <a:noFill/>
        </p:spPr>
        <p:txBody>
          <a:bodyPr wrap="square" rtlCol="0">
            <a:spAutoFit/>
          </a:bodyPr>
          <a:lstStyle/>
          <a:p>
            <a:pPr algn="ctr"/>
            <a:r>
              <a:rPr lang="en-US" altLang="ja-JP" sz="700" b="1" dirty="0">
                <a:latin typeface="Arial" panose="020B0604020202020204" pitchFamily="34" charset="0"/>
                <a:ea typeface="Meiryo" panose="020B0604030504040204" pitchFamily="34" charset="-128"/>
                <a:cs typeface="Arial" panose="020B0604020202020204" pitchFamily="34" charset="0"/>
              </a:rPr>
              <a:t>P=0.011</a:t>
            </a:r>
          </a:p>
        </p:txBody>
      </p:sp>
      <p:sp>
        <p:nvSpPr>
          <p:cNvPr id="39" name="テキスト ボックス 38">
            <a:extLst>
              <a:ext uri="{FF2B5EF4-FFF2-40B4-BE49-F238E27FC236}">
                <a16:creationId xmlns:a16="http://schemas.microsoft.com/office/drawing/2014/main" id="{1C8DBBD1-C927-F73C-EF78-A616FF0B71A2}"/>
              </a:ext>
            </a:extLst>
          </p:cNvPr>
          <p:cNvSpPr txBox="1"/>
          <p:nvPr/>
        </p:nvSpPr>
        <p:spPr>
          <a:xfrm rot="16200000">
            <a:off x="2090311" y="6530870"/>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40" name="表 39">
            <a:extLst>
              <a:ext uri="{FF2B5EF4-FFF2-40B4-BE49-F238E27FC236}">
                <a16:creationId xmlns:a16="http://schemas.microsoft.com/office/drawing/2014/main" id="{BB36CB86-52C1-3C4B-9354-1BB7E0A402E7}"/>
              </a:ext>
            </a:extLst>
          </p:cNvPr>
          <p:cNvGraphicFramePr>
            <a:graphicFrameLocks noGrp="1"/>
          </p:cNvGraphicFramePr>
          <p:nvPr>
            <p:extLst>
              <p:ext uri="{D42A27DB-BD31-4B8C-83A1-F6EECF244321}">
                <p14:modId xmlns:p14="http://schemas.microsoft.com/office/powerpoint/2010/main" val="592873119"/>
              </p:ext>
            </p:extLst>
          </p:nvPr>
        </p:nvGraphicFramePr>
        <p:xfrm>
          <a:off x="2957395" y="7187595"/>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41" name="テキスト ボックス 40">
            <a:extLst>
              <a:ext uri="{FF2B5EF4-FFF2-40B4-BE49-F238E27FC236}">
                <a16:creationId xmlns:a16="http://schemas.microsoft.com/office/drawing/2014/main" id="{8B6102AE-82FF-4DDB-B7AB-0BD782676BDD}"/>
              </a:ext>
            </a:extLst>
          </p:cNvPr>
          <p:cNvSpPr txBox="1"/>
          <p:nvPr/>
        </p:nvSpPr>
        <p:spPr>
          <a:xfrm>
            <a:off x="2943864" y="5732633"/>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Ku70</a:t>
            </a:r>
          </a:p>
        </p:txBody>
      </p:sp>
      <p:sp>
        <p:nvSpPr>
          <p:cNvPr id="42" name="テキスト ボックス 41">
            <a:extLst>
              <a:ext uri="{FF2B5EF4-FFF2-40B4-BE49-F238E27FC236}">
                <a16:creationId xmlns:a16="http://schemas.microsoft.com/office/drawing/2014/main" id="{A03D3A35-8AA9-33FD-4782-316F2BFEE48B}"/>
              </a:ext>
            </a:extLst>
          </p:cNvPr>
          <p:cNvSpPr txBox="1"/>
          <p:nvPr/>
        </p:nvSpPr>
        <p:spPr>
          <a:xfrm>
            <a:off x="3977263" y="5871659"/>
            <a:ext cx="718600"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P=0.323</a:t>
            </a:r>
          </a:p>
        </p:txBody>
      </p:sp>
      <p:sp>
        <p:nvSpPr>
          <p:cNvPr id="43" name="テキスト ボックス 42">
            <a:extLst>
              <a:ext uri="{FF2B5EF4-FFF2-40B4-BE49-F238E27FC236}">
                <a16:creationId xmlns:a16="http://schemas.microsoft.com/office/drawing/2014/main" id="{04C72DE3-0A4B-F21E-F9D1-505F791E43C5}"/>
              </a:ext>
            </a:extLst>
          </p:cNvPr>
          <p:cNvSpPr txBox="1"/>
          <p:nvPr/>
        </p:nvSpPr>
        <p:spPr>
          <a:xfrm rot="16200000">
            <a:off x="3099968" y="6555529"/>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graphicFrame>
        <p:nvGraphicFramePr>
          <p:cNvPr id="44" name="表 43">
            <a:extLst>
              <a:ext uri="{FF2B5EF4-FFF2-40B4-BE49-F238E27FC236}">
                <a16:creationId xmlns:a16="http://schemas.microsoft.com/office/drawing/2014/main" id="{B2CB54FB-7931-0999-10E4-82156EB822E9}"/>
              </a:ext>
            </a:extLst>
          </p:cNvPr>
          <p:cNvGraphicFramePr>
            <a:graphicFrameLocks noGrp="1"/>
          </p:cNvGraphicFramePr>
          <p:nvPr>
            <p:extLst>
              <p:ext uri="{D42A27DB-BD31-4B8C-83A1-F6EECF244321}">
                <p14:modId xmlns:p14="http://schemas.microsoft.com/office/powerpoint/2010/main" val="3477402164"/>
              </p:ext>
            </p:extLst>
          </p:nvPr>
        </p:nvGraphicFramePr>
        <p:xfrm>
          <a:off x="3793024" y="6084490"/>
          <a:ext cx="240512" cy="1365232"/>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341308">
                <a:tc>
                  <a:txBody>
                    <a:bodyPr/>
                    <a:lstStyle/>
                    <a:p>
                      <a:pPr algn="ctr"/>
                      <a:r>
                        <a:rPr kumimoji="1" lang="en-US" altLang="ja-JP" sz="600" b="0" dirty="0">
                          <a:latin typeface="Arial" panose="020B0604020202020204" pitchFamily="34" charset="0"/>
                          <a:cs typeface="Arial" panose="020B0604020202020204" pitchFamily="34" charset="0"/>
                        </a:rPr>
                        <a:t>3</a:t>
                      </a:r>
                    </a:p>
                  </a:txBody>
                  <a:tcPr marL="0" marR="0" marT="0" marB="0"/>
                </a:tc>
                <a:extLst>
                  <a:ext uri="{0D108BD9-81ED-4DB2-BD59-A6C34878D82A}">
                    <a16:rowId xmlns:a16="http://schemas.microsoft.com/office/drawing/2014/main" val="265194427"/>
                  </a:ext>
                </a:extLst>
              </a:tr>
              <a:tr h="341308">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341308">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341308">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45" name="表 44">
            <a:extLst>
              <a:ext uri="{FF2B5EF4-FFF2-40B4-BE49-F238E27FC236}">
                <a16:creationId xmlns:a16="http://schemas.microsoft.com/office/drawing/2014/main" id="{7EABF9A1-63A7-18AA-3113-25F53E108575}"/>
              </a:ext>
            </a:extLst>
          </p:cNvPr>
          <p:cNvGraphicFramePr>
            <a:graphicFrameLocks noGrp="1"/>
          </p:cNvGraphicFramePr>
          <p:nvPr>
            <p:extLst>
              <p:ext uri="{D42A27DB-BD31-4B8C-83A1-F6EECF244321}">
                <p14:modId xmlns:p14="http://schemas.microsoft.com/office/powerpoint/2010/main" val="121695098"/>
              </p:ext>
            </p:extLst>
          </p:nvPr>
        </p:nvGraphicFramePr>
        <p:xfrm>
          <a:off x="3949341" y="7205571"/>
          <a:ext cx="709912" cy="263369"/>
        </p:xfrm>
        <a:graphic>
          <a:graphicData uri="http://schemas.openxmlformats.org/drawingml/2006/table">
            <a:tbl>
              <a:tblPr firstRow="1" bandRow="1">
                <a:tableStyleId>{2D5ABB26-0587-4C30-8999-92F81FD0307C}</a:tableStyleId>
              </a:tblPr>
              <a:tblGrid>
                <a:gridCol w="354956">
                  <a:extLst>
                    <a:ext uri="{9D8B030D-6E8A-4147-A177-3AD203B41FA5}">
                      <a16:colId xmlns:a16="http://schemas.microsoft.com/office/drawing/2014/main" val="94304358"/>
                    </a:ext>
                  </a:extLst>
                </a:gridCol>
                <a:gridCol w="354956">
                  <a:extLst>
                    <a:ext uri="{9D8B030D-6E8A-4147-A177-3AD203B41FA5}">
                      <a16:colId xmlns:a16="http://schemas.microsoft.com/office/drawing/2014/main" val="445328628"/>
                    </a:ext>
                  </a:extLst>
                </a:gridCol>
              </a:tblGrid>
              <a:tr h="263369">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kumimoji="1" lang="en-US" altLang="ja-JP" sz="800" b="1" dirty="0">
                          <a:solidFill>
                            <a:schemeClr val="tx1"/>
                          </a:solidFill>
                          <a:latin typeface="Arial" panose="020B0604020202020204" pitchFamily="34" charset="0"/>
                          <a:cs typeface="Arial" panose="020B0604020202020204" pitchFamily="34" charset="0"/>
                        </a:rPr>
                        <a:t>+</a:t>
                      </a:r>
                    </a:p>
                    <a:p>
                      <a:pPr algn="ctr"/>
                      <a:r>
                        <a:rPr kumimoji="1" lang="en-US" altLang="ja-JP" sz="600" b="1" dirty="0">
                          <a:solidFill>
                            <a:schemeClr val="tx1"/>
                          </a:solidFill>
                          <a:latin typeface="Arial" panose="020B0604020202020204" pitchFamily="34" charset="0"/>
                          <a:cs typeface="Arial" panose="020B0604020202020204" pitchFamily="34" charset="0"/>
                        </a:rPr>
                        <a:t>N=20</a:t>
                      </a:r>
                      <a:endParaRPr kumimoji="1" lang="ja-JP" altLang="en-US" sz="600" b="1">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99732850"/>
                  </a:ext>
                </a:extLst>
              </a:tr>
            </a:tbl>
          </a:graphicData>
        </a:graphic>
      </p:graphicFrame>
      <p:sp>
        <p:nvSpPr>
          <p:cNvPr id="46" name="テキスト ボックス 45">
            <a:extLst>
              <a:ext uri="{FF2B5EF4-FFF2-40B4-BE49-F238E27FC236}">
                <a16:creationId xmlns:a16="http://schemas.microsoft.com/office/drawing/2014/main" id="{A9B86B0D-10F8-FF4A-49B5-710D069AE9FC}"/>
              </a:ext>
            </a:extLst>
          </p:cNvPr>
          <p:cNvSpPr txBox="1"/>
          <p:nvPr/>
        </p:nvSpPr>
        <p:spPr>
          <a:xfrm>
            <a:off x="3957423" y="5732633"/>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LIG4</a:t>
            </a:r>
          </a:p>
        </p:txBody>
      </p:sp>
      <p:graphicFrame>
        <p:nvGraphicFramePr>
          <p:cNvPr id="47" name="表 46">
            <a:extLst>
              <a:ext uri="{FF2B5EF4-FFF2-40B4-BE49-F238E27FC236}">
                <a16:creationId xmlns:a16="http://schemas.microsoft.com/office/drawing/2014/main" id="{40A3DF9E-427F-3EB3-DF12-87480089434F}"/>
              </a:ext>
            </a:extLst>
          </p:cNvPr>
          <p:cNvGraphicFramePr>
            <a:graphicFrameLocks noGrp="1"/>
          </p:cNvGraphicFramePr>
          <p:nvPr>
            <p:extLst>
              <p:ext uri="{D42A27DB-BD31-4B8C-83A1-F6EECF244321}">
                <p14:modId xmlns:p14="http://schemas.microsoft.com/office/powerpoint/2010/main" val="1701121658"/>
              </p:ext>
            </p:extLst>
          </p:nvPr>
        </p:nvGraphicFramePr>
        <p:xfrm>
          <a:off x="1682729" y="5935181"/>
          <a:ext cx="240512" cy="1265631"/>
        </p:xfrm>
        <a:graphic>
          <a:graphicData uri="http://schemas.openxmlformats.org/drawingml/2006/table">
            <a:tbl>
              <a:tblPr firstRow="1" bandRow="1">
                <a:tableStyleId>{2D5ABB26-0587-4C30-8999-92F81FD0307C}</a:tableStyleId>
              </a:tblPr>
              <a:tblGrid>
                <a:gridCol w="240512">
                  <a:extLst>
                    <a:ext uri="{9D8B030D-6E8A-4147-A177-3AD203B41FA5}">
                      <a16:colId xmlns:a16="http://schemas.microsoft.com/office/drawing/2014/main" val="1735945290"/>
                    </a:ext>
                  </a:extLst>
                </a:gridCol>
              </a:tblGrid>
              <a:tr h="165782">
                <a:tc>
                  <a:txBody>
                    <a:bodyPr/>
                    <a:lstStyle/>
                    <a:p>
                      <a:pPr algn="ct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302854116"/>
                  </a:ext>
                </a:extLst>
              </a:tr>
              <a:tr h="165782">
                <a:tc>
                  <a:txBody>
                    <a:bodyPr/>
                    <a:lstStyle/>
                    <a:p>
                      <a:pPr algn="ctr"/>
                      <a:r>
                        <a:rPr kumimoji="1" lang="en-US" altLang="ja-JP" sz="600" b="0" dirty="0">
                          <a:latin typeface="Arial" panose="020B0604020202020204" pitchFamily="34" charset="0"/>
                          <a:cs typeface="Arial" panose="020B0604020202020204" pitchFamily="34" charset="0"/>
                        </a:rPr>
                        <a:t>3</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585679855"/>
                  </a:ext>
                </a:extLst>
              </a:tr>
              <a:tr h="165782">
                <a:tc>
                  <a:txBody>
                    <a:bodyPr/>
                    <a:lstStyle/>
                    <a:p>
                      <a:pPr algn="ctr"/>
                      <a:r>
                        <a:rPr kumimoji="1" lang="en-US" altLang="ja-JP" sz="600" b="0" dirty="0">
                          <a:latin typeface="Arial" panose="020B0604020202020204" pitchFamily="34" charset="0"/>
                          <a:cs typeface="Arial" panose="020B0604020202020204" pitchFamily="34" charset="0"/>
                        </a:rPr>
                        <a:t>2.5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64915723"/>
                  </a:ext>
                </a:extLst>
              </a:tr>
              <a:tr h="165782">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65782">
                <a:tc>
                  <a:txBody>
                    <a:bodyPr/>
                    <a:lstStyle/>
                    <a:p>
                      <a:pPr algn="ctr"/>
                      <a:r>
                        <a:rPr kumimoji="1" lang="en-US" altLang="ja-JP" sz="600" b="0" dirty="0">
                          <a:latin typeface="Arial" panose="020B0604020202020204" pitchFamily="34" charset="0"/>
                          <a:cs typeface="Arial" panose="020B0604020202020204" pitchFamily="34" charset="0"/>
                        </a:rPr>
                        <a:t>1.5</a:t>
                      </a:r>
                    </a:p>
                  </a:txBody>
                  <a:tcPr marL="0" marR="0" marT="0" marB="0"/>
                </a:tc>
                <a:extLst>
                  <a:ext uri="{0D108BD9-81ED-4DB2-BD59-A6C34878D82A}">
                    <a16:rowId xmlns:a16="http://schemas.microsoft.com/office/drawing/2014/main" val="265194427"/>
                  </a:ext>
                </a:extLst>
              </a:tr>
              <a:tr h="165782">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65782">
                <a:tc>
                  <a:txBody>
                    <a:bodyPr/>
                    <a:lstStyle/>
                    <a:p>
                      <a:pPr algn="ctr"/>
                      <a:r>
                        <a:rPr kumimoji="1" lang="en-US" altLang="ja-JP" sz="600" b="0" dirty="0">
                          <a:latin typeface="Arial" panose="020B0604020202020204" pitchFamily="34" charset="0"/>
                          <a:cs typeface="Arial" panose="020B0604020202020204" pitchFamily="34" charset="0"/>
                        </a:rPr>
                        <a:t>0.5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05157">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bl>
          </a:graphicData>
        </a:graphic>
      </p:graphicFrame>
      <p:graphicFrame>
        <p:nvGraphicFramePr>
          <p:cNvPr id="48" name="表 47">
            <a:extLst>
              <a:ext uri="{FF2B5EF4-FFF2-40B4-BE49-F238E27FC236}">
                <a16:creationId xmlns:a16="http://schemas.microsoft.com/office/drawing/2014/main" id="{F0906DA2-5553-31F5-B3A1-16D22DA8E5CB}"/>
              </a:ext>
            </a:extLst>
          </p:cNvPr>
          <p:cNvGraphicFramePr>
            <a:graphicFrameLocks noGrp="1"/>
          </p:cNvGraphicFramePr>
          <p:nvPr>
            <p:extLst>
              <p:ext uri="{D42A27DB-BD31-4B8C-83A1-F6EECF244321}">
                <p14:modId xmlns:p14="http://schemas.microsoft.com/office/powerpoint/2010/main" val="3283862495"/>
              </p:ext>
            </p:extLst>
          </p:nvPr>
        </p:nvGraphicFramePr>
        <p:xfrm>
          <a:off x="5286123" y="7085227"/>
          <a:ext cx="1188056" cy="353438"/>
        </p:xfrm>
        <a:graphic>
          <a:graphicData uri="http://schemas.openxmlformats.org/drawingml/2006/table">
            <a:tbl>
              <a:tblPr firstRow="1" bandRow="1">
                <a:tableStyleId>{2D5ABB26-0587-4C30-8999-92F81FD0307C}</a:tableStyleId>
              </a:tblPr>
              <a:tblGrid>
                <a:gridCol w="297014">
                  <a:extLst>
                    <a:ext uri="{9D8B030D-6E8A-4147-A177-3AD203B41FA5}">
                      <a16:colId xmlns:a16="http://schemas.microsoft.com/office/drawing/2014/main" val="94304358"/>
                    </a:ext>
                  </a:extLst>
                </a:gridCol>
                <a:gridCol w="297014">
                  <a:extLst>
                    <a:ext uri="{9D8B030D-6E8A-4147-A177-3AD203B41FA5}">
                      <a16:colId xmlns:a16="http://schemas.microsoft.com/office/drawing/2014/main" val="445328628"/>
                    </a:ext>
                  </a:extLst>
                </a:gridCol>
                <a:gridCol w="297014">
                  <a:extLst>
                    <a:ext uri="{9D8B030D-6E8A-4147-A177-3AD203B41FA5}">
                      <a16:colId xmlns:a16="http://schemas.microsoft.com/office/drawing/2014/main" val="1466201552"/>
                    </a:ext>
                  </a:extLst>
                </a:gridCol>
                <a:gridCol w="297014">
                  <a:extLst>
                    <a:ext uri="{9D8B030D-6E8A-4147-A177-3AD203B41FA5}">
                      <a16:colId xmlns:a16="http://schemas.microsoft.com/office/drawing/2014/main" val="894663430"/>
                    </a:ext>
                  </a:extLst>
                </a:gridCol>
              </a:tblGrid>
              <a:tr h="1325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tc>
                  <a:txBody>
                    <a:bodyPr/>
                    <a:lstStyle/>
                    <a:p>
                      <a:pPr algn="ctr"/>
                      <a:r>
                        <a:rPr kumimoji="1" lang="en-US" altLang="ja-JP" sz="600" b="1" dirty="0">
                          <a:solidFill>
                            <a:schemeClr val="tx1"/>
                          </a:solidFill>
                          <a:latin typeface="Arial" panose="020B0604020202020204" pitchFamily="34" charset="0"/>
                          <a:cs typeface="Arial" panose="020B0604020202020204" pitchFamily="34" charset="0"/>
                        </a:rPr>
                        <a:t>–</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tc>
                  <a:txBody>
                    <a:bodyPr/>
                    <a:lstStyle/>
                    <a:p>
                      <a:pPr algn="ctr"/>
                      <a:r>
                        <a:rPr kumimoji="1" lang="en-US" altLang="ja-JP" sz="600" b="1" dirty="0">
                          <a:solidFill>
                            <a:schemeClr val="tx1"/>
                          </a:solidFill>
                          <a:latin typeface="Arial" panose="020B0604020202020204" pitchFamily="34" charset="0"/>
                          <a:cs typeface="Arial" panose="020B0604020202020204" pitchFamily="34" charset="0"/>
                        </a:rPr>
                        <a:t>+</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extLst>
                  <a:ext uri="{0D108BD9-81ED-4DB2-BD59-A6C34878D82A}">
                    <a16:rowId xmlns:a16="http://schemas.microsoft.com/office/drawing/2014/main" val="1599732850"/>
                  </a:ext>
                </a:extLst>
              </a:tr>
              <a:tr h="2208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 b="1"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N=10</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tc>
                  <a:txBody>
                    <a:bodyPr/>
                    <a:lstStyle/>
                    <a:p>
                      <a:pPr algn="ctr"/>
                      <a:r>
                        <a:rPr kumimoji="1" lang="en-US" altLang="ja-JP" sz="600" b="1" dirty="0">
                          <a:solidFill>
                            <a:schemeClr val="tx1"/>
                          </a:solidFill>
                          <a:latin typeface="Arial" panose="020B0604020202020204" pitchFamily="34" charset="0"/>
                          <a:cs typeface="Arial" panose="020B0604020202020204" pitchFamily="34" charset="0"/>
                        </a:rPr>
                        <a:t>+</a:t>
                      </a:r>
                    </a:p>
                    <a:p>
                      <a:pPr algn="ctr"/>
                      <a:endParaRPr kumimoji="1" lang="en-US" altLang="ja-JP" sz="200" b="1" dirty="0">
                        <a:solidFill>
                          <a:schemeClr val="tx1"/>
                        </a:solidFill>
                        <a:latin typeface="Arial" panose="020B0604020202020204" pitchFamily="34" charset="0"/>
                        <a:cs typeface="Arial" panose="020B0604020202020204" pitchFamily="34" charset="0"/>
                      </a:endParaRPr>
                    </a:p>
                    <a:p>
                      <a:pPr algn="ctr"/>
                      <a:r>
                        <a:rPr kumimoji="1" lang="en-US" altLang="ja-JP" sz="600" b="1" dirty="0">
                          <a:solidFill>
                            <a:schemeClr val="tx1"/>
                          </a:solidFill>
                          <a:latin typeface="Arial" panose="020B0604020202020204" pitchFamily="34" charset="0"/>
                          <a:cs typeface="Arial" panose="020B0604020202020204" pitchFamily="34" charset="0"/>
                        </a:rPr>
                        <a:t>N=10</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 b="1"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N=10</a:t>
                      </a:r>
                    </a:p>
                  </a:txBody>
                  <a:tcPr marL="36000" marR="3600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 b="1"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Arial" panose="020B0604020202020204" pitchFamily="34" charset="0"/>
                          <a:cs typeface="Arial" panose="020B0604020202020204" pitchFamily="34" charset="0"/>
                        </a:rPr>
                        <a:t>N=10</a:t>
                      </a:r>
                      <a:endParaRPr kumimoji="1" lang="ja-JP" altLang="en-US" sz="600" b="1">
                        <a:solidFill>
                          <a:schemeClr val="tx1"/>
                        </a:solidFill>
                        <a:latin typeface="Arial" panose="020B0604020202020204" pitchFamily="34" charset="0"/>
                        <a:cs typeface="Arial" panose="020B0604020202020204" pitchFamily="34" charset="0"/>
                      </a:endParaRPr>
                    </a:p>
                  </a:txBody>
                  <a:tcPr marL="36000" marR="36000" marT="0" marB="0" anchor="ctr"/>
                </a:tc>
                <a:extLst>
                  <a:ext uri="{0D108BD9-81ED-4DB2-BD59-A6C34878D82A}">
                    <a16:rowId xmlns:a16="http://schemas.microsoft.com/office/drawing/2014/main" val="2891336767"/>
                  </a:ext>
                </a:extLst>
              </a:tr>
            </a:tbl>
          </a:graphicData>
        </a:graphic>
      </p:graphicFrame>
      <p:sp>
        <p:nvSpPr>
          <p:cNvPr id="49" name="テキスト ボックス 48">
            <a:extLst>
              <a:ext uri="{FF2B5EF4-FFF2-40B4-BE49-F238E27FC236}">
                <a16:creationId xmlns:a16="http://schemas.microsoft.com/office/drawing/2014/main" id="{A1C8AC9F-726F-097C-62F7-479F7C84DC61}"/>
              </a:ext>
            </a:extLst>
          </p:cNvPr>
          <p:cNvSpPr txBox="1"/>
          <p:nvPr/>
        </p:nvSpPr>
        <p:spPr>
          <a:xfrm>
            <a:off x="4735528" y="5648258"/>
            <a:ext cx="395091" cy="246221"/>
          </a:xfrm>
          <a:prstGeom prst="rect">
            <a:avLst/>
          </a:prstGeom>
          <a:noFill/>
        </p:spPr>
        <p:txBody>
          <a:bodyPr wrap="square" rtlCol="0">
            <a:spAutoFit/>
          </a:bodyPr>
          <a:lstStyle/>
          <a:p>
            <a:r>
              <a:rPr lang="en-US" altLang="ja-JP" sz="1000" b="1" dirty="0">
                <a:latin typeface="Arial" panose="020B0604020202020204" pitchFamily="34" charset="0"/>
                <a:ea typeface="Meiryo" panose="020B0604030504040204" pitchFamily="34" charset="-128"/>
                <a:cs typeface="Arial" panose="020B0604020202020204" pitchFamily="34" charset="0"/>
              </a:rPr>
              <a:t>C </a:t>
            </a:r>
            <a:endParaRPr lang="ja-JP" altLang="en-US" sz="1000" b="1">
              <a:latin typeface="Arial" panose="020B0604020202020204" pitchFamily="34" charset="0"/>
              <a:ea typeface="Meiryo" panose="020B0604030504040204" pitchFamily="34" charset="-128"/>
              <a:cs typeface="Arial" panose="020B0604020202020204" pitchFamily="34" charset="0"/>
            </a:endParaRPr>
          </a:p>
        </p:txBody>
      </p:sp>
      <p:sp>
        <p:nvSpPr>
          <p:cNvPr id="50" name="テキスト ボックス 49">
            <a:extLst>
              <a:ext uri="{FF2B5EF4-FFF2-40B4-BE49-F238E27FC236}">
                <a16:creationId xmlns:a16="http://schemas.microsoft.com/office/drawing/2014/main" id="{B5B20AB6-FE07-F8E8-E280-E0BB0A762EE6}"/>
              </a:ext>
            </a:extLst>
          </p:cNvPr>
          <p:cNvSpPr txBox="1"/>
          <p:nvPr/>
        </p:nvSpPr>
        <p:spPr>
          <a:xfrm rot="16200000">
            <a:off x="4376583" y="6460879"/>
            <a:ext cx="145557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 Relative expression (2</a:t>
            </a:r>
            <a:r>
              <a:rPr lang="en-US" altLang="ja-JP" sz="700" baseline="30000" dirty="0">
                <a:latin typeface="Arial" panose="020B0604020202020204" pitchFamily="34" charset="0"/>
                <a:ea typeface="Meiryo" panose="020B0604030504040204" pitchFamily="34" charset="-128"/>
                <a:cs typeface="Arial" panose="020B0604020202020204" pitchFamily="34" charset="0"/>
              </a:rPr>
              <a:t>-ΔΔCt</a:t>
            </a:r>
            <a:r>
              <a:rPr lang="en-US" altLang="ja-JP" sz="700" dirty="0">
                <a:latin typeface="Arial" panose="020B0604020202020204" pitchFamily="34" charset="0"/>
                <a:ea typeface="Meiryo" panose="020B0604030504040204" pitchFamily="34" charset="-128"/>
                <a:cs typeface="Arial" panose="020B0604020202020204" pitchFamily="34" charset="0"/>
              </a:rPr>
              <a:t>)</a:t>
            </a:r>
          </a:p>
        </p:txBody>
      </p:sp>
      <p:sp>
        <p:nvSpPr>
          <p:cNvPr id="51" name="テキスト ボックス 50">
            <a:extLst>
              <a:ext uri="{FF2B5EF4-FFF2-40B4-BE49-F238E27FC236}">
                <a16:creationId xmlns:a16="http://schemas.microsoft.com/office/drawing/2014/main" id="{223D6350-04C3-B4B8-8F3F-B1218A0627F5}"/>
              </a:ext>
            </a:extLst>
          </p:cNvPr>
          <p:cNvSpPr txBox="1"/>
          <p:nvPr/>
        </p:nvSpPr>
        <p:spPr>
          <a:xfrm>
            <a:off x="5485844" y="5608203"/>
            <a:ext cx="758279" cy="215444"/>
          </a:xfrm>
          <a:prstGeom prst="rect">
            <a:avLst/>
          </a:prstGeom>
          <a:noFill/>
        </p:spPr>
        <p:txBody>
          <a:bodyPr wrap="square" rtlCol="0">
            <a:spAutoFit/>
          </a:bodyPr>
          <a:lstStyle/>
          <a:p>
            <a:pPr algn="ctr"/>
            <a:r>
              <a:rPr lang="en-US" altLang="ja-JP" sz="800" dirty="0">
                <a:latin typeface="Arial" panose="020B0604020202020204" pitchFamily="34" charset="0"/>
                <a:ea typeface="Meiryo" panose="020B0604030504040204" pitchFamily="34" charset="-128"/>
                <a:cs typeface="Arial" panose="020B0604020202020204" pitchFamily="34" charset="0"/>
              </a:rPr>
              <a:t>DNA-PKcs</a:t>
            </a:r>
          </a:p>
        </p:txBody>
      </p:sp>
      <p:cxnSp>
        <p:nvCxnSpPr>
          <p:cNvPr id="52" name="直線コネクタ 51">
            <a:extLst>
              <a:ext uri="{FF2B5EF4-FFF2-40B4-BE49-F238E27FC236}">
                <a16:creationId xmlns:a16="http://schemas.microsoft.com/office/drawing/2014/main" id="{CB32EBC7-E3D4-4B1D-4852-BE1B67E90B5B}"/>
              </a:ext>
            </a:extLst>
          </p:cNvPr>
          <p:cNvCxnSpPr>
            <a:cxnSpLocks/>
          </p:cNvCxnSpPr>
          <p:nvPr/>
        </p:nvCxnSpPr>
        <p:spPr>
          <a:xfrm flipV="1">
            <a:off x="5313807" y="5923034"/>
            <a:ext cx="1179742" cy="104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EBCB8C34-F57A-83D8-0F98-558A4A41DBA6}"/>
              </a:ext>
            </a:extLst>
          </p:cNvPr>
          <p:cNvCxnSpPr>
            <a:cxnSpLocks/>
          </p:cNvCxnSpPr>
          <p:nvPr/>
        </p:nvCxnSpPr>
        <p:spPr>
          <a:xfrm flipV="1">
            <a:off x="5580634" y="5957467"/>
            <a:ext cx="91073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178BC1D3-7F99-58CE-59AD-F6BD8F495968}"/>
              </a:ext>
            </a:extLst>
          </p:cNvPr>
          <p:cNvCxnSpPr>
            <a:cxnSpLocks/>
          </p:cNvCxnSpPr>
          <p:nvPr/>
        </p:nvCxnSpPr>
        <p:spPr>
          <a:xfrm>
            <a:off x="5883856" y="5998967"/>
            <a:ext cx="60969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B328E69E-DFC2-08FE-8643-6BF7809F0180}"/>
              </a:ext>
            </a:extLst>
          </p:cNvPr>
          <p:cNvSpPr txBox="1"/>
          <p:nvPr/>
        </p:nvSpPr>
        <p:spPr>
          <a:xfrm>
            <a:off x="6051694" y="5906634"/>
            <a:ext cx="25225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a:t>
            </a:r>
          </a:p>
        </p:txBody>
      </p:sp>
      <p:sp>
        <p:nvSpPr>
          <p:cNvPr id="56" name="テキスト ボックス 55">
            <a:extLst>
              <a:ext uri="{FF2B5EF4-FFF2-40B4-BE49-F238E27FC236}">
                <a16:creationId xmlns:a16="http://schemas.microsoft.com/office/drawing/2014/main" id="{0F1B7832-0748-DF37-AE0F-544184F12F2C}"/>
              </a:ext>
            </a:extLst>
          </p:cNvPr>
          <p:cNvSpPr txBox="1"/>
          <p:nvPr/>
        </p:nvSpPr>
        <p:spPr>
          <a:xfrm>
            <a:off x="4727281" y="7184660"/>
            <a:ext cx="718600" cy="200055"/>
          </a:xfrm>
          <a:prstGeom prst="rect">
            <a:avLst/>
          </a:prstGeom>
          <a:noFill/>
        </p:spPr>
        <p:txBody>
          <a:bodyPr wrap="square" rtlCol="0">
            <a:spAutoFit/>
          </a:bodyPr>
          <a:lstStyle/>
          <a:p>
            <a:pPr algn="ctr"/>
            <a:r>
              <a:rPr lang="en-US" altLang="ja-JP" sz="700" b="1" i="1" dirty="0">
                <a:latin typeface="Arial" panose="020B0604020202020204" pitchFamily="34" charset="0"/>
                <a:ea typeface="Meiryo" panose="020B0604030504040204" pitchFamily="34" charset="-128"/>
                <a:cs typeface="Arial" panose="020B0604020202020204" pitchFamily="34" charset="0"/>
              </a:rPr>
              <a:t>NPM1</a:t>
            </a:r>
            <a:r>
              <a:rPr lang="en-US" altLang="ja-JP" sz="700" b="1" dirty="0">
                <a:latin typeface="Arial" panose="020B0604020202020204" pitchFamily="34" charset="0"/>
                <a:ea typeface="Meiryo" panose="020B0604030504040204" pitchFamily="34" charset="-128"/>
                <a:cs typeface="Arial" panose="020B0604020202020204" pitchFamily="34" charset="0"/>
              </a:rPr>
              <a:t> MT</a:t>
            </a:r>
          </a:p>
        </p:txBody>
      </p:sp>
      <p:sp>
        <p:nvSpPr>
          <p:cNvPr id="57" name="テキスト ボックス 56">
            <a:extLst>
              <a:ext uri="{FF2B5EF4-FFF2-40B4-BE49-F238E27FC236}">
                <a16:creationId xmlns:a16="http://schemas.microsoft.com/office/drawing/2014/main" id="{BDCE6399-40E7-D146-BA6C-C6169D5A74B3}"/>
              </a:ext>
            </a:extLst>
          </p:cNvPr>
          <p:cNvSpPr txBox="1"/>
          <p:nvPr/>
        </p:nvSpPr>
        <p:spPr>
          <a:xfrm>
            <a:off x="4728789" y="7072597"/>
            <a:ext cx="718600" cy="200055"/>
          </a:xfrm>
          <a:prstGeom prst="rect">
            <a:avLst/>
          </a:prstGeom>
          <a:noFill/>
        </p:spPr>
        <p:txBody>
          <a:bodyPr wrap="square" rtlCol="0">
            <a:spAutoFit/>
          </a:bodyPr>
          <a:lstStyle/>
          <a:p>
            <a:pPr algn="ctr"/>
            <a:r>
              <a:rPr lang="en-US" altLang="ja-JP" sz="700" b="1" i="1" dirty="0">
                <a:latin typeface="Arial" panose="020B0604020202020204" pitchFamily="34" charset="0"/>
                <a:ea typeface="Meiryo" panose="020B0604030504040204" pitchFamily="34" charset="-128"/>
                <a:cs typeface="Arial" panose="020B0604020202020204" pitchFamily="34" charset="0"/>
              </a:rPr>
              <a:t>FLT3</a:t>
            </a:r>
            <a:r>
              <a:rPr lang="en-US" altLang="ja-JP" sz="700" b="1" dirty="0">
                <a:latin typeface="Arial" panose="020B0604020202020204" pitchFamily="34" charset="0"/>
                <a:ea typeface="Meiryo" panose="020B0604030504040204" pitchFamily="34" charset="-128"/>
                <a:cs typeface="Arial" panose="020B0604020202020204" pitchFamily="34" charset="0"/>
              </a:rPr>
              <a:t>-ITD</a:t>
            </a:r>
          </a:p>
        </p:txBody>
      </p:sp>
      <p:sp>
        <p:nvSpPr>
          <p:cNvPr id="58" name="テキスト ボックス 57">
            <a:extLst>
              <a:ext uri="{FF2B5EF4-FFF2-40B4-BE49-F238E27FC236}">
                <a16:creationId xmlns:a16="http://schemas.microsoft.com/office/drawing/2014/main" id="{ACC26EDF-5A83-D623-21E4-B802F3D8F25F}"/>
              </a:ext>
            </a:extLst>
          </p:cNvPr>
          <p:cNvSpPr txBox="1"/>
          <p:nvPr/>
        </p:nvSpPr>
        <p:spPr>
          <a:xfrm>
            <a:off x="5777743" y="5723578"/>
            <a:ext cx="891870" cy="184666"/>
          </a:xfrm>
          <a:prstGeom prst="rect">
            <a:avLst/>
          </a:prstGeom>
          <a:noFill/>
        </p:spPr>
        <p:txBody>
          <a:bodyPr wrap="square" rtlCol="0">
            <a:spAutoFit/>
          </a:bodyPr>
          <a:lstStyle/>
          <a:p>
            <a:r>
              <a:rPr lang="en-US" altLang="ja-JP" sz="600" b="1" dirty="0">
                <a:latin typeface="Arial" panose="020B0604020202020204" pitchFamily="34" charset="0"/>
                <a:ea typeface="Meiryo" panose="020B0604030504040204" pitchFamily="34" charset="-128"/>
                <a:cs typeface="Arial" panose="020B0604020202020204" pitchFamily="34" charset="0"/>
              </a:rPr>
              <a:t>**</a:t>
            </a:r>
            <a:r>
              <a:rPr lang="en-US" altLang="ja-JP" sz="600" dirty="0">
                <a:latin typeface="Arial" panose="020B0604020202020204" pitchFamily="34" charset="0"/>
                <a:ea typeface="Meiryo" panose="020B0604030504040204" pitchFamily="34" charset="-128"/>
                <a:cs typeface="Arial" panose="020B0604020202020204" pitchFamily="34" charset="0"/>
              </a:rPr>
              <a:t>P&lt;0.001, *P&lt;0.05</a:t>
            </a:r>
          </a:p>
        </p:txBody>
      </p:sp>
      <p:sp>
        <p:nvSpPr>
          <p:cNvPr id="59" name="テキスト ボックス 58">
            <a:extLst>
              <a:ext uri="{FF2B5EF4-FFF2-40B4-BE49-F238E27FC236}">
                <a16:creationId xmlns:a16="http://schemas.microsoft.com/office/drawing/2014/main" id="{93689EC7-C053-8103-AD87-610D68293848}"/>
              </a:ext>
            </a:extLst>
          </p:cNvPr>
          <p:cNvSpPr txBox="1"/>
          <p:nvPr/>
        </p:nvSpPr>
        <p:spPr>
          <a:xfrm>
            <a:off x="5925569" y="5866049"/>
            <a:ext cx="25225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a:t>
            </a:r>
          </a:p>
        </p:txBody>
      </p:sp>
      <p:sp>
        <p:nvSpPr>
          <p:cNvPr id="60" name="テキスト ボックス 59">
            <a:extLst>
              <a:ext uri="{FF2B5EF4-FFF2-40B4-BE49-F238E27FC236}">
                <a16:creationId xmlns:a16="http://schemas.microsoft.com/office/drawing/2014/main" id="{4E5A69DB-23FB-8AB3-C027-9110B3B97507}"/>
              </a:ext>
            </a:extLst>
          </p:cNvPr>
          <p:cNvSpPr txBox="1"/>
          <p:nvPr/>
        </p:nvSpPr>
        <p:spPr>
          <a:xfrm>
            <a:off x="5777743" y="5821349"/>
            <a:ext cx="252250"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a:t>
            </a:r>
          </a:p>
        </p:txBody>
      </p:sp>
      <p:pic>
        <p:nvPicPr>
          <p:cNvPr id="61" name="図 60">
            <a:extLst>
              <a:ext uri="{FF2B5EF4-FFF2-40B4-BE49-F238E27FC236}">
                <a16:creationId xmlns:a16="http://schemas.microsoft.com/office/drawing/2014/main" id="{421EAB6C-D417-DC70-2C22-6B145E27D97C}"/>
              </a:ext>
            </a:extLst>
          </p:cNvPr>
          <p:cNvPicPr>
            <a:picLocks noChangeAspect="1"/>
          </p:cNvPicPr>
          <p:nvPr/>
        </p:nvPicPr>
        <p:blipFill rotWithShape="1">
          <a:blip r:embed="rId3"/>
          <a:srcRect l="12448" t="17092" b="14306"/>
          <a:stretch/>
        </p:blipFill>
        <p:spPr>
          <a:xfrm>
            <a:off x="791291" y="4213983"/>
            <a:ext cx="799328" cy="1131700"/>
          </a:xfrm>
          <a:prstGeom prst="rect">
            <a:avLst/>
          </a:prstGeom>
        </p:spPr>
      </p:pic>
      <p:pic>
        <p:nvPicPr>
          <p:cNvPr id="62" name="図 61">
            <a:extLst>
              <a:ext uri="{FF2B5EF4-FFF2-40B4-BE49-F238E27FC236}">
                <a16:creationId xmlns:a16="http://schemas.microsoft.com/office/drawing/2014/main" id="{DCF05D03-074D-C1DC-347E-AAA64FB6E476}"/>
              </a:ext>
            </a:extLst>
          </p:cNvPr>
          <p:cNvPicPr>
            <a:picLocks noChangeAspect="1"/>
          </p:cNvPicPr>
          <p:nvPr/>
        </p:nvPicPr>
        <p:blipFill rotWithShape="1">
          <a:blip r:embed="rId4"/>
          <a:srcRect l="11803" t="22425" b="15031"/>
          <a:stretch/>
        </p:blipFill>
        <p:spPr>
          <a:xfrm>
            <a:off x="816708" y="5976184"/>
            <a:ext cx="788318" cy="1238142"/>
          </a:xfrm>
          <a:prstGeom prst="rect">
            <a:avLst/>
          </a:prstGeom>
        </p:spPr>
      </p:pic>
      <p:pic>
        <p:nvPicPr>
          <p:cNvPr id="63" name="図 62">
            <a:extLst>
              <a:ext uri="{FF2B5EF4-FFF2-40B4-BE49-F238E27FC236}">
                <a16:creationId xmlns:a16="http://schemas.microsoft.com/office/drawing/2014/main" id="{035FB17E-D36A-350C-AB51-8D2B0957823A}"/>
              </a:ext>
            </a:extLst>
          </p:cNvPr>
          <p:cNvPicPr>
            <a:picLocks noChangeAspect="1"/>
          </p:cNvPicPr>
          <p:nvPr/>
        </p:nvPicPr>
        <p:blipFill rotWithShape="1">
          <a:blip r:embed="rId5"/>
          <a:srcRect l="11512" t="16792" b="16097"/>
          <a:stretch/>
        </p:blipFill>
        <p:spPr>
          <a:xfrm>
            <a:off x="1840784" y="4216914"/>
            <a:ext cx="805586" cy="1105127"/>
          </a:xfrm>
          <a:prstGeom prst="rect">
            <a:avLst/>
          </a:prstGeom>
        </p:spPr>
      </p:pic>
      <p:pic>
        <p:nvPicPr>
          <p:cNvPr id="64" name="図 63">
            <a:extLst>
              <a:ext uri="{FF2B5EF4-FFF2-40B4-BE49-F238E27FC236}">
                <a16:creationId xmlns:a16="http://schemas.microsoft.com/office/drawing/2014/main" id="{7B706FBA-F112-5D5C-30D7-80A50E497ACF}"/>
              </a:ext>
            </a:extLst>
          </p:cNvPr>
          <p:cNvPicPr>
            <a:picLocks noChangeAspect="1"/>
          </p:cNvPicPr>
          <p:nvPr/>
        </p:nvPicPr>
        <p:blipFill rotWithShape="1">
          <a:blip r:embed="rId6"/>
          <a:srcRect l="11872" t="17455" r="6852" b="15411"/>
          <a:stretch/>
        </p:blipFill>
        <p:spPr>
          <a:xfrm>
            <a:off x="1854768" y="6102184"/>
            <a:ext cx="745359" cy="1090594"/>
          </a:xfrm>
          <a:prstGeom prst="rect">
            <a:avLst/>
          </a:prstGeom>
        </p:spPr>
      </p:pic>
      <p:pic>
        <p:nvPicPr>
          <p:cNvPr id="65" name="図 64">
            <a:extLst>
              <a:ext uri="{FF2B5EF4-FFF2-40B4-BE49-F238E27FC236}">
                <a16:creationId xmlns:a16="http://schemas.microsoft.com/office/drawing/2014/main" id="{0595D444-26B8-FBAF-3974-E80AC14D2683}"/>
              </a:ext>
            </a:extLst>
          </p:cNvPr>
          <p:cNvPicPr>
            <a:picLocks noChangeAspect="1"/>
          </p:cNvPicPr>
          <p:nvPr/>
        </p:nvPicPr>
        <p:blipFill rotWithShape="1">
          <a:blip r:embed="rId7"/>
          <a:srcRect l="11030" t="23612" r="6032" b="15615"/>
          <a:stretch/>
        </p:blipFill>
        <p:spPr>
          <a:xfrm>
            <a:off x="2896220" y="4231672"/>
            <a:ext cx="764696" cy="1108696"/>
          </a:xfrm>
          <a:prstGeom prst="rect">
            <a:avLst/>
          </a:prstGeom>
        </p:spPr>
      </p:pic>
      <p:pic>
        <p:nvPicPr>
          <p:cNvPr id="66" name="図 65">
            <a:extLst>
              <a:ext uri="{FF2B5EF4-FFF2-40B4-BE49-F238E27FC236}">
                <a16:creationId xmlns:a16="http://schemas.microsoft.com/office/drawing/2014/main" id="{DC6E0072-26DC-DF69-48CB-A7864F54742B}"/>
              </a:ext>
            </a:extLst>
          </p:cNvPr>
          <p:cNvPicPr>
            <a:picLocks noChangeAspect="1"/>
          </p:cNvPicPr>
          <p:nvPr/>
        </p:nvPicPr>
        <p:blipFill rotWithShape="1">
          <a:blip r:embed="rId8"/>
          <a:srcRect l="12010" t="19512" r="7443" b="16660"/>
          <a:stretch/>
        </p:blipFill>
        <p:spPr>
          <a:xfrm>
            <a:off x="2938794" y="6114519"/>
            <a:ext cx="718335" cy="1054507"/>
          </a:xfrm>
          <a:prstGeom prst="rect">
            <a:avLst/>
          </a:prstGeom>
        </p:spPr>
      </p:pic>
      <p:pic>
        <p:nvPicPr>
          <p:cNvPr id="67" name="図 66">
            <a:extLst>
              <a:ext uri="{FF2B5EF4-FFF2-40B4-BE49-F238E27FC236}">
                <a16:creationId xmlns:a16="http://schemas.microsoft.com/office/drawing/2014/main" id="{18213905-EE99-A517-A369-AAC04B797DBA}"/>
              </a:ext>
            </a:extLst>
          </p:cNvPr>
          <p:cNvPicPr>
            <a:picLocks noChangeAspect="1"/>
          </p:cNvPicPr>
          <p:nvPr/>
        </p:nvPicPr>
        <p:blipFill rotWithShape="1">
          <a:blip r:embed="rId9"/>
          <a:srcRect l="12034" t="23531" r="6172" b="16105"/>
          <a:stretch/>
        </p:blipFill>
        <p:spPr>
          <a:xfrm>
            <a:off x="3941356" y="4205218"/>
            <a:ext cx="709912" cy="1122140"/>
          </a:xfrm>
          <a:prstGeom prst="rect">
            <a:avLst/>
          </a:prstGeom>
        </p:spPr>
      </p:pic>
      <p:pic>
        <p:nvPicPr>
          <p:cNvPr id="68" name="図 67">
            <a:extLst>
              <a:ext uri="{FF2B5EF4-FFF2-40B4-BE49-F238E27FC236}">
                <a16:creationId xmlns:a16="http://schemas.microsoft.com/office/drawing/2014/main" id="{F493A95A-EFC0-D3C1-95CF-1035795CC99C}"/>
              </a:ext>
            </a:extLst>
          </p:cNvPr>
          <p:cNvPicPr>
            <a:picLocks noChangeAspect="1"/>
          </p:cNvPicPr>
          <p:nvPr/>
        </p:nvPicPr>
        <p:blipFill rotWithShape="1">
          <a:blip r:embed="rId10"/>
          <a:srcRect l="11359" t="22923" r="4836" b="15850"/>
          <a:stretch/>
        </p:blipFill>
        <p:spPr>
          <a:xfrm>
            <a:off x="3939163" y="5976184"/>
            <a:ext cx="716610" cy="1216595"/>
          </a:xfrm>
          <a:prstGeom prst="rect">
            <a:avLst/>
          </a:prstGeom>
        </p:spPr>
      </p:pic>
      <p:pic>
        <p:nvPicPr>
          <p:cNvPr id="69" name="図 68">
            <a:extLst>
              <a:ext uri="{FF2B5EF4-FFF2-40B4-BE49-F238E27FC236}">
                <a16:creationId xmlns:a16="http://schemas.microsoft.com/office/drawing/2014/main" id="{EF943549-F19A-07C2-999F-F9783C68A958}"/>
              </a:ext>
            </a:extLst>
          </p:cNvPr>
          <p:cNvPicPr>
            <a:picLocks noChangeAspect="1"/>
          </p:cNvPicPr>
          <p:nvPr/>
        </p:nvPicPr>
        <p:blipFill rotWithShape="1">
          <a:blip r:embed="rId11"/>
          <a:srcRect l="12962" t="15818" b="15873"/>
          <a:stretch/>
        </p:blipFill>
        <p:spPr>
          <a:xfrm>
            <a:off x="5238683" y="5993839"/>
            <a:ext cx="1377565" cy="1088818"/>
          </a:xfrm>
          <a:prstGeom prst="rect">
            <a:avLst/>
          </a:prstGeom>
        </p:spPr>
      </p:pic>
      <p:graphicFrame>
        <p:nvGraphicFramePr>
          <p:cNvPr id="70" name="表 69">
            <a:extLst>
              <a:ext uri="{FF2B5EF4-FFF2-40B4-BE49-F238E27FC236}">
                <a16:creationId xmlns:a16="http://schemas.microsoft.com/office/drawing/2014/main" id="{E7BE2264-174E-3285-C89A-6B9C794410E4}"/>
              </a:ext>
            </a:extLst>
          </p:cNvPr>
          <p:cNvGraphicFramePr>
            <a:graphicFrameLocks noGrp="1"/>
          </p:cNvGraphicFramePr>
          <p:nvPr>
            <p:extLst>
              <p:ext uri="{D42A27DB-BD31-4B8C-83A1-F6EECF244321}">
                <p14:modId xmlns:p14="http://schemas.microsoft.com/office/powerpoint/2010/main" val="3842439702"/>
              </p:ext>
            </p:extLst>
          </p:nvPr>
        </p:nvGraphicFramePr>
        <p:xfrm>
          <a:off x="5078006" y="5991501"/>
          <a:ext cx="252250" cy="1154904"/>
        </p:xfrm>
        <a:graphic>
          <a:graphicData uri="http://schemas.openxmlformats.org/drawingml/2006/table">
            <a:tbl>
              <a:tblPr firstRow="1" bandRow="1">
                <a:tableStyleId>{2D5ABB26-0587-4C30-8999-92F81FD0307C}</a:tableStyleId>
              </a:tblPr>
              <a:tblGrid>
                <a:gridCol w="252250">
                  <a:extLst>
                    <a:ext uri="{9D8B030D-6E8A-4147-A177-3AD203B41FA5}">
                      <a16:colId xmlns:a16="http://schemas.microsoft.com/office/drawing/2014/main" val="1735945290"/>
                    </a:ext>
                  </a:extLst>
                </a:gridCol>
              </a:tblGrid>
              <a:tr h="144363">
                <a:tc>
                  <a:txBody>
                    <a:bodyPr/>
                    <a:lstStyle/>
                    <a:p>
                      <a:pPr algn="ctr"/>
                      <a:r>
                        <a:rPr kumimoji="1" lang="en-US" altLang="ja-JP" sz="600" b="0" dirty="0">
                          <a:latin typeface="Arial" panose="020B0604020202020204" pitchFamily="34" charset="0"/>
                          <a:cs typeface="Arial" panose="020B0604020202020204" pitchFamily="34" charset="0"/>
                        </a:rPr>
                        <a:t>7</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596841447"/>
                  </a:ext>
                </a:extLst>
              </a:tr>
              <a:tr h="144363">
                <a:tc>
                  <a:txBody>
                    <a:bodyPr/>
                    <a:lstStyle/>
                    <a:p>
                      <a:pPr algn="ctr"/>
                      <a:r>
                        <a:rPr kumimoji="1" lang="en-US" altLang="ja-JP" sz="600" b="0" dirty="0">
                          <a:latin typeface="Arial" panose="020B0604020202020204" pitchFamily="34" charset="0"/>
                          <a:cs typeface="Arial" panose="020B0604020202020204" pitchFamily="34" charset="0"/>
                        </a:rPr>
                        <a:t>6</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701228174"/>
                  </a:ext>
                </a:extLst>
              </a:tr>
              <a:tr h="144363">
                <a:tc>
                  <a:txBody>
                    <a:bodyPr/>
                    <a:lstStyle/>
                    <a:p>
                      <a:pPr algn="ctr"/>
                      <a:r>
                        <a:rPr kumimoji="1" lang="en-US" altLang="ja-JP" sz="600" b="0" dirty="0">
                          <a:latin typeface="Arial" panose="020B0604020202020204" pitchFamily="34" charset="0"/>
                          <a:cs typeface="Arial" panose="020B0604020202020204" pitchFamily="34" charset="0"/>
                        </a:rPr>
                        <a:t>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44363">
                <a:tc>
                  <a:txBody>
                    <a:bodyPr/>
                    <a:lstStyle/>
                    <a:p>
                      <a:pPr algn="ctr"/>
                      <a:r>
                        <a:rPr kumimoji="1" lang="en-US" altLang="ja-JP" sz="600" b="0" dirty="0">
                          <a:latin typeface="Arial" panose="020B0604020202020204" pitchFamily="34" charset="0"/>
                          <a:cs typeface="Arial" panose="020B0604020202020204" pitchFamily="34" charset="0"/>
                        </a:rPr>
                        <a:t>4</a:t>
                      </a:r>
                    </a:p>
                  </a:txBody>
                  <a:tcPr marL="0" marR="0" marT="0" marB="0"/>
                </a:tc>
                <a:extLst>
                  <a:ext uri="{0D108BD9-81ED-4DB2-BD59-A6C34878D82A}">
                    <a16:rowId xmlns:a16="http://schemas.microsoft.com/office/drawing/2014/main" val="265194427"/>
                  </a:ext>
                </a:extLst>
              </a:tr>
              <a:tr h="144363">
                <a:tc>
                  <a:txBody>
                    <a:bodyPr/>
                    <a:lstStyle/>
                    <a:p>
                      <a:pPr algn="ctr"/>
                      <a:r>
                        <a:rPr kumimoji="1" lang="en-US" altLang="ja-JP" sz="600" b="0" dirty="0">
                          <a:latin typeface="Arial" panose="020B0604020202020204" pitchFamily="34" charset="0"/>
                          <a:cs typeface="Arial" panose="020B0604020202020204" pitchFamily="34" charset="0"/>
                        </a:rPr>
                        <a:t>3</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44363">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44363">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44363">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348124526"/>
                  </a:ext>
                </a:extLst>
              </a:tr>
            </a:tbl>
          </a:graphicData>
        </a:graphic>
      </p:graphicFrame>
      <p:sp>
        <p:nvSpPr>
          <p:cNvPr id="71" name="テキスト ボックス 70">
            <a:extLst>
              <a:ext uri="{FF2B5EF4-FFF2-40B4-BE49-F238E27FC236}">
                <a16:creationId xmlns:a16="http://schemas.microsoft.com/office/drawing/2014/main" id="{43072DDD-AEEF-7298-163B-02A63C46D518}"/>
              </a:ext>
            </a:extLst>
          </p:cNvPr>
          <p:cNvSpPr txBox="1"/>
          <p:nvPr/>
        </p:nvSpPr>
        <p:spPr>
          <a:xfrm>
            <a:off x="139823" y="115588"/>
            <a:ext cx="6506303"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S11</a:t>
            </a:r>
          </a:p>
          <a:p>
            <a:r>
              <a:rPr lang="en-US" altLang="ja-JP" sz="1400" dirty="0">
                <a:latin typeface="Arial" panose="020B0604020202020204" pitchFamily="34" charset="0"/>
                <a:ea typeface="Meiryo" panose="020B0604030504040204" pitchFamily="34" charset="-128"/>
                <a:cs typeface="Arial" panose="020B0604020202020204" pitchFamily="34" charset="0"/>
              </a:rPr>
              <a:t>Expression of NHEJ associated factors in clinical samples </a:t>
            </a:r>
          </a:p>
        </p:txBody>
      </p:sp>
      <p:sp>
        <p:nvSpPr>
          <p:cNvPr id="75" name="テキスト ボックス 74">
            <a:extLst>
              <a:ext uri="{FF2B5EF4-FFF2-40B4-BE49-F238E27FC236}">
                <a16:creationId xmlns:a16="http://schemas.microsoft.com/office/drawing/2014/main" id="{2FCFC3B6-C5B6-9432-CC67-44B970CDBE47}"/>
              </a:ext>
            </a:extLst>
          </p:cNvPr>
          <p:cNvSpPr txBox="1"/>
          <p:nvPr/>
        </p:nvSpPr>
        <p:spPr>
          <a:xfrm>
            <a:off x="456668" y="7668846"/>
            <a:ext cx="6220272" cy="1318310"/>
          </a:xfrm>
          <a:prstGeom prst="rect">
            <a:avLst/>
          </a:prstGeom>
          <a:noFill/>
        </p:spPr>
        <p:txBody>
          <a:bodyPr wrap="square">
            <a:spAutoFit/>
          </a:bodyPr>
          <a:lstStyle/>
          <a:p>
            <a:pPr marL="228600" indent="-228600">
              <a:spcAft>
                <a:spcPts val="1000"/>
              </a:spcAft>
              <a:buAutoNum type="alphaUcPeriod"/>
            </a:pPr>
            <a:r>
              <a:rPr lang="en-US" altLang="ja-JP" sz="1050" dirty="0">
                <a:latin typeface="Arial" panose="020B0604020202020204" pitchFamily="34" charset="0"/>
                <a:cs typeface="Arial" panose="020B0604020202020204" pitchFamily="34" charset="0"/>
              </a:rPr>
              <a:t>Comparison of the expression of DNA-</a:t>
            </a:r>
            <a:r>
              <a:rPr lang="en-US" altLang="ja-JP" sz="1050" dirty="0" err="1">
                <a:latin typeface="Arial" panose="020B0604020202020204" pitchFamily="34" charset="0"/>
                <a:cs typeface="Arial" panose="020B0604020202020204" pitchFamily="34" charset="0"/>
              </a:rPr>
              <a:t>PKcs</a:t>
            </a:r>
            <a:r>
              <a:rPr lang="en-US" altLang="ja-JP" sz="1050" dirty="0">
                <a:latin typeface="Arial" panose="020B0604020202020204" pitchFamily="34" charset="0"/>
                <a:cs typeface="Arial" panose="020B0604020202020204" pitchFamily="34" charset="0"/>
              </a:rPr>
              <a:t>, Ku80, Ku70 and LIG4 in clinical samples with or without </a:t>
            </a:r>
            <a:r>
              <a:rPr lang="en-US" altLang="ja-JP" sz="1050" i="1" dirty="0">
                <a:latin typeface="Arial" panose="020B0604020202020204" pitchFamily="34" charset="0"/>
                <a:cs typeface="Arial" panose="020B0604020202020204" pitchFamily="34" charset="0"/>
              </a:rPr>
              <a:t>FLT3</a:t>
            </a:r>
            <a:r>
              <a:rPr lang="en-US" altLang="ja-JP" sz="1050" dirty="0">
                <a:latin typeface="Arial" panose="020B0604020202020204" pitchFamily="34" charset="0"/>
                <a:cs typeface="Arial" panose="020B0604020202020204" pitchFamily="34" charset="0"/>
              </a:rPr>
              <a:t>-ITD. Data of relative expression are shown as means ± SD.</a:t>
            </a:r>
          </a:p>
          <a:p>
            <a:pPr marL="228600" indent="-228600">
              <a:spcAft>
                <a:spcPts val="1000"/>
              </a:spcAft>
              <a:buAutoNum type="alphaUcPeriod"/>
            </a:pPr>
            <a:r>
              <a:rPr lang="en-US" altLang="ja-JP" sz="1050" dirty="0">
                <a:latin typeface="Arial" panose="020B0604020202020204" pitchFamily="34" charset="0"/>
                <a:cs typeface="Arial" panose="020B0604020202020204" pitchFamily="34" charset="0"/>
              </a:rPr>
              <a:t>Comparison of the expression of DNA-</a:t>
            </a:r>
            <a:r>
              <a:rPr lang="en-US" altLang="ja-JP" sz="1050" dirty="0" err="1">
                <a:latin typeface="Arial" panose="020B0604020202020204" pitchFamily="34" charset="0"/>
                <a:cs typeface="Arial" panose="020B0604020202020204" pitchFamily="34" charset="0"/>
              </a:rPr>
              <a:t>PKcs</a:t>
            </a:r>
            <a:r>
              <a:rPr lang="en-US" altLang="ja-JP" sz="1050" dirty="0">
                <a:latin typeface="Arial" panose="020B0604020202020204" pitchFamily="34" charset="0"/>
                <a:cs typeface="Arial" panose="020B0604020202020204" pitchFamily="34" charset="0"/>
              </a:rPr>
              <a:t>, Ku80, Ku70 and LIG4 in clinical samples with or without </a:t>
            </a:r>
            <a:r>
              <a:rPr lang="en-US" altLang="ja-JP" sz="1050" i="1" dirty="0">
                <a:latin typeface="Arial" panose="020B0604020202020204" pitchFamily="34" charset="0"/>
                <a:cs typeface="Arial" panose="020B0604020202020204" pitchFamily="34" charset="0"/>
              </a:rPr>
              <a:t>NPM1</a:t>
            </a:r>
            <a:r>
              <a:rPr lang="en-US" altLang="ja-JP" sz="1050" dirty="0">
                <a:latin typeface="Arial" panose="020B0604020202020204" pitchFamily="34" charset="0"/>
                <a:cs typeface="Arial" panose="020B0604020202020204" pitchFamily="34" charset="0"/>
              </a:rPr>
              <a:t> mutation. Data of relative expression are shown as means ± SD.</a:t>
            </a:r>
          </a:p>
          <a:p>
            <a:pPr marL="228600" indent="-228600">
              <a:spcAft>
                <a:spcPts val="1000"/>
              </a:spcAft>
              <a:buAutoNum type="alphaUcPeriod"/>
            </a:pPr>
            <a:r>
              <a:rPr lang="en-US" altLang="ja-JP" sz="1050" dirty="0">
                <a:latin typeface="Arial" panose="020B0604020202020204" pitchFamily="34" charset="0"/>
                <a:cs typeface="Arial" panose="020B0604020202020204" pitchFamily="34" charset="0"/>
              </a:rPr>
              <a:t>Comparison of the expression of DNA-</a:t>
            </a:r>
            <a:r>
              <a:rPr lang="en-US" altLang="ja-JP" sz="1050" dirty="0" err="1">
                <a:latin typeface="Arial" panose="020B0604020202020204" pitchFamily="34" charset="0"/>
                <a:cs typeface="Arial" panose="020B0604020202020204" pitchFamily="34" charset="0"/>
              </a:rPr>
              <a:t>PKcs</a:t>
            </a:r>
            <a:r>
              <a:rPr lang="en-US" altLang="ja-JP" sz="1050" dirty="0">
                <a:latin typeface="Arial" panose="020B0604020202020204" pitchFamily="34" charset="0"/>
                <a:cs typeface="Arial" panose="020B0604020202020204" pitchFamily="34" charset="0"/>
              </a:rPr>
              <a:t> among the 4 groups with or without </a:t>
            </a:r>
            <a:r>
              <a:rPr lang="en-US" altLang="ja-JP" sz="1050" i="1" dirty="0">
                <a:latin typeface="Arial" panose="020B0604020202020204" pitchFamily="34" charset="0"/>
                <a:cs typeface="Arial" panose="020B0604020202020204" pitchFamily="34" charset="0"/>
              </a:rPr>
              <a:t>FLT3</a:t>
            </a:r>
            <a:r>
              <a:rPr lang="en-US" altLang="ja-JP" sz="1050" dirty="0">
                <a:latin typeface="Arial" panose="020B0604020202020204" pitchFamily="34" charset="0"/>
                <a:cs typeface="Arial" panose="020B0604020202020204" pitchFamily="34" charset="0"/>
              </a:rPr>
              <a:t>-ITD and </a:t>
            </a:r>
            <a:r>
              <a:rPr lang="en-US" altLang="ja-JP" sz="1050" i="1" dirty="0">
                <a:latin typeface="Arial" panose="020B0604020202020204" pitchFamily="34" charset="0"/>
                <a:cs typeface="Arial" panose="020B0604020202020204" pitchFamily="34" charset="0"/>
              </a:rPr>
              <a:t>NPM1</a:t>
            </a:r>
            <a:r>
              <a:rPr lang="en-US" altLang="ja-JP" sz="1050" dirty="0">
                <a:latin typeface="Arial" panose="020B0604020202020204" pitchFamily="34" charset="0"/>
                <a:cs typeface="Arial" panose="020B0604020202020204" pitchFamily="34" charset="0"/>
              </a:rPr>
              <a:t> mutation. Data of relative expression are shown as means ± SD.</a:t>
            </a:r>
          </a:p>
        </p:txBody>
      </p:sp>
      <p:sp>
        <p:nvSpPr>
          <p:cNvPr id="2" name="テキスト ボックス 1">
            <a:extLst>
              <a:ext uri="{FF2B5EF4-FFF2-40B4-BE49-F238E27FC236}">
                <a16:creationId xmlns:a16="http://schemas.microsoft.com/office/drawing/2014/main" id="{C79AE8B4-B7E7-AE03-7D41-83C4D1068344}"/>
              </a:ext>
            </a:extLst>
          </p:cNvPr>
          <p:cNvSpPr txBox="1"/>
          <p:nvPr/>
        </p:nvSpPr>
        <p:spPr>
          <a:xfrm>
            <a:off x="282005" y="612177"/>
            <a:ext cx="6393031" cy="1424364"/>
          </a:xfrm>
          <a:prstGeom prst="rect">
            <a:avLst/>
          </a:prstGeom>
          <a:noFill/>
        </p:spPr>
        <p:txBody>
          <a:bodyPr wrap="square" rtlCol="0">
            <a:spAutoFit/>
          </a:bodyPr>
          <a:lstStyle/>
          <a:p>
            <a:pPr>
              <a:lnSpc>
                <a:spcPct val="115000"/>
              </a:lnSpc>
              <a:spcAft>
                <a:spcPts val="1000"/>
              </a:spcAft>
            </a:pPr>
            <a:r>
              <a:rPr lang="en-US" altLang="ja-JP" sz="1050" b="0" i="0" u="none" strike="noStrike" dirty="0">
                <a:solidFill>
                  <a:srgbClr val="000000"/>
                </a:solidFill>
                <a:effectLst/>
                <a:latin typeface="Arial" panose="020B0604020202020204" pitchFamily="34" charset="0"/>
                <a:cs typeface="Arial" panose="020B0604020202020204" pitchFamily="34" charset="0"/>
              </a:rPr>
              <a:t>For the analysis of the expression of non-homologous end joining (NHEJ)-associated factors such as DNA-</a:t>
            </a:r>
            <a:r>
              <a:rPr lang="en-US" altLang="ja-JP" sz="1050" b="0" i="0" u="none" strike="noStrike" dirty="0" err="1">
                <a:solidFill>
                  <a:srgbClr val="000000"/>
                </a:solidFill>
                <a:effectLst/>
                <a:latin typeface="Arial" panose="020B0604020202020204" pitchFamily="34" charset="0"/>
                <a:cs typeface="Arial" panose="020B0604020202020204" pitchFamily="34" charset="0"/>
              </a:rPr>
              <a:t>PKcs</a:t>
            </a:r>
            <a:r>
              <a:rPr lang="en-US" altLang="ja-JP" sz="1050" b="0" i="0" u="none" strike="noStrike" dirty="0">
                <a:solidFill>
                  <a:srgbClr val="000000"/>
                </a:solidFill>
                <a:effectLst/>
                <a:latin typeface="Arial" panose="020B0604020202020204" pitchFamily="34" charset="0"/>
                <a:cs typeface="Arial" panose="020B0604020202020204" pitchFamily="34" charset="0"/>
              </a:rPr>
              <a:t>, Ku80, Ku70, and LIG4, 10 cases each of AML with or without </a:t>
            </a:r>
            <a:r>
              <a:rPr lang="en-US" altLang="ja-JP" sz="1050" b="0" i="1" u="none" strike="noStrike" dirty="0">
                <a:solidFill>
                  <a:srgbClr val="000000"/>
                </a:solidFill>
                <a:effectLst/>
                <a:latin typeface="Arial" panose="020B0604020202020204" pitchFamily="34" charset="0"/>
                <a:cs typeface="Arial" panose="020B0604020202020204" pitchFamily="34" charset="0"/>
              </a:rPr>
              <a:t>FLT3</a:t>
            </a:r>
            <a:r>
              <a:rPr lang="en-US" altLang="ja-JP" sz="1050" b="0" i="0" u="none" strike="noStrike" dirty="0">
                <a:solidFill>
                  <a:srgbClr val="000000"/>
                </a:solidFill>
                <a:effectLst/>
                <a:latin typeface="Arial" panose="020B0604020202020204" pitchFamily="34" charset="0"/>
                <a:cs typeface="Arial" panose="020B0604020202020204" pitchFamily="34" charset="0"/>
              </a:rPr>
              <a:t>-ITD and/or NPM1 mutations were randomly selected from cases registered in the Hokkaido Leukemia Net. Total RNA was extracted from 1×10⁶ cells of each clinical sample using </a:t>
            </a:r>
            <a:r>
              <a:rPr lang="en-US" altLang="ja-JP" sz="1050" b="0" i="0" u="none" strike="noStrike" dirty="0" err="1">
                <a:solidFill>
                  <a:srgbClr val="000000"/>
                </a:solidFill>
                <a:effectLst/>
                <a:latin typeface="Arial" panose="020B0604020202020204" pitchFamily="34" charset="0"/>
                <a:cs typeface="Arial" panose="020B0604020202020204" pitchFamily="34" charset="0"/>
              </a:rPr>
              <a:t>TRIzol</a:t>
            </a:r>
            <a:r>
              <a:rPr lang="en-US" altLang="ja-JP" sz="1050" b="0" i="0" u="none" strike="noStrike" dirty="0">
                <a:solidFill>
                  <a:srgbClr val="000000"/>
                </a:solidFill>
                <a:effectLst/>
                <a:latin typeface="Arial" panose="020B0604020202020204" pitchFamily="34" charset="0"/>
                <a:cs typeface="Arial" panose="020B0604020202020204" pitchFamily="34" charset="0"/>
              </a:rPr>
              <a:t> Reagent (</a:t>
            </a:r>
            <a:r>
              <a:rPr lang="en-US" altLang="ja-JP" sz="1050" b="0" i="0" u="none" strike="noStrike" dirty="0" err="1">
                <a:solidFill>
                  <a:srgbClr val="000000"/>
                </a:solidFill>
                <a:effectLst/>
                <a:latin typeface="Arial" panose="020B0604020202020204" pitchFamily="34" charset="0"/>
                <a:cs typeface="Arial" panose="020B0604020202020204" pitchFamily="34" charset="0"/>
              </a:rPr>
              <a:t>Thermo</a:t>
            </a:r>
            <a:r>
              <a:rPr lang="en-US" altLang="ja-JP" sz="1050" b="0" i="0" u="none" strike="noStrike" dirty="0">
                <a:solidFill>
                  <a:srgbClr val="000000"/>
                </a:solidFill>
                <a:effectLst/>
                <a:latin typeface="Arial" panose="020B0604020202020204" pitchFamily="34" charset="0"/>
                <a:cs typeface="Arial" panose="020B0604020202020204" pitchFamily="34" charset="0"/>
              </a:rPr>
              <a:t> Fisher Scientific, Waltham, MA). One microgram of total RNA was used for cDNA synthesis with the </a:t>
            </a:r>
            <a:r>
              <a:rPr lang="en-US" altLang="ja-JP" sz="1050" b="0" i="0" u="none" strike="noStrike" dirty="0" err="1">
                <a:solidFill>
                  <a:srgbClr val="000000"/>
                </a:solidFill>
                <a:effectLst/>
                <a:latin typeface="Arial" panose="020B0604020202020204" pitchFamily="34" charset="0"/>
                <a:cs typeface="Arial" panose="020B0604020202020204" pitchFamily="34" charset="0"/>
              </a:rPr>
              <a:t>SuperScript</a:t>
            </a:r>
            <a:r>
              <a:rPr lang="en-US" altLang="ja-JP" sz="1050" b="0" i="0" u="none" strike="noStrike" dirty="0">
                <a:solidFill>
                  <a:srgbClr val="000000"/>
                </a:solidFill>
                <a:effectLst/>
                <a:latin typeface="Arial" panose="020B0604020202020204" pitchFamily="34" charset="0"/>
                <a:cs typeface="Arial" panose="020B0604020202020204" pitchFamily="34" charset="0"/>
              </a:rPr>
              <a:t>™ III First-Strand Synthesis System (</a:t>
            </a:r>
            <a:r>
              <a:rPr lang="en-US" altLang="ja-JP" sz="1050" b="0" i="0" u="none" strike="noStrike" dirty="0" err="1">
                <a:solidFill>
                  <a:srgbClr val="000000"/>
                </a:solidFill>
                <a:effectLst/>
                <a:latin typeface="Arial" panose="020B0604020202020204" pitchFamily="34" charset="0"/>
                <a:cs typeface="Arial" panose="020B0604020202020204" pitchFamily="34" charset="0"/>
              </a:rPr>
              <a:t>Thermo</a:t>
            </a:r>
            <a:r>
              <a:rPr lang="en-US" altLang="ja-JP" sz="1050" b="0" i="0" u="none" strike="noStrike" dirty="0">
                <a:solidFill>
                  <a:srgbClr val="000000"/>
                </a:solidFill>
                <a:effectLst/>
                <a:latin typeface="Arial" panose="020B0604020202020204" pitchFamily="34" charset="0"/>
                <a:cs typeface="Arial" panose="020B0604020202020204" pitchFamily="34" charset="0"/>
              </a:rPr>
              <a:t> Fisher Scientific). Quantitative PCR analysis was performed using a CFX96 Real-Time System (Bio-Rad Laboratories, Hercules, CA) with the following primers.</a:t>
            </a:r>
            <a:endParaRPr lang="en-US" altLang="ja-JP" sz="1050" dirty="0">
              <a:solidFill>
                <a:srgbClr val="000000"/>
              </a:solidFill>
              <a:effectLst/>
              <a:latin typeface="Arial" panose="020B0604020202020204" pitchFamily="34" charset="0"/>
              <a:ea typeface="ＭＳ 明朝" panose="02020609040205080304" pitchFamily="49" charset="-128"/>
              <a:cs typeface="Arial" panose="020B0604020202020204" pitchFamily="34" charset="0"/>
            </a:endParaRPr>
          </a:p>
        </p:txBody>
      </p:sp>
      <p:graphicFrame>
        <p:nvGraphicFramePr>
          <p:cNvPr id="72" name="表 71">
            <a:extLst>
              <a:ext uri="{FF2B5EF4-FFF2-40B4-BE49-F238E27FC236}">
                <a16:creationId xmlns:a16="http://schemas.microsoft.com/office/drawing/2014/main" id="{41E9D3BB-6FE3-8632-E108-811DCE0896BA}"/>
              </a:ext>
            </a:extLst>
          </p:cNvPr>
          <p:cNvGraphicFramePr>
            <a:graphicFrameLocks noGrp="1"/>
          </p:cNvGraphicFramePr>
          <p:nvPr>
            <p:extLst>
              <p:ext uri="{D42A27DB-BD31-4B8C-83A1-F6EECF244321}">
                <p14:modId xmlns:p14="http://schemas.microsoft.com/office/powerpoint/2010/main" val="3053487338"/>
              </p:ext>
            </p:extLst>
          </p:nvPr>
        </p:nvGraphicFramePr>
        <p:xfrm>
          <a:off x="1300035" y="2026292"/>
          <a:ext cx="4315750" cy="1632826"/>
        </p:xfrm>
        <a:graphic>
          <a:graphicData uri="http://schemas.openxmlformats.org/drawingml/2006/table">
            <a:tbl>
              <a:tblPr>
                <a:tableStyleId>{D7AC3CCA-C797-4891-BE02-D94E43425B78}</a:tableStyleId>
              </a:tblPr>
              <a:tblGrid>
                <a:gridCol w="1574494">
                  <a:extLst>
                    <a:ext uri="{9D8B030D-6E8A-4147-A177-3AD203B41FA5}">
                      <a16:colId xmlns:a16="http://schemas.microsoft.com/office/drawing/2014/main" val="151877713"/>
                    </a:ext>
                  </a:extLst>
                </a:gridCol>
                <a:gridCol w="2741256">
                  <a:extLst>
                    <a:ext uri="{9D8B030D-6E8A-4147-A177-3AD203B41FA5}">
                      <a16:colId xmlns:a16="http://schemas.microsoft.com/office/drawing/2014/main" val="1919775845"/>
                    </a:ext>
                  </a:extLst>
                </a:gridCol>
              </a:tblGrid>
              <a:tr h="180450">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Primer name</a:t>
                      </a:r>
                    </a:p>
                  </a:txBody>
                  <a:tcPr marL="5076" marR="5076" marT="5076" marB="0" anchor="ctr">
                    <a:noFill/>
                  </a:tcPr>
                </a:tc>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Oligo</a:t>
                      </a:r>
                    </a:p>
                  </a:txBody>
                  <a:tcPr marL="5076" marR="5076" marT="5076" marB="0" anchor="ctr">
                    <a:noFill/>
                  </a:tcPr>
                </a:tc>
                <a:extLst>
                  <a:ext uri="{0D108BD9-81ED-4DB2-BD59-A6C34878D82A}">
                    <a16:rowId xmlns:a16="http://schemas.microsoft.com/office/drawing/2014/main" val="4117309153"/>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DNA-</a:t>
                      </a:r>
                      <a:r>
                        <a:rPr lang="en-US" sz="900" b="0" i="0" u="none" strike="noStrike" dirty="0" err="1">
                          <a:solidFill>
                            <a:srgbClr val="000000"/>
                          </a:solidFill>
                          <a:effectLst/>
                          <a:latin typeface="Arial" panose="020B0604020202020204" pitchFamily="34" charset="0"/>
                          <a:ea typeface="游ゴシック" panose="020B0400000000000000" pitchFamily="34" charset="-128"/>
                          <a:cs typeface="Arial" panose="020B0604020202020204" pitchFamily="34" charset="0"/>
                        </a:rPr>
                        <a:t>PKcs</a:t>
                      </a: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 forward</a:t>
                      </a:r>
                    </a:p>
                  </a:txBody>
                  <a:tcPr marL="5076" marR="5076" marT="5076" marB="0" anchor="ctr">
                    <a:solidFill>
                      <a:schemeClr val="bg1">
                        <a:lumMod val="95000"/>
                      </a:schemeClr>
                    </a:solidFill>
                  </a:tcPr>
                </a:tc>
                <a:tc>
                  <a:txBody>
                    <a:bodyPr/>
                    <a:lstStyle/>
                    <a:p>
                      <a:pPr algn="ctr" rtl="0" fontAlgn="ctr"/>
                      <a:r>
                        <a:rPr kumimoji="1" lang="en-US" altLang="ja-JP" sz="900" kern="1200" dirty="0">
                          <a:solidFill>
                            <a:schemeClr val="dk1"/>
                          </a:solidFill>
                          <a:effectLst/>
                          <a:latin typeface="+mn-lt"/>
                          <a:ea typeface="+mn-ea"/>
                          <a:cs typeface="+mn-cs"/>
                        </a:rPr>
                        <a:t>GCGCCATATCTGTCATCTGCTG</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1353641813"/>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DNA-</a:t>
                      </a:r>
                      <a:r>
                        <a:rPr lang="en-US" sz="900" b="0" i="0" u="none" strike="noStrike" dirty="0" err="1">
                          <a:solidFill>
                            <a:srgbClr val="000000"/>
                          </a:solidFill>
                          <a:effectLst/>
                          <a:latin typeface="Arial" panose="020B0604020202020204" pitchFamily="34" charset="0"/>
                          <a:ea typeface="游ゴシック" panose="020B0400000000000000" pitchFamily="34" charset="-128"/>
                          <a:cs typeface="Arial" panose="020B0604020202020204" pitchFamily="34" charset="0"/>
                        </a:rPr>
                        <a:t>PKcs</a:t>
                      </a: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 reverse</a:t>
                      </a:r>
                    </a:p>
                  </a:txBody>
                  <a:tcPr marL="5076" marR="5076" marT="5076" marB="0" anchor="ctr">
                    <a:solidFill>
                      <a:schemeClr val="bg1">
                        <a:lumMod val="95000"/>
                      </a:schemeClr>
                    </a:solidFill>
                  </a:tcPr>
                </a:tc>
                <a:tc>
                  <a:txBody>
                    <a:bodyPr/>
                    <a:lstStyle/>
                    <a:p>
                      <a:pPr algn="ctr" rtl="0" fontAlgn="ctr"/>
                      <a:r>
                        <a:rPr lang="ja-JP" altLang="en-US" sz="900" u="none" strike="noStrike">
                          <a:effectLst/>
                        </a:rPr>
                        <a:t>　</a:t>
                      </a:r>
                      <a:r>
                        <a:rPr kumimoji="1" lang="en-US" altLang="ja-JP" sz="900" kern="1200" dirty="0">
                          <a:solidFill>
                            <a:schemeClr val="dk1"/>
                          </a:solidFill>
                          <a:effectLst/>
                          <a:latin typeface="+mn-lt"/>
                          <a:ea typeface="+mn-ea"/>
                          <a:cs typeface="+mn-cs"/>
                        </a:rPr>
                        <a:t>TTATAGCGGCGCTTCAGGTCGA</a:t>
                      </a:r>
                      <a:endParaRPr lang="ja-JP" altLang="en-US" sz="9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896834234"/>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Ku80 forward</a:t>
                      </a:r>
                    </a:p>
                  </a:txBody>
                  <a:tcPr marL="5076" marR="5076" marT="5076" marB="0" anchor="ctr">
                    <a:noFill/>
                  </a:tcPr>
                </a:tc>
                <a:tc>
                  <a:txBody>
                    <a:bodyPr/>
                    <a:lstStyle/>
                    <a:p>
                      <a:pPr algn="ctr" rtl="0" fontAlgn="ctr"/>
                      <a:r>
                        <a:rPr kumimoji="1" lang="en-US" altLang="ja-JP" sz="900" kern="1200" dirty="0">
                          <a:solidFill>
                            <a:schemeClr val="dk1"/>
                          </a:solidFill>
                          <a:effectLst/>
                          <a:latin typeface="+mn-lt"/>
                          <a:ea typeface="+mn-ea"/>
                          <a:cs typeface="+mn-cs"/>
                        </a:rPr>
                        <a:t>GTTCTAAAGGTCTTTGCAGCAAGA</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1490132996"/>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Ku80 reverse</a:t>
                      </a:r>
                    </a:p>
                  </a:txBody>
                  <a:tcPr marL="5076" marR="5076" marT="5076" marB="0" anchor="ctr">
                    <a:noFill/>
                  </a:tcPr>
                </a:tc>
                <a:tc>
                  <a:txBody>
                    <a:bodyPr/>
                    <a:lstStyle/>
                    <a:p>
                      <a:pPr algn="ctr" rtl="0" fontAlgn="ctr"/>
                      <a:r>
                        <a:rPr kumimoji="1" lang="en-US" altLang="ja-JP" sz="900" kern="1200" dirty="0">
                          <a:solidFill>
                            <a:schemeClr val="dk1"/>
                          </a:solidFill>
                          <a:effectLst/>
                          <a:latin typeface="+mn-lt"/>
                          <a:ea typeface="+mn-ea"/>
                          <a:cs typeface="+mn-cs"/>
                        </a:rPr>
                        <a:t>AAAAGCCACGCCGACTTGAGGA</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2004506536"/>
                  </a:ext>
                </a:extLst>
              </a:tr>
              <a:tr h="128494">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Ku70 forward</a:t>
                      </a:r>
                    </a:p>
                  </a:txBody>
                  <a:tcPr marL="5076" marR="5076" marT="5076" marB="0" anchor="ctr">
                    <a:solidFill>
                      <a:schemeClr val="bg1">
                        <a:lumMod val="95000"/>
                      </a:schemeClr>
                    </a:solidFill>
                  </a:tcPr>
                </a:tc>
                <a:tc>
                  <a:txBody>
                    <a:bodyPr/>
                    <a:lstStyle/>
                    <a:p>
                      <a:pPr algn="ctr" rtl="0" fontAlgn="ctr"/>
                      <a:r>
                        <a:rPr kumimoji="1" lang="en-US" altLang="ja-JP" sz="900" kern="1200" dirty="0">
                          <a:solidFill>
                            <a:schemeClr val="dk1"/>
                          </a:solidFill>
                          <a:effectLst/>
                          <a:latin typeface="+mn-lt"/>
                          <a:ea typeface="+mn-ea"/>
                          <a:cs typeface="+mn-cs"/>
                        </a:rPr>
                        <a:t>GGTTTCAAGCCGTTGGTACTGC</a:t>
                      </a:r>
                      <a:endParaRPr lang="ja-JP" altLang="en-US" sz="9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1459240960"/>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Ku70 reverse</a:t>
                      </a:r>
                    </a:p>
                  </a:txBody>
                  <a:tcPr marL="5076" marR="5076" marT="5076" marB="0" anchor="ctr">
                    <a:solidFill>
                      <a:schemeClr val="bg1">
                        <a:lumMod val="95000"/>
                      </a:schemeClr>
                    </a:solidFill>
                  </a:tcPr>
                </a:tc>
                <a:tc>
                  <a:txBody>
                    <a:bodyPr/>
                    <a:lstStyle/>
                    <a:p>
                      <a:pPr algn="ctr" rtl="0" fontAlgn="ctr"/>
                      <a:r>
                        <a:rPr kumimoji="1" lang="en-US" altLang="ja-JP" sz="900" kern="1200" dirty="0">
                          <a:solidFill>
                            <a:schemeClr val="dk1"/>
                          </a:solidFill>
                          <a:effectLst/>
                          <a:latin typeface="+mn-lt"/>
                          <a:ea typeface="+mn-ea"/>
                          <a:cs typeface="+mn-cs"/>
                        </a:rPr>
                        <a:t>CTCCAGACACTTGATGAGCAGAG</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1477506851"/>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LIG4 forward</a:t>
                      </a:r>
                    </a:p>
                  </a:txBody>
                  <a:tcPr marL="5076" marR="5076" marT="5076" marB="0" anchor="ctr">
                    <a:noFill/>
                  </a:tcPr>
                </a:tc>
                <a:tc>
                  <a:txBody>
                    <a:bodyPr/>
                    <a:lstStyle/>
                    <a:p>
                      <a:pPr algn="ctr" rtl="0" fontAlgn="ctr"/>
                      <a:r>
                        <a:rPr kumimoji="1" lang="en-US" altLang="ja-JP" sz="900" kern="1200" dirty="0">
                          <a:solidFill>
                            <a:schemeClr val="dk1"/>
                          </a:solidFill>
                          <a:effectLst/>
                          <a:latin typeface="+mn-lt"/>
                          <a:ea typeface="+mn-ea"/>
                          <a:cs typeface="+mn-cs"/>
                        </a:rPr>
                        <a:t>CAGCAGAGATCGTACCCAGTGA</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4065666102"/>
                  </a:ext>
                </a:extLst>
              </a:tr>
              <a:tr h="145988">
                <a:tc>
                  <a:txBody>
                    <a:bodyPr/>
                    <a:lstStyle/>
                    <a:p>
                      <a:pPr algn="ctr" rtl="0" fontAlgn="ctr"/>
                      <a:r>
                        <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LIG4 reverse</a:t>
                      </a:r>
                    </a:p>
                  </a:txBody>
                  <a:tcPr marL="5076" marR="5076" marT="5076" marB="0" anchor="ctr">
                    <a:noFill/>
                  </a:tcPr>
                </a:tc>
                <a:tc>
                  <a:txBody>
                    <a:bodyPr/>
                    <a:lstStyle/>
                    <a:p>
                      <a:pPr algn="ctr" rtl="0" fontAlgn="ctr"/>
                      <a:r>
                        <a:rPr kumimoji="1" lang="en-US" altLang="ja-JP" sz="900" kern="1200" dirty="0">
                          <a:solidFill>
                            <a:schemeClr val="dk1"/>
                          </a:solidFill>
                          <a:effectLst/>
                          <a:latin typeface="+mn-lt"/>
                          <a:ea typeface="+mn-ea"/>
                          <a:cs typeface="+mn-cs"/>
                        </a:rPr>
                        <a:t>TGCGAGCTTACCAGATGCCTTC</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1237748160"/>
                  </a:ext>
                </a:extLst>
              </a:tr>
              <a:tr h="145988">
                <a:tc>
                  <a:txBody>
                    <a:bodyPr/>
                    <a:lstStyle/>
                    <a:p>
                      <a:pPr algn="ctr" rtl="0" fontAlgn="ctr"/>
                      <a:r>
                        <a:rPr kumimoji="1" lang="en-US" altLang="ja-JP" sz="900" kern="1200" dirty="0">
                          <a:solidFill>
                            <a:schemeClr val="dk1"/>
                          </a:solidFill>
                          <a:effectLst/>
                          <a:latin typeface="+mn-lt"/>
                          <a:ea typeface="+mn-ea"/>
                          <a:cs typeface="+mn-cs"/>
                        </a:rPr>
                        <a:t>β-actin</a:t>
                      </a:r>
                      <a:r>
                        <a:rPr lang="ja-JP" altLang="ja-JP" sz="900">
                          <a:effectLst/>
                        </a:rPr>
                        <a:t> </a:t>
                      </a:r>
                      <a:r>
                        <a:rPr lang="en-US" altLang="ja-JP" sz="900" dirty="0">
                          <a:effectLst/>
                        </a:rPr>
                        <a:t>forward</a:t>
                      </a:r>
                      <a:endPar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tc>
                  <a:txBody>
                    <a:bodyPr/>
                    <a:lstStyle/>
                    <a:p>
                      <a:pPr algn="ctr" rtl="0" fontAlgn="ctr"/>
                      <a:r>
                        <a:rPr kumimoji="1" lang="en-US" altLang="ja-JP" sz="900" kern="1200" dirty="0">
                          <a:solidFill>
                            <a:schemeClr val="dk1"/>
                          </a:solidFill>
                          <a:effectLst/>
                          <a:latin typeface="+mn-lt"/>
                          <a:ea typeface="+mn-ea"/>
                          <a:cs typeface="+mn-cs"/>
                        </a:rPr>
                        <a:t>AGGCCGGCTTCGCGGGCGAC</a:t>
                      </a:r>
                      <a:r>
                        <a:rPr lang="ja-JP" altLang="ja-JP" sz="900">
                          <a:effectLst/>
                        </a:rPr>
                        <a:t> </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1674283945"/>
                  </a:ext>
                </a:extLst>
              </a:tr>
              <a:tr h="128494">
                <a:tc>
                  <a:txBody>
                    <a:bodyPr/>
                    <a:lstStyle/>
                    <a:p>
                      <a:pPr algn="ctr" rtl="0" fontAlgn="ctr"/>
                      <a:r>
                        <a:rPr kumimoji="1" lang="en-US" altLang="ja-JP" sz="900" kern="1200" dirty="0">
                          <a:solidFill>
                            <a:schemeClr val="dk1"/>
                          </a:solidFill>
                          <a:effectLst/>
                          <a:latin typeface="+mn-lt"/>
                          <a:ea typeface="+mn-ea"/>
                          <a:cs typeface="+mn-cs"/>
                        </a:rPr>
                        <a:t>β-actin</a:t>
                      </a:r>
                      <a:r>
                        <a:rPr lang="ja-JP" altLang="ja-JP" sz="900">
                          <a:effectLst/>
                        </a:rPr>
                        <a:t> </a:t>
                      </a:r>
                      <a:r>
                        <a:rPr lang="en-US" altLang="ja-JP" sz="900" dirty="0">
                          <a:effectLst/>
                        </a:rPr>
                        <a:t>reverse</a:t>
                      </a:r>
                      <a:endParaRPr lang="en-US"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tc>
                  <a:txBody>
                    <a:bodyPr/>
                    <a:lstStyle/>
                    <a:p>
                      <a:pPr algn="ctr" rtl="0" fontAlgn="ctr"/>
                      <a:r>
                        <a:rPr kumimoji="1" lang="en-US" altLang="ja-JP" sz="900" kern="1200" dirty="0">
                          <a:solidFill>
                            <a:schemeClr val="dk1"/>
                          </a:solidFill>
                          <a:effectLst/>
                          <a:latin typeface="+mn-lt"/>
                          <a:ea typeface="+mn-ea"/>
                          <a:cs typeface="+mn-cs"/>
                        </a:rPr>
                        <a:t>CTCGGGAGCCACACGCAGCTC</a:t>
                      </a:r>
                      <a:r>
                        <a:rPr lang="ja-JP" altLang="ja-JP" sz="900">
                          <a:effectLst/>
                        </a:rPr>
                        <a:t> </a:t>
                      </a:r>
                      <a:endPar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95000"/>
                      </a:schemeClr>
                    </a:solidFill>
                  </a:tcPr>
                </a:tc>
                <a:extLst>
                  <a:ext uri="{0D108BD9-81ED-4DB2-BD59-A6C34878D82A}">
                    <a16:rowId xmlns:a16="http://schemas.microsoft.com/office/drawing/2014/main" val="1961256502"/>
                  </a:ext>
                </a:extLst>
              </a:tr>
            </a:tbl>
          </a:graphicData>
        </a:graphic>
      </p:graphicFrame>
    </p:spTree>
    <p:extLst>
      <p:ext uri="{BB962C8B-B14F-4D97-AF65-F5344CB8AC3E}">
        <p14:creationId xmlns:p14="http://schemas.microsoft.com/office/powerpoint/2010/main" val="2291076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03EB45A-434A-C807-05B7-9F0C0C6CA6AC}"/>
              </a:ext>
            </a:extLst>
          </p:cNvPr>
          <p:cNvSpPr txBox="1"/>
          <p:nvPr/>
        </p:nvSpPr>
        <p:spPr>
          <a:xfrm>
            <a:off x="505066" y="341530"/>
            <a:ext cx="5847867" cy="7263527"/>
          </a:xfrm>
          <a:prstGeom prst="rect">
            <a:avLst/>
          </a:prstGeom>
          <a:noFill/>
        </p:spPr>
        <p:txBody>
          <a:bodyPr wrap="square">
            <a:spAutoFit/>
          </a:bodyPr>
          <a:lstStyle/>
          <a:p>
            <a:r>
              <a:rPr lang="en-US" altLang="ja-JP" sz="1400" b="1"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Document S1</a:t>
            </a:r>
            <a:endParaRPr lang="en-US" altLang="ja-JP" sz="14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endParaRPr>
          </a:p>
          <a:p>
            <a:r>
              <a:rPr lang="en-US" altLang="ja-JP" sz="1400" dirty="0">
                <a:solidFill>
                  <a:srgbClr val="000000"/>
                </a:solidFill>
                <a:latin typeface="Arial" panose="020B0604020202020204" pitchFamily="34" charset="0"/>
                <a:ea typeface="ＭＳ 明朝" panose="02020609040205080304" pitchFamily="49" charset="-128"/>
              </a:rPr>
              <a:t>G</a:t>
            </a:r>
            <a:r>
              <a:rPr lang="en-US" altLang="ja-JP" sz="1400" dirty="0">
                <a:solidFill>
                  <a:srgbClr val="000000"/>
                </a:solidFill>
                <a:effectLst/>
                <a:latin typeface="Arial" panose="020B0604020202020204" pitchFamily="34" charset="0"/>
                <a:ea typeface="ＭＳ 明朝" panose="02020609040205080304" pitchFamily="49" charset="-128"/>
              </a:rPr>
              <a:t>eneration of cell lines with Doxycycline (Dox)-inducible Cas9 and </a:t>
            </a:r>
            <a:r>
              <a:rPr lang="en-US" altLang="ja-JP" sz="1400" dirty="0" err="1">
                <a:solidFill>
                  <a:srgbClr val="000000"/>
                </a:solidFill>
                <a:effectLst/>
                <a:latin typeface="Arial" panose="020B0604020202020204" pitchFamily="34" charset="0"/>
                <a:ea typeface="ＭＳ 明朝" panose="02020609040205080304" pitchFamily="49" charset="-128"/>
              </a:rPr>
              <a:t>nickases</a:t>
            </a:r>
            <a:endParaRPr lang="en-US" altLang="ja-JP" sz="1400" dirty="0">
              <a:effectLst/>
            </a:endParaRPr>
          </a:p>
          <a:p>
            <a:endParaRPr lang="en-US" altLang="ja-JP" sz="14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endParaRPr>
          </a:p>
          <a:p>
            <a:r>
              <a:rPr kumimoji="0" lang="en-US" altLang="ja-JP" sz="14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The Cas9 nuclease is able to cleave double-stranded DNA with two nuclease domains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RuvC</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-like domain and HNH motif) and as a result, the Cas9 nuclease (wild type; Cas9-DSB) generates double-strand breaks (DSBs) [1]. In addition, we also used a Cas9 containing an inactivating point mutation in the catalytic residue of the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RuvC</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-like domain (Cas9-D10A) and a Cas9 containing an inactivating point mutation in the catalytic residue of the HNH-like domain (Cas9-H840A) which act as a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nickase</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and generates single-strand breaks (SSBs) [2]. Plasmid DNAs for the Dox-inducible expression of Cas9 were constructed as follows. cDNA of wild-type Cas9 nuclease derived from </a:t>
            </a:r>
            <a:r>
              <a:rPr kumimoji="0" lang="en-US" altLang="ja-JP" sz="1200" b="0" i="1"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Streptococcus pyogenes</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was obtained by using a gene synthesis service. Sequences encoding SV40 NLS (PKKKRKV) and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nucleoplasmin</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NLS (KRPAATKKAGQAKKKK) were added to the N- and C-termini of the Cas9 cDNA, respectively. For detection by Western blotting, a sequence encoding an HA epitope was also added to the N-terminus. D10A </a:t>
            </a:r>
            <a:r>
              <a:rPr lang="en-US" altLang="ja-JP" sz="1200" dirty="0">
                <a:solidFill>
                  <a:srgbClr val="000000"/>
                </a:solidFill>
                <a:latin typeface="Arial" panose="020B0604020202020204" pitchFamily="34" charset="0"/>
                <a:ea typeface="ＭＳ 明朝" panose="02020609040205080304" pitchFamily="49" charset="-128"/>
                <a:cs typeface="Arial" panose="020B0604020202020204" pitchFamily="34" charset="0"/>
              </a:rPr>
              <a:t>and H840A </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mutations were introduced by a PCR-based method. The resulting Cas9 cDNAs were subcloned into a piggyBac transposon vector, pPB-TRE3G-MCS-CEH-rtTA3-IP [3].  </a:t>
            </a:r>
          </a:p>
          <a:p>
            <a:endParaRPr lang="en-US" altLang="ja-JP" sz="1200" dirty="0">
              <a:solidFill>
                <a:srgbClr val="000000"/>
              </a:solidFill>
              <a:latin typeface="Arial" panose="020B0604020202020204" pitchFamily="34" charset="0"/>
              <a:ea typeface="ＭＳ 明朝" panose="02020609040205080304" pitchFamily="49" charset="-128"/>
              <a:cs typeface="Arial" panose="020B0604020202020204" pitchFamily="34" charset="0"/>
            </a:endParaRPr>
          </a:p>
          <a:p>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These Cas9-encoding transposon vectors were co-transfected with a plasmid DNA for the transient expression of a hyperactive piggyBac transposase into HEK293T cells using Lipofectamine 2000 (Invitrogen, Carlsbad, CA) and into K562 cells and Ba/F3 cells using electroporation with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Amaxa</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Nucleofector 2b (Lonza, Basel, Switzerland). After the growth of live cells, the cells were given 1 µg/ml of puromycin (</a:t>
            </a:r>
            <a:r>
              <a:rPr kumimoji="0" lang="en-US" altLang="ja-JP" sz="1200" b="0" i="0" u="none" strike="noStrike" cap="none" normalizeH="0" baseline="0" dirty="0" err="1">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InvivoGen</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San Diego) for selective recovery of Cas9-introduced puromycin-resistant cells. Cas9 was expressed by administering 50 ng/ml of Dox.</a:t>
            </a:r>
            <a:r>
              <a:rPr kumimoji="0" lang="en-US" altLang="ja-JP" sz="700" b="0" i="0" u="none" strike="noStrike" cap="none" normalizeH="0" baseline="0" dirty="0">
                <a:ln>
                  <a:noFill/>
                </a:ln>
                <a:solidFill>
                  <a:schemeClr val="tx1"/>
                </a:solidFill>
                <a:effectLst/>
              </a:rPr>
              <a:t> </a:t>
            </a:r>
            <a:endParaRPr kumimoji="0" lang="en-US" altLang="ja-JP" sz="2000" b="0" i="0" u="none" strike="noStrike" cap="none" normalizeH="0" baseline="0" dirty="0">
              <a:ln>
                <a:noFill/>
              </a:ln>
              <a:solidFill>
                <a:schemeClr val="tx1"/>
              </a:solidFill>
              <a:effectLst/>
              <a:latin typeface="Arial" panose="020B0604020202020204" pitchFamily="34" charset="0"/>
            </a:endParaRPr>
          </a:p>
          <a:p>
            <a:endParaRPr lang="en-US" altLang="ja-JP" sz="1200" dirty="0">
              <a:latin typeface="Arial" panose="020B0604020202020204" pitchFamily="34" charset="0"/>
              <a:cs typeface="Arial" panose="020B0604020202020204" pitchFamily="34" charset="0"/>
            </a:endParaRPr>
          </a:p>
          <a:p>
            <a:endParaRPr lang="en-US" altLang="ja-JP" sz="12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200" kern="100" dirty="0">
                <a:latin typeface="Arial" panose="020B0604020202020204" pitchFamily="34" charset="0"/>
                <a:ea typeface="ＭＳ 明朝" panose="02020609040205080304" pitchFamily="49" charset="-128"/>
                <a:cs typeface="Arial" panose="020B0604020202020204" pitchFamily="34" charset="0"/>
              </a:rPr>
              <a:t>References</a:t>
            </a:r>
            <a:endParaRPr lang="en-US" altLang="ja-JP" sz="1200" kern="100" dirty="0">
              <a:effectLst/>
              <a:latin typeface="Arial" panose="020B0604020202020204" pitchFamily="34" charset="0"/>
              <a:ea typeface="ＭＳ 明朝" panose="02020609040205080304" pitchFamily="49" charset="-128"/>
              <a:cs typeface="Arial" panose="020B0604020202020204" pitchFamily="34" charset="0"/>
            </a:endParaRPr>
          </a:p>
          <a:p>
            <a:pPr marL="342900" indent="-342900">
              <a:buAutoNum type="arabicPeriod"/>
            </a:pPr>
            <a:r>
              <a:rPr lang="en-US" altLang="ja-JP" sz="1200" kern="100" dirty="0">
                <a:effectLst/>
                <a:latin typeface="Calibri" panose="020F0502020204030204" pitchFamily="34" charset="0"/>
                <a:ea typeface="ＭＳ 明朝" panose="02020609040205080304" pitchFamily="49" charset="-128"/>
              </a:rPr>
              <a:t>Zhang F, Wen Y, Guo X. CRISPR/Cas9 for genome editing: progress, implications and challenges. </a:t>
            </a:r>
            <a:r>
              <a:rPr lang="en-US" altLang="ja-JP" sz="1200" i="1" kern="100" dirty="0">
                <a:effectLst/>
                <a:latin typeface="Calibri" panose="020F0502020204030204" pitchFamily="34" charset="0"/>
                <a:ea typeface="ＭＳ 明朝" panose="02020609040205080304" pitchFamily="49" charset="-128"/>
              </a:rPr>
              <a:t>Hum Mol Genet</a:t>
            </a:r>
            <a:r>
              <a:rPr lang="en-US" altLang="ja-JP" sz="1200" kern="100" dirty="0">
                <a:effectLst/>
                <a:latin typeface="Calibri" panose="020F0502020204030204" pitchFamily="34" charset="0"/>
                <a:ea typeface="ＭＳ 明朝" panose="02020609040205080304" pitchFamily="49" charset="-128"/>
              </a:rPr>
              <a:t>. 2014;23(R1):R40-46.</a:t>
            </a:r>
            <a:endParaRPr lang="en-US" altLang="ja-JP" sz="1200" kern="100" dirty="0">
              <a:latin typeface="Calibri" panose="020F0502020204030204" pitchFamily="34" charset="0"/>
              <a:ea typeface="ＭＳ 明朝" panose="02020609040205080304" pitchFamily="49" charset="-128"/>
            </a:endParaRPr>
          </a:p>
          <a:p>
            <a:pPr marL="342900" indent="-342900">
              <a:buAutoNum type="arabicPeriod"/>
            </a:pPr>
            <a:r>
              <a:rPr lang="en-US" altLang="ja-JP" sz="1200" kern="100" dirty="0">
                <a:effectLst/>
                <a:latin typeface="Calibri" panose="020F0502020204030204" pitchFamily="34" charset="0"/>
                <a:ea typeface="ＭＳ 明朝" panose="02020609040205080304" pitchFamily="49" charset="-128"/>
              </a:rPr>
              <a:t>Mali P, </a:t>
            </a:r>
            <a:r>
              <a:rPr lang="en-US" altLang="ja-JP" sz="1200" kern="100" dirty="0" err="1">
                <a:effectLst/>
                <a:latin typeface="Calibri" panose="020F0502020204030204" pitchFamily="34" charset="0"/>
                <a:ea typeface="ＭＳ 明朝" panose="02020609040205080304" pitchFamily="49" charset="-128"/>
              </a:rPr>
              <a:t>Aach</a:t>
            </a:r>
            <a:r>
              <a:rPr lang="en-US" altLang="ja-JP" sz="1200" kern="100" dirty="0">
                <a:effectLst/>
                <a:latin typeface="Calibri" panose="020F0502020204030204" pitchFamily="34" charset="0"/>
                <a:ea typeface="ＭＳ 明朝" panose="02020609040205080304" pitchFamily="49" charset="-128"/>
              </a:rPr>
              <a:t> J, </a:t>
            </a:r>
            <a:r>
              <a:rPr lang="en-US" altLang="ja-JP" sz="1200" kern="100" dirty="0" err="1">
                <a:effectLst/>
                <a:latin typeface="Calibri" panose="020F0502020204030204" pitchFamily="34" charset="0"/>
                <a:ea typeface="ＭＳ 明朝" panose="02020609040205080304" pitchFamily="49" charset="-128"/>
              </a:rPr>
              <a:t>Stranges</a:t>
            </a:r>
            <a:r>
              <a:rPr lang="en-US" altLang="ja-JP" sz="1200" kern="100" dirty="0">
                <a:effectLst/>
                <a:latin typeface="Calibri" panose="020F0502020204030204" pitchFamily="34" charset="0"/>
                <a:ea typeface="ＭＳ 明朝" panose="02020609040205080304" pitchFamily="49" charset="-128"/>
              </a:rPr>
              <a:t> PB, et al. CAS9 transcriptional activators for target specificity screening and paired </a:t>
            </a:r>
            <a:r>
              <a:rPr lang="en-US" altLang="ja-JP" sz="1200" kern="100" dirty="0" err="1">
                <a:effectLst/>
                <a:latin typeface="Calibri" panose="020F0502020204030204" pitchFamily="34" charset="0"/>
                <a:ea typeface="ＭＳ 明朝" panose="02020609040205080304" pitchFamily="49" charset="-128"/>
              </a:rPr>
              <a:t>nickases</a:t>
            </a:r>
            <a:r>
              <a:rPr lang="en-US" altLang="ja-JP" sz="1200" kern="100" dirty="0">
                <a:effectLst/>
                <a:latin typeface="Calibri" panose="020F0502020204030204" pitchFamily="34" charset="0"/>
                <a:ea typeface="ＭＳ 明朝" panose="02020609040205080304" pitchFamily="49" charset="-128"/>
              </a:rPr>
              <a:t> for cooperative genome engineering. </a:t>
            </a:r>
            <a:r>
              <a:rPr lang="en-US" altLang="ja-JP" sz="1200" i="1" kern="100" dirty="0">
                <a:effectLst/>
                <a:latin typeface="Calibri" panose="020F0502020204030204" pitchFamily="34" charset="0"/>
                <a:ea typeface="ＭＳ 明朝" panose="02020609040205080304" pitchFamily="49" charset="-128"/>
              </a:rPr>
              <a:t>Nat </a:t>
            </a:r>
            <a:r>
              <a:rPr lang="en-US" altLang="ja-JP" sz="1200" i="1" kern="100" dirty="0" err="1">
                <a:effectLst/>
                <a:latin typeface="Calibri" panose="020F0502020204030204" pitchFamily="34" charset="0"/>
                <a:ea typeface="ＭＳ 明朝" panose="02020609040205080304" pitchFamily="49" charset="-128"/>
              </a:rPr>
              <a:t>Biotechnol</a:t>
            </a:r>
            <a:r>
              <a:rPr lang="en-US" altLang="ja-JP" sz="1200" kern="100" dirty="0">
                <a:effectLst/>
                <a:latin typeface="Calibri" panose="020F0502020204030204" pitchFamily="34" charset="0"/>
                <a:ea typeface="ＭＳ 明朝" panose="02020609040205080304" pitchFamily="49" charset="-128"/>
              </a:rPr>
              <a:t>. 2013;31(9):833-838.</a:t>
            </a:r>
          </a:p>
          <a:p>
            <a:pPr marL="342900" indent="-342900">
              <a:buAutoNum type="arabicPeriod"/>
            </a:pPr>
            <a:r>
              <a:rPr lang="en-US" altLang="ja-JP" sz="1200" kern="100" dirty="0">
                <a:effectLst/>
                <a:latin typeface="Calibri" panose="020F0502020204030204" pitchFamily="34" charset="0"/>
                <a:ea typeface="ＭＳ 明朝" panose="02020609040205080304" pitchFamily="49" charset="-128"/>
              </a:rPr>
              <a:t>Onodera Y, Nam JM, Horikawa M, </a:t>
            </a:r>
            <a:r>
              <a:rPr lang="en-US" altLang="ja-JP" sz="1200" kern="100" dirty="0" err="1">
                <a:effectLst/>
                <a:latin typeface="Calibri" panose="020F0502020204030204" pitchFamily="34" charset="0"/>
                <a:ea typeface="ＭＳ 明朝" panose="02020609040205080304" pitchFamily="49" charset="-128"/>
              </a:rPr>
              <a:t>Shirato</a:t>
            </a:r>
            <a:r>
              <a:rPr lang="en-US" altLang="ja-JP" sz="1200" kern="100" dirty="0">
                <a:effectLst/>
                <a:latin typeface="Calibri" panose="020F0502020204030204" pitchFamily="34" charset="0"/>
                <a:ea typeface="ＭＳ 明朝" panose="02020609040205080304" pitchFamily="49" charset="-128"/>
              </a:rPr>
              <a:t> H, Sabe H. Arf6-driven cell invasion is intrinsically linked to TRAK1-mediated mitochondrial anterograde trafficking to avoid oxidative catastrophe. </a:t>
            </a:r>
            <a:r>
              <a:rPr lang="en-US" altLang="ja-JP" sz="1200" i="1" kern="100" dirty="0">
                <a:effectLst/>
                <a:latin typeface="Calibri" panose="020F0502020204030204" pitchFamily="34" charset="0"/>
                <a:ea typeface="ＭＳ 明朝" panose="02020609040205080304" pitchFamily="49" charset="-128"/>
              </a:rPr>
              <a:t>Nat </a:t>
            </a:r>
            <a:r>
              <a:rPr lang="en-US" altLang="ja-JP" sz="1200" i="1" kern="100" dirty="0" err="1">
                <a:effectLst/>
                <a:latin typeface="Calibri" panose="020F0502020204030204" pitchFamily="34" charset="0"/>
                <a:ea typeface="ＭＳ 明朝" panose="02020609040205080304" pitchFamily="49" charset="-128"/>
              </a:rPr>
              <a:t>Commun</a:t>
            </a:r>
            <a:r>
              <a:rPr lang="en-US" altLang="ja-JP" sz="1200" kern="100" dirty="0">
                <a:effectLst/>
                <a:latin typeface="Calibri" panose="020F0502020204030204" pitchFamily="34" charset="0"/>
                <a:ea typeface="ＭＳ 明朝" panose="02020609040205080304" pitchFamily="49" charset="-128"/>
              </a:rPr>
              <a:t>. 2018;9(1):2682.</a:t>
            </a:r>
          </a:p>
        </p:txBody>
      </p:sp>
    </p:spTree>
    <p:extLst>
      <p:ext uri="{BB962C8B-B14F-4D97-AF65-F5344CB8AC3E}">
        <p14:creationId xmlns:p14="http://schemas.microsoft.com/office/powerpoint/2010/main" val="924755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8B128-20CA-FE6E-9527-3B7C77A56482}"/>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C92EF43-E6AC-F038-72EE-54C319AD10F7}"/>
              </a:ext>
            </a:extLst>
          </p:cNvPr>
          <p:cNvSpPr txBox="1"/>
          <p:nvPr/>
        </p:nvSpPr>
        <p:spPr>
          <a:xfrm>
            <a:off x="389327" y="412414"/>
            <a:ext cx="6079345" cy="2369880"/>
          </a:xfrm>
          <a:prstGeom prst="rect">
            <a:avLst/>
          </a:prstGeom>
          <a:noFill/>
        </p:spPr>
        <p:txBody>
          <a:bodyPr wrap="square">
            <a:spAutoFit/>
          </a:bodyPr>
          <a:lstStyle/>
          <a:p>
            <a:r>
              <a:rPr lang="en-US" altLang="ja-JP" sz="1400" b="1" kern="100" dirty="0">
                <a:latin typeface="Arial" panose="020B0604020202020204" pitchFamily="34" charset="0"/>
                <a:ea typeface="ＭＳ 明朝" panose="02020609040205080304" pitchFamily="49" charset="-128"/>
                <a:cs typeface="Arial" panose="020B0604020202020204" pitchFamily="34" charset="0"/>
              </a:rPr>
              <a:t>Document S2</a:t>
            </a:r>
            <a:endParaRPr lang="en-US" altLang="ja-JP" sz="1400" kern="100" dirty="0">
              <a:effectLst/>
              <a:latin typeface="Arial" panose="020B0604020202020204" pitchFamily="34" charset="0"/>
              <a:ea typeface="ＭＳ 明朝" panose="02020609040205080304" pitchFamily="49" charset="-128"/>
              <a:cs typeface="Arial" panose="020B0604020202020204" pitchFamily="34" charset="0"/>
            </a:endParaRPr>
          </a:p>
          <a:p>
            <a:r>
              <a:rPr lang="en-US" altLang="ja-JP" sz="1400" dirty="0">
                <a:effectLst/>
                <a:latin typeface="Helvetica Neue" panose="02000503000000020004" pitchFamily="2" charset="0"/>
              </a:rPr>
              <a:t>Generation of DNA-</a:t>
            </a:r>
            <a:r>
              <a:rPr lang="en-US" altLang="ja-JP" sz="1400" dirty="0" err="1">
                <a:effectLst/>
                <a:latin typeface="Helvetica Neue" panose="02000503000000020004" pitchFamily="2" charset="0"/>
              </a:rPr>
              <a:t>PKcs</a:t>
            </a:r>
            <a:r>
              <a:rPr lang="en-US" altLang="ja-JP" sz="1400" dirty="0">
                <a:effectLst/>
                <a:latin typeface="Helvetica Neue" panose="02000503000000020004" pitchFamily="2" charset="0"/>
              </a:rPr>
              <a:t> knock out cells</a:t>
            </a:r>
            <a:endParaRPr lang="en-US" altLang="ja-JP" sz="1400" kern="100" dirty="0">
              <a:latin typeface="Arial" panose="020B0604020202020204" pitchFamily="34" charset="0"/>
              <a:ea typeface="ＭＳ 明朝" panose="02020609040205080304" pitchFamily="49" charset="-128"/>
              <a:cs typeface="Arial" panose="020B0604020202020204" pitchFamily="34" charset="0"/>
            </a:endParaRPr>
          </a:p>
          <a:p>
            <a:endParaRPr lang="en-US" altLang="ja-JP" sz="12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endParaRPr>
          </a:p>
          <a:p>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a:t>
            </a:r>
            <a:r>
              <a:rPr lang="en-US" altLang="ja-JP" sz="1200" dirty="0">
                <a:effectLst/>
                <a:latin typeface="Arial" panose="020B0604020202020204" pitchFamily="34" charset="0"/>
                <a:cs typeface="Arial" panose="020B0604020202020204" pitchFamily="34" charset="0"/>
              </a:rPr>
              <a:t>The tet-on-Cas9-D10A cell line established in K562 cells was electroporated </a:t>
            </a:r>
            <a:r>
              <a:rPr lang="en-US" altLang="ja-JP" sz="1200" dirty="0" err="1">
                <a:effectLst/>
                <a:latin typeface="Arial" panose="020B0604020202020204" pitchFamily="34" charset="0"/>
                <a:cs typeface="Arial" panose="020B0604020202020204" pitchFamily="34" charset="0"/>
              </a:rPr>
              <a:t>TrueCut</a:t>
            </a:r>
            <a:r>
              <a:rPr lang="en-US" altLang="ja-JP" sz="1200" dirty="0">
                <a:effectLst/>
                <a:latin typeface="Arial" panose="020B0604020202020204" pitchFamily="34" charset="0"/>
                <a:cs typeface="Arial" panose="020B0604020202020204" pitchFamily="34" charset="0"/>
              </a:rPr>
              <a:t>™ Cas9 Protein v2 (</a:t>
            </a:r>
            <a:r>
              <a:rPr lang="en-US" altLang="ja-JP" sz="1200" dirty="0" err="1">
                <a:effectLst/>
                <a:latin typeface="Arial" panose="020B0604020202020204" pitchFamily="34" charset="0"/>
                <a:cs typeface="Arial" panose="020B0604020202020204" pitchFamily="34" charset="0"/>
              </a:rPr>
              <a:t>invitrogen</a:t>
            </a:r>
            <a:r>
              <a:rPr lang="en-US" altLang="ja-JP" sz="1200" dirty="0">
                <a:effectLst/>
                <a:latin typeface="Arial" panose="020B0604020202020204" pitchFamily="34" charset="0"/>
                <a:cs typeface="Arial" panose="020B0604020202020204" pitchFamily="34" charset="0"/>
              </a:rPr>
              <a:t>) and gRNAs (5’-GCACGCGCGGGAGCGGGACT-3’ and </a:t>
            </a:r>
            <a:r>
              <a:rPr lang="en-US" altLang="ja-JP" sz="1200" dirty="0">
                <a:latin typeface="Arial" panose="020B0604020202020204" pitchFamily="34" charset="0"/>
                <a:ea typeface="Hiragino Sans" panose="020B0400000000000000" pitchFamily="34" charset="-128"/>
                <a:cs typeface="Arial" panose="020B0604020202020204" pitchFamily="34" charset="0"/>
              </a:rPr>
              <a:t>5</a:t>
            </a:r>
            <a:r>
              <a:rPr lang="en-US" altLang="ja-JP" sz="1200" dirty="0">
                <a:effectLst/>
                <a:latin typeface="Arial" panose="020B0604020202020204" pitchFamily="34" charset="0"/>
                <a:cs typeface="Arial" panose="020B0604020202020204" pitchFamily="34" charset="0"/>
              </a:rPr>
              <a:t>’-GCGTCCTGAGCAGCAGCCCCG-3’) flanking initial codon of DNA-</a:t>
            </a:r>
            <a:r>
              <a:rPr lang="en-US" altLang="ja-JP" sz="1200" dirty="0" err="1">
                <a:effectLst/>
                <a:latin typeface="Arial" panose="020B0604020202020204" pitchFamily="34" charset="0"/>
                <a:cs typeface="Arial" panose="020B0604020202020204" pitchFamily="34" charset="0"/>
              </a:rPr>
              <a:t>PKcs</a:t>
            </a:r>
            <a:r>
              <a:rPr lang="en-US" altLang="ja-JP" sz="1200" dirty="0">
                <a:effectLst/>
                <a:latin typeface="Arial" panose="020B0604020202020204" pitchFamily="34" charset="0"/>
                <a:cs typeface="Arial" panose="020B0604020202020204" pitchFamily="34" charset="0"/>
              </a:rPr>
              <a:t> using </a:t>
            </a:r>
            <a:r>
              <a:rPr lang="en-US" altLang="ja-JP" sz="1200" dirty="0" err="1">
                <a:effectLst/>
                <a:latin typeface="Arial" panose="020B0604020202020204" pitchFamily="34" charset="0"/>
                <a:cs typeface="Arial" panose="020B0604020202020204" pitchFamily="34" charset="0"/>
              </a:rPr>
              <a:t>Amaxa</a:t>
            </a:r>
            <a:r>
              <a:rPr lang="en-US" altLang="ja-JP" sz="1200" dirty="0">
                <a:effectLst/>
                <a:latin typeface="Arial" panose="020B0604020202020204" pitchFamily="34" charset="0"/>
                <a:cs typeface="Arial" panose="020B0604020202020204" pitchFamily="34" charset="0"/>
              </a:rPr>
              <a:t> Nucleofector 4D (LONZA,</a:t>
            </a:r>
            <a:r>
              <a:rPr kumimoji="0" lang="en-US" altLang="ja-JP" sz="1200" b="0" i="0" u="none" strike="noStrike" cap="none" normalizeH="0" baseline="0" dirty="0">
                <a:ln>
                  <a:noFill/>
                </a:ln>
                <a:solidFill>
                  <a:srgbClr val="000000"/>
                </a:solidFill>
                <a:effectLst/>
                <a:latin typeface="Arial" panose="020B0604020202020204" pitchFamily="34" charset="0"/>
                <a:ea typeface="ＭＳ 明朝" panose="02020609040205080304" pitchFamily="49" charset="-128"/>
                <a:cs typeface="Arial" panose="020B0604020202020204" pitchFamily="34" charset="0"/>
              </a:rPr>
              <a:t> Basel, Switzerland</a:t>
            </a:r>
            <a:r>
              <a:rPr lang="en-US" altLang="ja-JP" sz="1200" dirty="0">
                <a:effectLst/>
                <a:latin typeface="Arial" panose="020B0604020202020204" pitchFamily="34" charset="0"/>
                <a:cs typeface="Arial" panose="020B0604020202020204" pitchFamily="34" charset="0"/>
              </a:rPr>
              <a:t>). After 48 hours, cells were diluted to 0.8 cell/well (100 µL/well) in a 96-well plate to attempt to obtain single clones. The proliferated cells were analyzed by western blotting to confirm DNA-</a:t>
            </a:r>
            <a:r>
              <a:rPr lang="en-US" altLang="ja-JP" sz="1200" dirty="0" err="1">
                <a:effectLst/>
                <a:latin typeface="Arial" panose="020B0604020202020204" pitchFamily="34" charset="0"/>
                <a:cs typeface="Arial" panose="020B0604020202020204" pitchFamily="34" charset="0"/>
              </a:rPr>
              <a:t>PKcs</a:t>
            </a:r>
            <a:r>
              <a:rPr lang="en-US" altLang="ja-JP" sz="1200" dirty="0">
                <a:effectLst/>
                <a:latin typeface="Arial" panose="020B0604020202020204" pitchFamily="34" charset="0"/>
                <a:cs typeface="Arial" panose="020B0604020202020204" pitchFamily="34" charset="0"/>
              </a:rPr>
              <a:t> expression, and </a:t>
            </a:r>
            <a:r>
              <a:rPr lang="en-US" altLang="ja-JP" sz="1200" dirty="0">
                <a:latin typeface="Arial" panose="020B0604020202020204" pitchFamily="34" charset="0"/>
                <a:cs typeface="Arial" panose="020B0604020202020204" pitchFamily="34" charset="0"/>
              </a:rPr>
              <a:t>successfully </a:t>
            </a:r>
            <a:r>
              <a:rPr lang="en-US" altLang="ja-JP" sz="1200" dirty="0">
                <a:effectLst/>
                <a:latin typeface="Arial" panose="020B0604020202020204" pitchFamily="34" charset="0"/>
                <a:cs typeface="Arial" panose="020B0604020202020204" pitchFamily="34" charset="0"/>
              </a:rPr>
              <a:t>knockout cell line was obtained. Furthermore, genomic DNA was extracted, and Sanger sequencing was performed to confirm successful deletion of the target site.</a:t>
            </a:r>
          </a:p>
        </p:txBody>
      </p:sp>
    </p:spTree>
    <p:extLst>
      <p:ext uri="{BB962C8B-B14F-4D97-AF65-F5344CB8AC3E}">
        <p14:creationId xmlns:p14="http://schemas.microsoft.com/office/powerpoint/2010/main" val="2984854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33BA7C8-74CB-A53A-D401-736723596062}"/>
              </a:ext>
            </a:extLst>
          </p:cNvPr>
          <p:cNvSpPr txBox="1"/>
          <p:nvPr/>
        </p:nvSpPr>
        <p:spPr>
          <a:xfrm>
            <a:off x="139824" y="115588"/>
            <a:ext cx="6623226"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Table S1</a:t>
            </a:r>
          </a:p>
          <a:p>
            <a:r>
              <a:rPr lang="en-US" altLang="ja-JP" sz="1400" i="1" dirty="0">
                <a:latin typeface="Arial" panose="020B0604020202020204" pitchFamily="34" charset="0"/>
                <a:ea typeface="Meiryo" panose="020B0604030504040204" pitchFamily="34" charset="-128"/>
                <a:cs typeface="Arial" panose="020B0604020202020204" pitchFamily="34" charset="0"/>
              </a:rPr>
              <a:t>FLT3</a:t>
            </a:r>
            <a:r>
              <a:rPr lang="en-US" altLang="ja-JP" sz="1400" dirty="0">
                <a:latin typeface="Arial" panose="020B0604020202020204" pitchFamily="34" charset="0"/>
                <a:ea typeface="Meiryo" panose="020B0604030504040204" pitchFamily="34" charset="-128"/>
                <a:cs typeface="Arial" panose="020B0604020202020204" pitchFamily="34" charset="0"/>
              </a:rPr>
              <a:t> </a:t>
            </a:r>
            <a:r>
              <a:rPr lang="en-US" altLang="ja-JP" sz="1400" dirty="0" err="1">
                <a:latin typeface="Arial" panose="020B0604020202020204" pitchFamily="34" charset="0"/>
                <a:ea typeface="Meiryo" panose="020B0604030504040204" pitchFamily="34" charset="-128"/>
                <a:cs typeface="Arial" panose="020B0604020202020204" pitchFamily="34" charset="0"/>
              </a:rPr>
              <a:t>juxtamembrane</a:t>
            </a:r>
            <a:r>
              <a:rPr lang="en-US" altLang="ja-JP" sz="1400" dirty="0">
                <a:latin typeface="Arial" panose="020B0604020202020204" pitchFamily="34" charset="0"/>
                <a:ea typeface="Meiryo" panose="020B0604030504040204" pitchFamily="34" charset="-128"/>
                <a:cs typeface="Arial" panose="020B0604020202020204" pitchFamily="34" charset="0"/>
              </a:rPr>
              <a:t> domain alterations in clinical samples</a:t>
            </a:r>
          </a:p>
        </p:txBody>
      </p:sp>
      <p:graphicFrame>
        <p:nvGraphicFramePr>
          <p:cNvPr id="5" name="表 4">
            <a:extLst>
              <a:ext uri="{FF2B5EF4-FFF2-40B4-BE49-F238E27FC236}">
                <a16:creationId xmlns:a16="http://schemas.microsoft.com/office/drawing/2014/main" id="{2FB267E5-B394-6C7F-7B5F-A26D0C1FFC65}"/>
              </a:ext>
            </a:extLst>
          </p:cNvPr>
          <p:cNvGraphicFramePr>
            <a:graphicFrameLocks noGrp="1"/>
          </p:cNvGraphicFramePr>
          <p:nvPr>
            <p:extLst>
              <p:ext uri="{D42A27DB-BD31-4B8C-83A1-F6EECF244321}">
                <p14:modId xmlns:p14="http://schemas.microsoft.com/office/powerpoint/2010/main" val="1840838605"/>
              </p:ext>
            </p:extLst>
          </p:nvPr>
        </p:nvGraphicFramePr>
        <p:xfrm>
          <a:off x="311944" y="835687"/>
          <a:ext cx="6234112" cy="6219156"/>
        </p:xfrm>
        <a:graphic>
          <a:graphicData uri="http://schemas.openxmlformats.org/drawingml/2006/table">
            <a:tbl>
              <a:tblPr/>
              <a:tblGrid>
                <a:gridCol w="281488">
                  <a:extLst>
                    <a:ext uri="{9D8B030D-6E8A-4147-A177-3AD203B41FA5}">
                      <a16:colId xmlns:a16="http://schemas.microsoft.com/office/drawing/2014/main" val="1767892273"/>
                    </a:ext>
                  </a:extLst>
                </a:gridCol>
                <a:gridCol w="306324">
                  <a:extLst>
                    <a:ext uri="{9D8B030D-6E8A-4147-A177-3AD203B41FA5}">
                      <a16:colId xmlns:a16="http://schemas.microsoft.com/office/drawing/2014/main" val="3456498539"/>
                    </a:ext>
                  </a:extLst>
                </a:gridCol>
                <a:gridCol w="397393">
                  <a:extLst>
                    <a:ext uri="{9D8B030D-6E8A-4147-A177-3AD203B41FA5}">
                      <a16:colId xmlns:a16="http://schemas.microsoft.com/office/drawing/2014/main" val="2870134106"/>
                    </a:ext>
                  </a:extLst>
                </a:gridCol>
                <a:gridCol w="1161135">
                  <a:extLst>
                    <a:ext uri="{9D8B030D-6E8A-4147-A177-3AD203B41FA5}">
                      <a16:colId xmlns:a16="http://schemas.microsoft.com/office/drawing/2014/main" val="290111347"/>
                    </a:ext>
                  </a:extLst>
                </a:gridCol>
                <a:gridCol w="496742">
                  <a:extLst>
                    <a:ext uri="{9D8B030D-6E8A-4147-A177-3AD203B41FA5}">
                      <a16:colId xmlns:a16="http://schemas.microsoft.com/office/drawing/2014/main" val="1780689751"/>
                    </a:ext>
                  </a:extLst>
                </a:gridCol>
                <a:gridCol w="546416">
                  <a:extLst>
                    <a:ext uri="{9D8B030D-6E8A-4147-A177-3AD203B41FA5}">
                      <a16:colId xmlns:a16="http://schemas.microsoft.com/office/drawing/2014/main" val="568982313"/>
                    </a:ext>
                  </a:extLst>
                </a:gridCol>
                <a:gridCol w="689230">
                  <a:extLst>
                    <a:ext uri="{9D8B030D-6E8A-4147-A177-3AD203B41FA5}">
                      <a16:colId xmlns:a16="http://schemas.microsoft.com/office/drawing/2014/main" val="2874809314"/>
                    </a:ext>
                  </a:extLst>
                </a:gridCol>
                <a:gridCol w="540207">
                  <a:extLst>
                    <a:ext uri="{9D8B030D-6E8A-4147-A177-3AD203B41FA5}">
                      <a16:colId xmlns:a16="http://schemas.microsoft.com/office/drawing/2014/main" val="28038409"/>
                    </a:ext>
                  </a:extLst>
                </a:gridCol>
                <a:gridCol w="629206">
                  <a:extLst>
                    <a:ext uri="{9D8B030D-6E8A-4147-A177-3AD203B41FA5}">
                      <a16:colId xmlns:a16="http://schemas.microsoft.com/office/drawing/2014/main" val="1975953916"/>
                    </a:ext>
                  </a:extLst>
                </a:gridCol>
                <a:gridCol w="540207">
                  <a:extLst>
                    <a:ext uri="{9D8B030D-6E8A-4147-A177-3AD203B41FA5}">
                      <a16:colId xmlns:a16="http://schemas.microsoft.com/office/drawing/2014/main" val="4089762123"/>
                    </a:ext>
                  </a:extLst>
                </a:gridCol>
                <a:gridCol w="645764">
                  <a:extLst>
                    <a:ext uri="{9D8B030D-6E8A-4147-A177-3AD203B41FA5}">
                      <a16:colId xmlns:a16="http://schemas.microsoft.com/office/drawing/2014/main" val="2114537100"/>
                    </a:ext>
                  </a:extLst>
                </a:gridCol>
              </a:tblGrid>
              <a:tr h="441483">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Case</a:t>
                      </a:r>
                    </a:p>
                  </a:txBody>
                  <a:tcPr marL="5899" marR="5899" marT="5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Age</a:t>
                      </a:r>
                    </a:p>
                  </a:txBody>
                  <a:tcPr marL="5899" marR="5899" marT="5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Gender</a:t>
                      </a:r>
                    </a:p>
                  </a:txBody>
                  <a:tcPr marL="5899" marR="5899" marT="5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Karyotype</a:t>
                      </a:r>
                    </a:p>
                  </a:txBody>
                  <a:tcPr marL="5899" marR="5899" marT="5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Sample blast (%)</a:t>
                      </a: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dirty="0">
                          <a:solidFill>
                            <a:srgbClr val="000000"/>
                          </a:solidFill>
                          <a:effectLst/>
                          <a:latin typeface="Arial" panose="020B0604020202020204" pitchFamily="34" charset="0"/>
                          <a:ea typeface="游ゴシック" panose="020B0400000000000000" pitchFamily="34" charset="-128"/>
                        </a:rPr>
                        <a:t>Number of </a:t>
                      </a:r>
                      <a:r>
                        <a:rPr lang="en-US" sz="700" b="1" i="1" u="none" strike="noStrike" dirty="0">
                          <a:solidFill>
                            <a:srgbClr val="000000"/>
                          </a:solidFill>
                          <a:effectLst/>
                          <a:latin typeface="Arial" panose="020B0604020202020204" pitchFamily="34" charset="0"/>
                          <a:ea typeface="游ゴシック" panose="020B0400000000000000" pitchFamily="34" charset="-128"/>
                        </a:rPr>
                        <a:t>FLT3</a:t>
                      </a:r>
                      <a:r>
                        <a:rPr lang="en-US" sz="700" b="1" i="0" u="none" strike="noStrike" dirty="0">
                          <a:solidFill>
                            <a:srgbClr val="000000"/>
                          </a:solidFill>
                          <a:effectLst/>
                          <a:latin typeface="Arial" panose="020B0604020202020204" pitchFamily="34" charset="0"/>
                          <a:ea typeface="游ゴシック" panose="020B0400000000000000" pitchFamily="34" charset="-128"/>
                        </a:rPr>
                        <a:t>-ITD clones</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dirty="0">
                          <a:solidFill>
                            <a:srgbClr val="000000"/>
                          </a:solidFill>
                          <a:effectLst/>
                          <a:latin typeface="Arial" panose="020B0604020202020204" pitchFamily="34" charset="0"/>
                          <a:ea typeface="游ゴシック" panose="020B0400000000000000" pitchFamily="34" charset="-128"/>
                        </a:rPr>
                        <a:t>median VAF of </a:t>
                      </a:r>
                      <a:r>
                        <a:rPr lang="en-US" sz="700" b="1" i="1" u="none" strike="noStrike" dirty="0">
                          <a:solidFill>
                            <a:srgbClr val="000000"/>
                          </a:solidFill>
                          <a:effectLst/>
                          <a:latin typeface="Arial" panose="020B0604020202020204" pitchFamily="34" charset="0"/>
                          <a:ea typeface="游ゴシック" panose="020B0400000000000000" pitchFamily="34" charset="-128"/>
                        </a:rPr>
                        <a:t>FLT3</a:t>
                      </a:r>
                      <a:r>
                        <a:rPr lang="en-US" sz="700" b="1" i="0" u="none" strike="noStrike" dirty="0">
                          <a:solidFill>
                            <a:srgbClr val="000000"/>
                          </a:solidFill>
                          <a:effectLst/>
                          <a:latin typeface="Arial" panose="020B0604020202020204" pitchFamily="34" charset="0"/>
                          <a:ea typeface="游ゴシック" panose="020B0400000000000000" pitchFamily="34" charset="-128"/>
                        </a:rPr>
                        <a:t>-ITD </a:t>
                      </a:r>
                    </a:p>
                    <a:p>
                      <a:pPr algn="ctr" rtl="0" fontAlgn="ctr"/>
                      <a:r>
                        <a:rPr lang="en-US" sz="700" b="1" i="0" u="none" strike="noStrike" dirty="0">
                          <a:solidFill>
                            <a:srgbClr val="000000"/>
                          </a:solidFill>
                          <a:effectLst/>
                          <a:latin typeface="Arial" panose="020B0604020202020204" pitchFamily="34" charset="0"/>
                          <a:ea typeface="游ゴシック" panose="020B0400000000000000" pitchFamily="34" charset="-128"/>
                        </a:rPr>
                        <a:t>(%)</a:t>
                      </a:r>
                      <a:r>
                        <a:rPr lang="en-US" altLang="ja-JP" sz="700" b="1" i="0" u="none" strike="noStrike" dirty="0">
                          <a:solidFill>
                            <a:srgbClr val="000000"/>
                          </a:solidFill>
                          <a:effectLst/>
                          <a:latin typeface="Arial" panose="020B0604020202020204" pitchFamily="34" charset="0"/>
                          <a:ea typeface="+mn-ea"/>
                        </a:rPr>
                        <a:t> (range) </a:t>
                      </a:r>
                      <a:endParaRPr lang="en-US" sz="700" b="1" i="0" u="none" strike="noStrike" dirty="0">
                        <a:solidFill>
                          <a:srgbClr val="000000"/>
                        </a:solidFill>
                        <a:effectLst/>
                        <a:latin typeface="Arial" panose="020B0604020202020204" pitchFamily="34" charset="0"/>
                        <a:ea typeface="游ゴシック" panose="020B0400000000000000" pitchFamily="34" charset="-128"/>
                      </a:endParaRP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Number of Insertion clones</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median VAF of Insertion (%) </a:t>
                      </a: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Number of Deletion clones</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700" b="1" i="0" u="none" strike="noStrike">
                          <a:solidFill>
                            <a:srgbClr val="000000"/>
                          </a:solidFill>
                          <a:effectLst/>
                          <a:latin typeface="Arial" panose="020B0604020202020204" pitchFamily="34" charset="0"/>
                          <a:ea typeface="游ゴシック" panose="020B0400000000000000" pitchFamily="34" charset="-128"/>
                        </a:rPr>
                        <a:t>median VAF</a:t>
                      </a:r>
                      <a:br>
                        <a:rPr lang="en-US" sz="700" b="1" i="0" u="none" strike="noStrike">
                          <a:solidFill>
                            <a:srgbClr val="000000"/>
                          </a:solidFill>
                          <a:effectLst/>
                          <a:latin typeface="Arial" panose="020B0604020202020204" pitchFamily="34" charset="0"/>
                          <a:ea typeface="游ゴシック" panose="020B0400000000000000" pitchFamily="34" charset="-128"/>
                        </a:rPr>
                      </a:br>
                      <a:r>
                        <a:rPr lang="en-US" sz="700" b="1" i="0" u="none" strike="noStrike">
                          <a:solidFill>
                            <a:srgbClr val="000000"/>
                          </a:solidFill>
                          <a:effectLst/>
                          <a:latin typeface="Arial" panose="020B0604020202020204" pitchFamily="34" charset="0"/>
                          <a:ea typeface="游ゴシック" panose="020B0400000000000000" pitchFamily="34" charset="-128"/>
                        </a:rPr>
                        <a:t>of Deletion (%) </a:t>
                      </a:r>
                    </a:p>
                  </a:txBody>
                  <a:tcPr marL="5899" marR="5899" marT="5899"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6459918"/>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83</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M</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sz="700" b="0" i="0" u="none" strike="noStrike" dirty="0">
                          <a:solidFill>
                            <a:srgbClr val="000000"/>
                          </a:solidFill>
                          <a:effectLst/>
                          <a:highlight>
                            <a:srgbClr val="D9D9D9"/>
                          </a:highlight>
                          <a:latin typeface="Arial" panose="020B0604020202020204" pitchFamily="34" charset="0"/>
                          <a:ea typeface="游ゴシック" panose="020B0400000000000000" pitchFamily="34" charset="-128"/>
                        </a:rPr>
                        <a:t>46,XY</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98.5</a:t>
                      </a: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13</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0.0043</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(0.0014-33.9)</a:t>
                      </a: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088291307"/>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49</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40</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dirty="0">
                          <a:solidFill>
                            <a:srgbClr val="000000"/>
                          </a:solidFill>
                          <a:effectLst/>
                          <a:latin typeface="Arial" panose="020B0604020202020204" pitchFamily="34" charset="0"/>
                          <a:ea typeface="游ゴシック" panose="020B0400000000000000" pitchFamily="34" charset="-128"/>
                        </a:rPr>
                        <a:t>6</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0.096</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(0.0037-38.4)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0.0037</a:t>
                      </a:r>
                    </a:p>
                  </a:txBody>
                  <a:tcPr marL="5899" marR="5899" marT="5899" marB="0" anchor="ctr">
                    <a:lnL>
                      <a:noFill/>
                    </a:lnL>
                    <a:lnR>
                      <a:noFill/>
                    </a:lnR>
                    <a:lnT>
                      <a:noFill/>
                    </a:lnT>
                    <a:lnB>
                      <a:noFill/>
                    </a:lnB>
                    <a:noFill/>
                  </a:tcPr>
                </a:tc>
                <a:extLst>
                  <a:ext uri="{0D108BD9-81ED-4DB2-BD59-A6C34878D82A}">
                    <a16:rowId xmlns:a16="http://schemas.microsoft.com/office/drawing/2014/main" val="1563865476"/>
                  </a:ext>
                </a:extLst>
              </a:tr>
              <a:tr h="191949">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73</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100</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39</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0.0058</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2063537306"/>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58</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86.5</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22.656</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(0.012-45.3)</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0.0029</a:t>
                      </a:r>
                    </a:p>
                  </a:txBody>
                  <a:tcPr marL="5899" marR="5899" marT="5899" marB="0" anchor="ctr">
                    <a:lnL>
                      <a:noFill/>
                    </a:lnL>
                    <a:lnR>
                      <a:noFill/>
                    </a:lnR>
                    <a:lnT>
                      <a:noFill/>
                    </a:lnT>
                    <a:lnB>
                      <a:noFill/>
                    </a:lnB>
                    <a:noFill/>
                  </a:tcPr>
                </a:tc>
                <a:extLst>
                  <a:ext uri="{0D108BD9-81ED-4DB2-BD59-A6C34878D82A}">
                    <a16:rowId xmlns:a16="http://schemas.microsoft.com/office/drawing/2014/main" val="3451908796"/>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5</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68</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dirty="0">
                          <a:solidFill>
                            <a:srgbClr val="000000"/>
                          </a:solidFill>
                          <a:effectLst/>
                          <a:highlight>
                            <a:srgbClr val="D9D9D9"/>
                          </a:highligh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71</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2.7</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(0.026-45.7)</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2729658990"/>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6</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44</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noFill/>
                  </a:tcPr>
                </a:tc>
                <a:tc>
                  <a:txBody>
                    <a:bodyPr/>
                    <a:lstStyle/>
                    <a:p>
                      <a:pPr algn="ctr" rtl="0" fontAlgn="ctr"/>
                      <a:r>
                        <a:rPr lang="en-US" sz="700" b="0" i="0" u="none" strike="noStrike" dirty="0">
                          <a:solidFill>
                            <a:srgbClr val="000000"/>
                          </a:solidFill>
                          <a:effectLst/>
                          <a:latin typeface="Arial" panose="020B0604020202020204" pitchFamily="34" charset="0"/>
                          <a:ea typeface="游ゴシック" panose="020B0400000000000000" pitchFamily="34" charset="-128"/>
                        </a:rPr>
                        <a:t>46,XX,t(6;9)(p23;q34.1)</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82</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15.668</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(0.036-31.3)</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endParaRPr lang="ja-JP" altLang="en-US" sz="700" b="0" i="0" u="none" strike="noStrike">
                        <a:solidFill>
                          <a:srgbClr val="000000"/>
                        </a:solidFill>
                        <a:effectLst/>
                        <a:latin typeface="Arial" panose="020B0604020202020204" pitchFamily="34" charset="0"/>
                        <a:ea typeface="游ゴシック" panose="020B0400000000000000" pitchFamily="34" charset="-128"/>
                      </a:endParaRPr>
                    </a:p>
                  </a:txBody>
                  <a:tcPr marL="5899" marR="5899" marT="5899" marB="0" anchor="ctr">
                    <a:lnL>
                      <a:noFill/>
                    </a:lnL>
                    <a:lnR>
                      <a:noFill/>
                    </a:lnR>
                    <a:lnT>
                      <a:noFill/>
                    </a:lnT>
                    <a:lnB>
                      <a:noFill/>
                    </a:lnB>
                    <a:noFill/>
                  </a:tcPr>
                </a:tc>
                <a:extLst>
                  <a:ext uri="{0D108BD9-81ED-4DB2-BD59-A6C34878D82A}">
                    <a16:rowId xmlns:a16="http://schemas.microsoft.com/office/drawing/2014/main" val="666572236"/>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61</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dirty="0">
                          <a:solidFill>
                            <a:srgbClr val="000000"/>
                          </a:solidFill>
                          <a:effectLst/>
                          <a:highlight>
                            <a:srgbClr val="D9D9D9"/>
                          </a:highligh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50.2</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0.0546</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(0.0068-14.7)</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2431065465"/>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73</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90</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3</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0.066</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(0.0022-14.81)</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0.0088</a:t>
                      </a:r>
                    </a:p>
                  </a:txBody>
                  <a:tcPr marL="5899" marR="5899" marT="5899" marB="0" anchor="ctr">
                    <a:lnL>
                      <a:noFill/>
                    </a:lnL>
                    <a:lnR>
                      <a:noFill/>
                    </a:lnR>
                    <a:lnT>
                      <a:noFill/>
                    </a:lnT>
                    <a:lnB>
                      <a:noFill/>
                    </a:lnB>
                    <a:noFill/>
                  </a:tcPr>
                </a:tc>
                <a:extLst>
                  <a:ext uri="{0D108BD9-81ED-4DB2-BD59-A6C34878D82A}">
                    <a16:rowId xmlns:a16="http://schemas.microsoft.com/office/drawing/2014/main" val="1496910960"/>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9</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60</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0.0236</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(0.0047-18.9)</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0.0023</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3405463986"/>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10</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85</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82</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15.1758</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(0.057-30.3)</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0.0031</a:t>
                      </a:r>
                    </a:p>
                  </a:txBody>
                  <a:tcPr marL="5899" marR="5899" marT="5899" marB="0" anchor="ctr">
                    <a:lnL>
                      <a:noFill/>
                    </a:lnL>
                    <a:lnR>
                      <a:noFill/>
                    </a:lnR>
                    <a:lnT>
                      <a:noFill/>
                    </a:lnT>
                    <a:lnB>
                      <a:noFill/>
                    </a:lnB>
                    <a:noFill/>
                  </a:tcPr>
                </a:tc>
                <a:extLst>
                  <a:ext uri="{0D108BD9-81ED-4DB2-BD59-A6C34878D82A}">
                    <a16:rowId xmlns:a16="http://schemas.microsoft.com/office/drawing/2014/main" val="224145213"/>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11</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49</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99</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0.034</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(0.0048-33.2)</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0.0024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236446075"/>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12</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49</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26</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0.0067</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(0.0021-38.4)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endParaRPr lang="ja-JP" altLang="en-US" sz="700" b="0" i="0" u="none" strike="noStrike">
                        <a:solidFill>
                          <a:srgbClr val="000000"/>
                        </a:solidFill>
                        <a:effectLst/>
                        <a:latin typeface="Arial" panose="020B0604020202020204" pitchFamily="34" charset="0"/>
                        <a:ea typeface="游ゴシック" panose="020B0400000000000000" pitchFamily="34" charset="-128"/>
                      </a:endParaRPr>
                    </a:p>
                  </a:txBody>
                  <a:tcPr marL="5899" marR="5899" marT="5899" marB="0" anchor="ctr">
                    <a:lnL>
                      <a:noFill/>
                    </a:lnL>
                    <a:lnR>
                      <a:noFill/>
                    </a:lnR>
                    <a:lnT>
                      <a:noFill/>
                    </a:lnT>
                    <a:lnB>
                      <a:noFill/>
                    </a:lnB>
                    <a:noFill/>
                  </a:tcPr>
                </a:tc>
                <a:extLst>
                  <a:ext uri="{0D108BD9-81ED-4DB2-BD59-A6C34878D82A}">
                    <a16:rowId xmlns:a16="http://schemas.microsoft.com/office/drawing/2014/main" val="226732959"/>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13</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90</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dirty="0">
                          <a:solidFill>
                            <a:srgbClr val="000000"/>
                          </a:solidFill>
                          <a:effectLst/>
                          <a:highlight>
                            <a:srgbClr val="D9D9D9"/>
                          </a:highligh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86.5</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2</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17.5837</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(0.0803-35.087)</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1194325355"/>
                  </a:ext>
                </a:extLst>
              </a:tr>
              <a:tr h="297521">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14</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69</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98</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13.771</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(0.012-27.53)</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0.0062</a:t>
                      </a:r>
                    </a:p>
                  </a:txBody>
                  <a:tcPr marL="5899" marR="5899" marT="5899" marB="0" anchor="ctr">
                    <a:lnL>
                      <a:noFill/>
                    </a:lnL>
                    <a:lnR>
                      <a:noFill/>
                    </a:lnR>
                    <a:lnT>
                      <a:noFill/>
                    </a:lnT>
                    <a:lnB>
                      <a:noFill/>
                    </a:lnB>
                    <a:noFill/>
                  </a:tcPr>
                </a:tc>
                <a:extLst>
                  <a:ext uri="{0D108BD9-81ED-4DB2-BD59-A6C34878D82A}">
                    <a16:rowId xmlns:a16="http://schemas.microsoft.com/office/drawing/2014/main" val="2535995882"/>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15</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80</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97.5</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0.0201</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(0.0075-9.34)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3035756212"/>
                  </a:ext>
                </a:extLst>
              </a:tr>
              <a:tr h="191949">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16</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68</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47,XY,+mar[1]/46,XY[19]</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92.4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34.9</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endParaRPr lang="ja-JP" altLang="en-US" sz="700" b="0" i="0" u="none" strike="noStrike">
                        <a:solidFill>
                          <a:srgbClr val="000000"/>
                        </a:solidFill>
                        <a:effectLst/>
                        <a:latin typeface="Arial" panose="020B0604020202020204" pitchFamily="34" charset="0"/>
                        <a:ea typeface="游ゴシック" panose="020B0400000000000000" pitchFamily="34" charset="-128"/>
                      </a:endParaRPr>
                    </a:p>
                  </a:txBody>
                  <a:tcPr marL="5899" marR="5899" marT="5899" marB="0" anchor="ctr">
                    <a:lnL>
                      <a:noFill/>
                    </a:lnL>
                    <a:lnR>
                      <a:noFill/>
                    </a:lnR>
                    <a:lnT>
                      <a:noFill/>
                    </a:lnT>
                    <a:lnB>
                      <a:noFill/>
                    </a:lnB>
                    <a:noFill/>
                  </a:tcPr>
                </a:tc>
                <a:extLst>
                  <a:ext uri="{0D108BD9-81ED-4DB2-BD59-A6C34878D82A}">
                    <a16:rowId xmlns:a16="http://schemas.microsoft.com/office/drawing/2014/main" val="499134460"/>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17</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73</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84</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2.8595</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(0.0206-20.36)</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3881194015"/>
                  </a:ext>
                </a:extLst>
              </a:tr>
              <a:tr h="287924">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18</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57</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M</a:t>
                      </a:r>
                    </a:p>
                  </a:txBody>
                  <a:tcPr marL="5899" marR="5899" marT="5899" marB="0" anchor="ctr">
                    <a:lnL>
                      <a:noFill/>
                    </a:lnL>
                    <a:lnR>
                      <a:noFill/>
                    </a:lnR>
                    <a:lnT>
                      <a:noFill/>
                    </a:lnT>
                    <a:lnB>
                      <a:noFill/>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46,XY</a:t>
                      </a:r>
                    </a:p>
                  </a:txBody>
                  <a:tcPr marL="5899" marR="5899" marT="5899" marB="0" anchor="ctr">
                    <a:lnL>
                      <a:noFill/>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69.5</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6</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0.0267</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(0.01-18.6)</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ctr"/>
                      <a:endParaRPr lang="ja-JP" altLang="en-US" sz="700" b="0" i="0" u="none" strike="noStrike">
                        <a:solidFill>
                          <a:srgbClr val="000000"/>
                        </a:solidFill>
                        <a:effectLst/>
                        <a:latin typeface="Arial" panose="020B0604020202020204" pitchFamily="34" charset="0"/>
                        <a:ea typeface="游ゴシック" panose="020B0400000000000000" pitchFamily="34" charset="-128"/>
                      </a:endParaRPr>
                    </a:p>
                  </a:txBody>
                  <a:tcPr marL="5899" marR="5899" marT="5899" marB="0" anchor="ctr">
                    <a:lnL>
                      <a:noFill/>
                    </a:lnL>
                    <a:lnR>
                      <a:noFill/>
                    </a:lnR>
                    <a:lnT>
                      <a:noFill/>
                    </a:lnT>
                    <a:lnB>
                      <a:noFill/>
                    </a:lnB>
                    <a:noFill/>
                  </a:tcPr>
                </a:tc>
                <a:extLst>
                  <a:ext uri="{0D108BD9-81ED-4DB2-BD59-A6C34878D82A}">
                    <a16:rowId xmlns:a16="http://schemas.microsoft.com/office/drawing/2014/main" val="1804219455"/>
                  </a:ext>
                </a:extLst>
              </a:tr>
              <a:tr h="287924">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19</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34</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a:noFill/>
                    </a:lnB>
                    <a:solidFill>
                      <a:srgbClr val="D9D9D9"/>
                    </a:solidFill>
                  </a:tcPr>
                </a:tc>
                <a:tc>
                  <a:txBody>
                    <a:bodyPr/>
                    <a:lstStyle/>
                    <a:p>
                      <a:pPr algn="ctr" rtl="0" fontAlgn="ctr"/>
                      <a:r>
                        <a:rPr 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34.5</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3</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0.032</a:t>
                      </a:r>
                      <a:b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b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(0.013-9.71)</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a:noFill/>
                    </a:lnB>
                    <a:solidFill>
                      <a:srgbClr val="D9D9D9"/>
                    </a:solidFill>
                  </a:tcPr>
                </a:tc>
                <a:tc>
                  <a:txBody>
                    <a:bodyPr/>
                    <a:lstStyle/>
                    <a:p>
                      <a:pPr algn="ctr" rtl="0" fontAlgn="ctr"/>
                      <a:r>
                        <a:rPr lang="en-US" altLang="ja-JP"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a:noFill/>
                    </a:lnB>
                    <a:solidFill>
                      <a:srgbClr val="D9D9D9"/>
                    </a:solidFill>
                  </a:tcPr>
                </a:tc>
                <a:tc>
                  <a:txBody>
                    <a:bodyPr/>
                    <a:lstStyle/>
                    <a:p>
                      <a:pPr algn="ctr" fontAlgn="ctr"/>
                      <a:r>
                        <a:rPr lang="ja-JP" altLang="en-US" sz="700" b="0" i="0" u="none" strike="noStrike">
                          <a:solidFill>
                            <a:srgbClr val="000000"/>
                          </a:solidFill>
                          <a:effectLst/>
                          <a:highlight>
                            <a:srgbClr val="D9D9D9"/>
                          </a:highlight>
                          <a:latin typeface="Arial" panose="020B0604020202020204" pitchFamily="34" charset="0"/>
                          <a:ea typeface="游ゴシック" panose="020B0400000000000000" pitchFamily="34" charset="-128"/>
                        </a:rPr>
                        <a:t>　</a:t>
                      </a:r>
                    </a:p>
                  </a:txBody>
                  <a:tcPr marL="5899" marR="5899" marT="5899" marB="0" anchor="ctr">
                    <a:lnL>
                      <a:noFill/>
                    </a:lnL>
                    <a:lnR>
                      <a:noFill/>
                    </a:lnR>
                    <a:lnT>
                      <a:noFill/>
                    </a:lnT>
                    <a:lnB>
                      <a:noFill/>
                    </a:lnB>
                    <a:solidFill>
                      <a:srgbClr val="D9D9D9"/>
                    </a:solidFill>
                  </a:tcPr>
                </a:tc>
                <a:extLst>
                  <a:ext uri="{0D108BD9-81ED-4DB2-BD59-A6C34878D82A}">
                    <a16:rowId xmlns:a16="http://schemas.microsoft.com/office/drawing/2014/main" val="913865771"/>
                  </a:ext>
                </a:extLst>
              </a:tr>
              <a:tr h="297521">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20</a:t>
                      </a:r>
                    </a:p>
                  </a:txBody>
                  <a:tcPr marL="5899" marR="5899" marT="5899"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21</a:t>
                      </a:r>
                    </a:p>
                  </a:txBody>
                  <a:tcPr marL="5899" marR="5899" marT="5899"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F</a:t>
                      </a:r>
                    </a:p>
                  </a:txBody>
                  <a:tcPr marL="5899" marR="5899" marT="5899"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sz="700" b="0" i="0" u="none" strike="noStrike">
                          <a:solidFill>
                            <a:srgbClr val="000000"/>
                          </a:solidFill>
                          <a:effectLst/>
                          <a:latin typeface="Arial" panose="020B0604020202020204" pitchFamily="34" charset="0"/>
                          <a:ea typeface="游ゴシック" panose="020B0400000000000000" pitchFamily="34" charset="-128"/>
                        </a:rPr>
                        <a:t>46,XX</a:t>
                      </a:r>
                    </a:p>
                  </a:txBody>
                  <a:tcPr marL="5899" marR="5899" marT="5899"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89</a:t>
                      </a:r>
                    </a:p>
                  </a:txBody>
                  <a:tcPr marL="5899" marR="5899" marT="589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4</a:t>
                      </a:r>
                    </a:p>
                  </a:txBody>
                  <a:tcPr marL="5899" marR="5899" marT="589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0.0948</a:t>
                      </a:r>
                      <a:br>
                        <a:rPr lang="en-US" altLang="ja-JP" sz="700" b="0" i="0" u="none" strike="noStrike">
                          <a:solidFill>
                            <a:srgbClr val="000000"/>
                          </a:solidFill>
                          <a:effectLst/>
                          <a:latin typeface="Arial" panose="020B0604020202020204" pitchFamily="34" charset="0"/>
                          <a:ea typeface="游ゴシック" panose="020B0400000000000000" pitchFamily="34" charset="-128"/>
                        </a:rPr>
                      </a:br>
                      <a:r>
                        <a:rPr lang="en-US" altLang="ja-JP" sz="700" b="0" i="0" u="none" strike="noStrike">
                          <a:solidFill>
                            <a:srgbClr val="000000"/>
                          </a:solidFill>
                          <a:effectLst/>
                          <a:latin typeface="Arial" panose="020B0604020202020204" pitchFamily="34" charset="0"/>
                          <a:ea typeface="游ゴシック" panose="020B0400000000000000" pitchFamily="34" charset="-128"/>
                        </a:rPr>
                        <a:t>(0.0027-44.7)</a:t>
                      </a:r>
                    </a:p>
                  </a:txBody>
                  <a:tcPr marL="5899" marR="5899" marT="589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a:t>
                      </a:r>
                    </a:p>
                  </a:txBody>
                  <a:tcPr marL="5899" marR="5899" marT="589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ja-JP" altLang="en-US" sz="700" b="0" i="0" u="none" strike="noStrike">
                          <a:solidFill>
                            <a:srgbClr val="000000"/>
                          </a:solidFill>
                          <a:effectLst/>
                          <a:latin typeface="Arial" panose="020B0604020202020204" pitchFamily="34" charset="0"/>
                          <a:ea typeface="游ゴシック" panose="020B0400000000000000" pitchFamily="34" charset="-128"/>
                        </a:rPr>
                        <a:t>　</a:t>
                      </a:r>
                    </a:p>
                  </a:txBody>
                  <a:tcPr marL="5899" marR="5899" marT="5899" marB="0" anchor="ctr">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1</a:t>
                      </a:r>
                    </a:p>
                  </a:txBody>
                  <a:tcPr marL="5899" marR="5899" marT="5899" marB="0" anchor="ctr">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altLang="ja-JP" sz="700" b="0" i="0" u="none" strike="noStrike">
                          <a:solidFill>
                            <a:srgbClr val="000000"/>
                          </a:solidFill>
                          <a:effectLst/>
                          <a:latin typeface="Arial" panose="020B0604020202020204" pitchFamily="34" charset="0"/>
                          <a:ea typeface="游ゴシック" panose="020B0400000000000000" pitchFamily="34" charset="-128"/>
                        </a:rPr>
                        <a:t>0.0013</a:t>
                      </a:r>
                    </a:p>
                  </a:txBody>
                  <a:tcPr marL="5899" marR="5899" marT="5899"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0385060"/>
                  </a:ext>
                </a:extLst>
              </a:tr>
              <a:tr h="191949">
                <a:tc gridSpan="11">
                  <a:txBody>
                    <a:bodyPr/>
                    <a:lstStyle/>
                    <a:p>
                      <a:pPr algn="l" rtl="0" fontAlgn="ctr"/>
                      <a:r>
                        <a:rPr lang="en-US" sz="600" b="0" i="1" u="none" strike="noStrike" dirty="0">
                          <a:solidFill>
                            <a:srgbClr val="000000"/>
                          </a:solidFill>
                          <a:effectLst/>
                          <a:latin typeface="游ゴシック" panose="020B0400000000000000" pitchFamily="34" charset="-128"/>
                          <a:ea typeface="游ゴシック" panose="020B0400000000000000" pitchFamily="34" charset="-128"/>
                        </a:rPr>
                        <a:t>FLT3</a:t>
                      </a:r>
                      <a:r>
                        <a:rPr lang="en-US" sz="600" b="0" i="0" u="none" strike="noStrike" dirty="0">
                          <a:solidFill>
                            <a:srgbClr val="000000"/>
                          </a:solidFill>
                          <a:effectLst/>
                          <a:latin typeface="游ゴシック" panose="020B0400000000000000" pitchFamily="34" charset="-128"/>
                          <a:ea typeface="游ゴシック" panose="020B0400000000000000" pitchFamily="34" charset="-128"/>
                        </a:rPr>
                        <a:t>-ITD, </a:t>
                      </a:r>
                      <a:r>
                        <a:rPr lang="en-US" sz="600" b="0" i="0" u="none" strike="noStrike" dirty="0" err="1">
                          <a:solidFill>
                            <a:srgbClr val="000000"/>
                          </a:solidFill>
                          <a:effectLst/>
                          <a:latin typeface="游ゴシック" panose="020B0400000000000000" pitchFamily="34" charset="-128"/>
                          <a:ea typeface="游ゴシック" panose="020B0400000000000000" pitchFamily="34" charset="-128"/>
                        </a:rPr>
                        <a:t>fms</a:t>
                      </a:r>
                      <a:r>
                        <a:rPr lang="en-US" sz="600" b="0" i="0" u="none" strike="noStrike" dirty="0">
                          <a:solidFill>
                            <a:srgbClr val="000000"/>
                          </a:solidFill>
                          <a:effectLst/>
                          <a:latin typeface="游ゴシック" panose="020B0400000000000000" pitchFamily="34" charset="-128"/>
                          <a:ea typeface="游ゴシック" panose="020B0400000000000000" pitchFamily="34" charset="-128"/>
                        </a:rPr>
                        <a:t>-like tyrosine kinase 3-internal tandem duplication; VAF, variant allele frequency</a:t>
                      </a:r>
                    </a:p>
                  </a:txBody>
                  <a:tcPr marL="5899" marR="5899" marT="5899" marB="0" anchor="ctr">
                    <a:lnL>
                      <a:noFill/>
                    </a:lnL>
                    <a:lnR>
                      <a:noFill/>
                    </a:lnR>
                    <a:lnT w="12700" cap="flat" cmpd="sng" algn="ctr">
                      <a:solidFill>
                        <a:srgbClr val="000000"/>
                      </a:solidFill>
                      <a:prstDash val="solid"/>
                      <a:round/>
                      <a:headEnd type="none" w="med" len="med"/>
                      <a:tailEnd type="none" w="med" len="med"/>
                    </a:lnT>
                    <a:lnB>
                      <a:noFill/>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08468612"/>
                  </a:ext>
                </a:extLst>
              </a:tr>
            </a:tbl>
          </a:graphicData>
        </a:graphic>
      </p:graphicFrame>
    </p:spTree>
    <p:extLst>
      <p:ext uri="{BB962C8B-B14F-4D97-AF65-F5344CB8AC3E}">
        <p14:creationId xmlns:p14="http://schemas.microsoft.com/office/powerpoint/2010/main" val="261976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CE675EE2-2831-C4AC-89A5-D287D46DA130}"/>
              </a:ext>
            </a:extLst>
          </p:cNvPr>
          <p:cNvSpPr txBox="1"/>
          <p:nvPr/>
        </p:nvSpPr>
        <p:spPr>
          <a:xfrm>
            <a:off x="139824" y="115588"/>
            <a:ext cx="6623226" cy="738664"/>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Table S2</a:t>
            </a:r>
          </a:p>
          <a:p>
            <a:r>
              <a:rPr lang="en-US" altLang="ja-JP" sz="1400" dirty="0">
                <a:latin typeface="Arial" panose="020B0604020202020204" pitchFamily="34" charset="0"/>
                <a:ea typeface="Meiryo" panose="020B0604030504040204" pitchFamily="34" charset="-128"/>
                <a:cs typeface="Arial" panose="020B0604020202020204" pitchFamily="34" charset="0"/>
              </a:rPr>
              <a:t>Clinical samples used for expression analysis of non-homologous end joining factors </a:t>
            </a:r>
          </a:p>
        </p:txBody>
      </p:sp>
      <p:graphicFrame>
        <p:nvGraphicFramePr>
          <p:cNvPr id="2" name="表 1">
            <a:extLst>
              <a:ext uri="{FF2B5EF4-FFF2-40B4-BE49-F238E27FC236}">
                <a16:creationId xmlns:a16="http://schemas.microsoft.com/office/drawing/2014/main" id="{0CA0F7C1-824C-BB48-8362-B96C0FCD391E}"/>
              </a:ext>
            </a:extLst>
          </p:cNvPr>
          <p:cNvGraphicFramePr>
            <a:graphicFrameLocks noGrp="1"/>
          </p:cNvGraphicFramePr>
          <p:nvPr>
            <p:extLst>
              <p:ext uri="{D42A27DB-BD31-4B8C-83A1-F6EECF244321}">
                <p14:modId xmlns:p14="http://schemas.microsoft.com/office/powerpoint/2010/main" val="1095289453"/>
              </p:ext>
            </p:extLst>
          </p:nvPr>
        </p:nvGraphicFramePr>
        <p:xfrm>
          <a:off x="250460" y="1032697"/>
          <a:ext cx="6357079" cy="1822391"/>
        </p:xfrm>
        <a:graphic>
          <a:graphicData uri="http://schemas.openxmlformats.org/drawingml/2006/table">
            <a:tbl>
              <a:tblPr>
                <a:tableStyleId>{D7AC3CCA-C797-4891-BE02-D94E43425B78}</a:tableStyleId>
              </a:tblPr>
              <a:tblGrid>
                <a:gridCol w="1217636">
                  <a:extLst>
                    <a:ext uri="{9D8B030D-6E8A-4147-A177-3AD203B41FA5}">
                      <a16:colId xmlns:a16="http://schemas.microsoft.com/office/drawing/2014/main" val="1480444953"/>
                    </a:ext>
                  </a:extLst>
                </a:gridCol>
                <a:gridCol w="729514">
                  <a:extLst>
                    <a:ext uri="{9D8B030D-6E8A-4147-A177-3AD203B41FA5}">
                      <a16:colId xmlns:a16="http://schemas.microsoft.com/office/drawing/2014/main" val="2853073840"/>
                    </a:ext>
                  </a:extLst>
                </a:gridCol>
                <a:gridCol w="961068">
                  <a:extLst>
                    <a:ext uri="{9D8B030D-6E8A-4147-A177-3AD203B41FA5}">
                      <a16:colId xmlns:a16="http://schemas.microsoft.com/office/drawing/2014/main" val="1108061139"/>
                    </a:ext>
                  </a:extLst>
                </a:gridCol>
                <a:gridCol w="961068">
                  <a:extLst>
                    <a:ext uri="{9D8B030D-6E8A-4147-A177-3AD203B41FA5}">
                      <a16:colId xmlns:a16="http://schemas.microsoft.com/office/drawing/2014/main" val="2501289137"/>
                    </a:ext>
                  </a:extLst>
                </a:gridCol>
                <a:gridCol w="961068">
                  <a:extLst>
                    <a:ext uri="{9D8B030D-6E8A-4147-A177-3AD203B41FA5}">
                      <a16:colId xmlns:a16="http://schemas.microsoft.com/office/drawing/2014/main" val="437496472"/>
                    </a:ext>
                  </a:extLst>
                </a:gridCol>
                <a:gridCol w="961068">
                  <a:extLst>
                    <a:ext uri="{9D8B030D-6E8A-4147-A177-3AD203B41FA5}">
                      <a16:colId xmlns:a16="http://schemas.microsoft.com/office/drawing/2014/main" val="4209904171"/>
                    </a:ext>
                  </a:extLst>
                </a:gridCol>
                <a:gridCol w="565657">
                  <a:extLst>
                    <a:ext uri="{9D8B030D-6E8A-4147-A177-3AD203B41FA5}">
                      <a16:colId xmlns:a16="http://schemas.microsoft.com/office/drawing/2014/main" val="778644882"/>
                    </a:ext>
                  </a:extLst>
                </a:gridCol>
              </a:tblGrid>
              <a:tr h="135355">
                <a:tc rowSpan="2">
                  <a:txBody>
                    <a:bodyPr/>
                    <a:lstStyle/>
                    <a:p>
                      <a:pPr algn="ctr" fontAlgn="ct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rowSpan="2">
                  <a:txBody>
                    <a:bodyPr/>
                    <a:lstStyle/>
                    <a:p>
                      <a:pPr algn="ctr" rtl="0" fontAlgn="ctr"/>
                      <a:r>
                        <a:rPr lang="en-US" sz="800" u="none" strike="noStrike">
                          <a:effectLst/>
                        </a:rPr>
                        <a:t>All patients</a:t>
                      </a:r>
                      <a:br>
                        <a:rPr lang="en-US" sz="800" u="none" strike="noStrike">
                          <a:effectLst/>
                        </a:rPr>
                      </a:br>
                      <a:r>
                        <a:rPr lang="en-US" sz="800" u="none" strike="noStrike">
                          <a:effectLst/>
                        </a:rPr>
                        <a:t>(N=40)</a:t>
                      </a:r>
                      <a:endParaRPr 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gridSpan="2">
                  <a:txBody>
                    <a:bodyPr/>
                    <a:lstStyle/>
                    <a:p>
                      <a:pPr algn="ctr" rtl="0" fontAlgn="ctr"/>
                      <a:r>
                        <a:rPr lang="en-US" sz="800" i="1" u="none" strike="noStrike" dirty="0">
                          <a:effectLst/>
                        </a:rPr>
                        <a:t>FLT3</a:t>
                      </a:r>
                      <a:r>
                        <a:rPr lang="en-US" sz="800" u="none" strike="noStrike" dirty="0">
                          <a:effectLst/>
                        </a:rPr>
                        <a:t>-ITD negative (N=20)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hMerge="1">
                  <a:txBody>
                    <a:bodyPr/>
                    <a:lstStyle/>
                    <a:p>
                      <a:endParaRPr kumimoji="1" lang="ja-JP" altLang="en-US"/>
                    </a:p>
                  </a:txBody>
                  <a:tcPr/>
                </a:tc>
                <a:tc gridSpan="2">
                  <a:txBody>
                    <a:bodyPr/>
                    <a:lstStyle/>
                    <a:p>
                      <a:pPr algn="ctr" rtl="0" fontAlgn="ctr"/>
                      <a:r>
                        <a:rPr lang="en-US" altLang="ja-JP" sz="800" i="1" u="none" strike="noStrike" dirty="0">
                          <a:effectLst/>
                        </a:rPr>
                        <a:t>FLT3</a:t>
                      </a:r>
                      <a:r>
                        <a:rPr lang="en-US" altLang="ja-JP" sz="800" u="none" strike="noStrike" dirty="0">
                          <a:effectLst/>
                        </a:rPr>
                        <a:t>-ITD positive</a:t>
                      </a:r>
                      <a:r>
                        <a:rPr lang="en-US" sz="800" u="none" strike="noStrike" dirty="0">
                          <a:effectLst/>
                        </a:rPr>
                        <a:t> (N=20)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hMerge="1">
                  <a:txBody>
                    <a:bodyPr/>
                    <a:lstStyle/>
                    <a:p>
                      <a:endParaRPr kumimoji="1" lang="ja-JP" altLang="en-US"/>
                    </a:p>
                  </a:txBody>
                  <a:tcPr/>
                </a:tc>
                <a:tc rowSpan="2">
                  <a:txBody>
                    <a:bodyPr/>
                    <a:lstStyle/>
                    <a:p>
                      <a:pPr algn="ctr" fontAlgn="ctr"/>
                      <a:r>
                        <a:rPr lang="en-US" sz="800" i="0" u="none" strike="noStrike" dirty="0">
                          <a:effectLst/>
                        </a:rPr>
                        <a:t>P</a:t>
                      </a:r>
                      <a:r>
                        <a:rPr lang="en-US" sz="800" u="none" strike="noStrike" dirty="0">
                          <a:effectLst/>
                        </a:rPr>
                        <a:t> value</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3327812748"/>
                  </a:ext>
                </a:extLst>
              </a:tr>
              <a:tr h="236872">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en-US" sz="800" i="1" u="none" strike="noStrike" dirty="0">
                          <a:effectLst/>
                        </a:rPr>
                        <a:t>NPM1 </a:t>
                      </a:r>
                      <a:r>
                        <a:rPr lang="en-US" sz="800" i="0" u="none" strike="noStrike" dirty="0">
                          <a:effectLst/>
                        </a:rPr>
                        <a:t>wild type</a:t>
                      </a:r>
                      <a:br>
                        <a:rPr lang="en-US" sz="800" u="none" strike="noStrike" dirty="0">
                          <a:effectLst/>
                        </a:rPr>
                      </a:br>
                      <a:r>
                        <a:rPr lang="en-US" sz="800" u="none" strike="noStrike" dirty="0">
                          <a:effectLst/>
                        </a:rPr>
                        <a:t>(N=10)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sz="800" i="1" u="none" strike="noStrike" dirty="0">
                          <a:effectLst/>
                        </a:rPr>
                        <a:t>NPM1 </a:t>
                      </a:r>
                      <a:r>
                        <a:rPr lang="en-US" sz="800" u="none" strike="noStrike" dirty="0">
                          <a:effectLst/>
                        </a:rPr>
                        <a:t>mutation</a:t>
                      </a:r>
                      <a:br>
                        <a:rPr lang="en-US" sz="800" u="none" strike="noStrike" dirty="0">
                          <a:effectLst/>
                        </a:rPr>
                      </a:br>
                      <a:r>
                        <a:rPr lang="en-US" sz="800" u="none" strike="noStrike" dirty="0">
                          <a:effectLst/>
                        </a:rPr>
                        <a:t>(N=10)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sz="800" i="1" u="none" strike="noStrike" dirty="0">
                          <a:effectLst/>
                        </a:rPr>
                        <a:t>NPM1</a:t>
                      </a:r>
                      <a:r>
                        <a:rPr lang="en-US" sz="800" u="none" strike="noStrike" dirty="0">
                          <a:effectLst/>
                        </a:rPr>
                        <a:t> wild type</a:t>
                      </a:r>
                      <a:br>
                        <a:rPr lang="en-US" sz="800" u="none" strike="noStrike" dirty="0">
                          <a:effectLst/>
                        </a:rPr>
                      </a:br>
                      <a:r>
                        <a:rPr lang="en-US" sz="800" u="none" strike="noStrike" dirty="0">
                          <a:effectLst/>
                        </a:rPr>
                        <a:t>(N=10)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sz="800" i="1" u="none" strike="noStrike" dirty="0">
                          <a:effectLst/>
                        </a:rPr>
                        <a:t>NPM1</a:t>
                      </a:r>
                      <a:r>
                        <a:rPr lang="en-US" sz="800" u="none" strike="noStrike" dirty="0">
                          <a:effectLst/>
                        </a:rPr>
                        <a:t> mutation</a:t>
                      </a:r>
                      <a:br>
                        <a:rPr lang="en-US" sz="800" u="none" strike="noStrike" dirty="0">
                          <a:effectLst/>
                        </a:rPr>
                      </a:br>
                      <a:r>
                        <a:rPr lang="en-US" sz="800" u="none" strike="noStrike" dirty="0">
                          <a:effectLst/>
                        </a:rPr>
                        <a:t>(N=10)</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vMerge="1">
                  <a:txBody>
                    <a:bodyPr/>
                    <a:lstStyle/>
                    <a:p>
                      <a:endParaRPr kumimoji="1" lang="ja-JP" altLang="en-US"/>
                    </a:p>
                  </a:txBody>
                  <a:tcPr/>
                </a:tc>
                <a:extLst>
                  <a:ext uri="{0D108BD9-81ED-4DB2-BD59-A6C34878D82A}">
                    <a16:rowId xmlns:a16="http://schemas.microsoft.com/office/drawing/2014/main" val="210046325"/>
                  </a:ext>
                </a:extLst>
              </a:tr>
              <a:tr h="182730">
                <a:tc>
                  <a:txBody>
                    <a:bodyPr/>
                    <a:lstStyle/>
                    <a:p>
                      <a:pPr algn="l" rtl="0" fontAlgn="ctr"/>
                      <a:r>
                        <a:rPr lang="en-US" sz="800" u="none" strike="noStrike" dirty="0">
                          <a:effectLst/>
                        </a:rPr>
                        <a:t>  Age (years) [range]</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65.5 [32-91]</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60 [39-90]</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71.5 [40-91]</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63 [32-85]</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70.5 [43-89]</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fontAlgn="ctr"/>
                      <a:r>
                        <a:rPr lang="en-US" altLang="ja-JP" sz="800" u="none" strike="noStrike" dirty="0">
                          <a:effectLst/>
                        </a:rPr>
                        <a:t>0.644</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extLst>
                  <a:ext uri="{0D108BD9-81ED-4DB2-BD59-A6C34878D82A}">
                    <a16:rowId xmlns:a16="http://schemas.microsoft.com/office/drawing/2014/main" val="2468304624"/>
                  </a:ext>
                </a:extLst>
              </a:tr>
              <a:tr h="182730">
                <a:tc>
                  <a:txBody>
                    <a:bodyPr/>
                    <a:lstStyle/>
                    <a:p>
                      <a:pPr algn="l" rtl="0" fontAlgn="ctr"/>
                      <a:r>
                        <a:rPr lang="en-US" sz="800" u="none" strike="noStrike" dirty="0">
                          <a:effectLst/>
                        </a:rPr>
                        <a:t>  Gender</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2961479016"/>
                  </a:ext>
                </a:extLst>
              </a:tr>
              <a:tr h="182730">
                <a:tc>
                  <a:txBody>
                    <a:bodyPr/>
                    <a:lstStyle/>
                    <a:p>
                      <a:pPr algn="l" rtl="0" fontAlgn="ctr"/>
                      <a:r>
                        <a:rPr lang="en-US" sz="800" u="none" strike="noStrike" dirty="0">
                          <a:effectLst/>
                        </a:rPr>
                        <a:t>    Male</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19</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8</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3</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4</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4</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fontAlgn="ctr"/>
                      <a:r>
                        <a:rPr lang="en-US" altLang="ja-JP" sz="800" u="none" strike="noStrike">
                          <a:effectLst/>
                        </a:rPr>
                        <a:t>0.153</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1851254692"/>
                  </a:ext>
                </a:extLst>
              </a:tr>
              <a:tr h="182730">
                <a:tc>
                  <a:txBody>
                    <a:bodyPr/>
                    <a:lstStyle/>
                    <a:p>
                      <a:pPr algn="l" rtl="0" fontAlgn="ctr"/>
                      <a:r>
                        <a:rPr lang="en-US" sz="800" u="none" strike="noStrike">
                          <a:effectLst/>
                        </a:rPr>
                        <a:t>    Female</a:t>
                      </a:r>
                      <a:endParaRPr 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21</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2</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7</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a:effectLst/>
                        </a:rPr>
                        <a:t>6</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6</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2277860606"/>
                  </a:ext>
                </a:extLst>
              </a:tr>
              <a:tr h="159010">
                <a:tc>
                  <a:txBody>
                    <a:bodyPr/>
                    <a:lstStyle/>
                    <a:p>
                      <a:pPr algn="l" rtl="0" fontAlgn="ctr"/>
                      <a:r>
                        <a:rPr lang="en-US" sz="800" u="none" strike="noStrike" dirty="0">
                          <a:effectLst/>
                        </a:rPr>
                        <a:t>  Karyotype</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extLst>
                  <a:ext uri="{0D108BD9-81ED-4DB2-BD59-A6C34878D82A}">
                    <a16:rowId xmlns:a16="http://schemas.microsoft.com/office/drawing/2014/main" val="2317561789"/>
                  </a:ext>
                </a:extLst>
              </a:tr>
              <a:tr h="182730">
                <a:tc>
                  <a:txBody>
                    <a:bodyPr/>
                    <a:lstStyle/>
                    <a:p>
                      <a:pPr algn="l" rtl="0" fontAlgn="ctr"/>
                      <a:r>
                        <a:rPr lang="en-US" sz="800" u="none" strike="noStrike" dirty="0">
                          <a:effectLst/>
                        </a:rPr>
                        <a:t>    Normal karyotype</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35</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9</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10</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8</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8</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fontAlgn="ctr"/>
                      <a:r>
                        <a:rPr lang="en-US" altLang="ja-JP" sz="800" u="none" strike="noStrike">
                          <a:effectLst/>
                        </a:rPr>
                        <a:t>0.726</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extLst>
                  <a:ext uri="{0D108BD9-81ED-4DB2-BD59-A6C34878D82A}">
                    <a16:rowId xmlns:a16="http://schemas.microsoft.com/office/drawing/2014/main" val="3379557447"/>
                  </a:ext>
                </a:extLst>
              </a:tr>
              <a:tr h="182730">
                <a:tc>
                  <a:txBody>
                    <a:bodyPr/>
                    <a:lstStyle/>
                    <a:p>
                      <a:pPr algn="l" rtl="0" fontAlgn="ctr"/>
                      <a:r>
                        <a:rPr lang="en-US" sz="800" u="none" strike="noStrike" dirty="0">
                          <a:effectLst/>
                        </a:rPr>
                        <a:t>    Others</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a:effectLst/>
                        </a:rPr>
                        <a:t>5</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1</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0</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2</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rtl="0" fontAlgn="ctr"/>
                      <a:r>
                        <a:rPr lang="en-US" altLang="ja-JP" sz="800" u="none" strike="noStrike" dirty="0">
                          <a:effectLst/>
                        </a:rPr>
                        <a:t>2</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tc>
                  <a:txBody>
                    <a:bodyPr/>
                    <a:lstStyle/>
                    <a:p>
                      <a:pPr algn="ctr" fontAlgn="ctr"/>
                      <a:r>
                        <a:rPr lang="ja-JP" altLang="en-US" sz="800" u="none" strike="noStrike">
                          <a:effectLst/>
                        </a:rPr>
                        <a:t>　</a:t>
                      </a:r>
                      <a:endParaRPr lang="ja-JP" altLang="en-US"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solidFill>
                      <a:schemeClr val="bg1">
                        <a:lumMod val="85000"/>
                      </a:schemeClr>
                    </a:solidFill>
                  </a:tcPr>
                </a:tc>
                <a:extLst>
                  <a:ext uri="{0D108BD9-81ED-4DB2-BD59-A6C34878D82A}">
                    <a16:rowId xmlns:a16="http://schemas.microsoft.com/office/drawing/2014/main" val="1121086301"/>
                  </a:ext>
                </a:extLst>
              </a:tr>
              <a:tr h="182730">
                <a:tc>
                  <a:txBody>
                    <a:bodyPr/>
                    <a:lstStyle/>
                    <a:p>
                      <a:pPr algn="l" rtl="0" fontAlgn="ctr"/>
                      <a:r>
                        <a:rPr lang="en-US" sz="800" u="none" strike="noStrike" dirty="0">
                          <a:effectLst/>
                        </a:rPr>
                        <a:t>  Sample blast (%)</a:t>
                      </a:r>
                      <a:endParaRPr lang="en-US"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a:effectLst/>
                        </a:rPr>
                        <a:t>88.8 [34.5-99]</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85 [75.5-95.5]</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86 [42-99]</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a:effectLst/>
                        </a:rPr>
                        <a:t>84.9 [34.5-97]</a:t>
                      </a:r>
                      <a:endParaRPr lang="en-US" altLang="ja-JP" sz="800" b="0" i="0" u="none" strike="noStrike">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rtl="0" fontAlgn="ctr"/>
                      <a:r>
                        <a:rPr lang="en-US" altLang="ja-JP" sz="800" u="none" strike="noStrike" dirty="0">
                          <a:effectLst/>
                        </a:rPr>
                        <a:t>95 [50.4-99]</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tc>
                  <a:txBody>
                    <a:bodyPr/>
                    <a:lstStyle/>
                    <a:p>
                      <a:pPr algn="ctr" fontAlgn="ctr"/>
                      <a:r>
                        <a:rPr lang="en-US" altLang="ja-JP" sz="800" u="none" strike="noStrike" dirty="0">
                          <a:effectLst/>
                        </a:rPr>
                        <a:t>0.161</a:t>
                      </a:r>
                      <a:endParaRPr lang="en-US" altLang="ja-JP" sz="8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endParaRPr>
                    </a:p>
                  </a:txBody>
                  <a:tcPr marL="5076" marR="5076" marT="5076" marB="0" anchor="ctr">
                    <a:noFill/>
                  </a:tcPr>
                </a:tc>
                <a:extLst>
                  <a:ext uri="{0D108BD9-81ED-4DB2-BD59-A6C34878D82A}">
                    <a16:rowId xmlns:a16="http://schemas.microsoft.com/office/drawing/2014/main" val="15625799"/>
                  </a:ext>
                </a:extLst>
              </a:tr>
            </a:tbl>
          </a:graphicData>
        </a:graphic>
      </p:graphicFrame>
    </p:spTree>
    <p:extLst>
      <p:ext uri="{BB962C8B-B14F-4D97-AF65-F5344CB8AC3E}">
        <p14:creationId xmlns:p14="http://schemas.microsoft.com/office/powerpoint/2010/main" val="2961193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535158-CD7A-E3C2-F385-C6E13D6D83A9}"/>
              </a:ext>
            </a:extLst>
          </p:cNvPr>
          <p:cNvSpPr txBox="1"/>
          <p:nvPr/>
        </p:nvSpPr>
        <p:spPr>
          <a:xfrm>
            <a:off x="139824" y="115588"/>
            <a:ext cx="7001205" cy="738664"/>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S1</a:t>
            </a:r>
          </a:p>
          <a:p>
            <a:endParaRPr lang="en-US" altLang="ja-JP" sz="1400" b="1" dirty="0">
              <a:latin typeface="Arial" panose="020B0604020202020204" pitchFamily="34" charset="0"/>
              <a:ea typeface="Meiryo" panose="020B0604030504040204" pitchFamily="34" charset="-128"/>
              <a:cs typeface="Arial" panose="020B0604020202020204" pitchFamily="34" charset="0"/>
            </a:endParaRPr>
          </a:p>
          <a:p>
            <a:r>
              <a:rPr lang="en-US" altLang="ja-JP" sz="1400" kern="100" dirty="0">
                <a:latin typeface="Arial" panose="020B0604020202020204" pitchFamily="34" charset="0"/>
                <a:ea typeface="ＭＳ 明朝" panose="02020609040205080304" pitchFamily="49" charset="-128"/>
                <a:cs typeface="Arial" panose="020B0604020202020204" pitchFamily="34" charset="0"/>
              </a:rPr>
              <a:t>Palindrome sequences located at the hot-spot of leukemic tandem duplications</a:t>
            </a:r>
            <a:endParaRPr lang="en-US" altLang="ja-JP" sz="1400" b="1" dirty="0">
              <a:latin typeface="Arial" panose="020B0604020202020204" pitchFamily="34" charset="0"/>
              <a:ea typeface="Meiryo" panose="020B0604030504040204" pitchFamily="34"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C64376FF-87BC-A110-53BC-8EB1AA422136}"/>
              </a:ext>
            </a:extLst>
          </p:cNvPr>
          <p:cNvSpPr txBox="1"/>
          <p:nvPr/>
        </p:nvSpPr>
        <p:spPr>
          <a:xfrm>
            <a:off x="1053760" y="2797959"/>
            <a:ext cx="1251176" cy="307777"/>
          </a:xfrm>
          <a:prstGeom prst="rect">
            <a:avLst/>
          </a:prstGeom>
          <a:noFill/>
        </p:spPr>
        <p:txBody>
          <a:bodyPr wrap="none" rtlCol="0">
            <a:spAutoFit/>
          </a:bodyPr>
          <a:lstStyle/>
          <a:p>
            <a:r>
              <a:rPr kumimoji="1" lang="en-US" altLang="ja-JP" sz="1400" i="1" dirty="0"/>
              <a:t>NPM1</a:t>
            </a:r>
            <a:r>
              <a:rPr kumimoji="1" lang="en-US" altLang="ja-JP" sz="1400" dirty="0"/>
              <a:t> exon 12</a:t>
            </a:r>
            <a:endParaRPr kumimoji="1" lang="ja-JP" altLang="en-US" sz="1400"/>
          </a:p>
        </p:txBody>
      </p:sp>
      <p:sp>
        <p:nvSpPr>
          <p:cNvPr id="7" name="テキスト ボックス 6">
            <a:extLst>
              <a:ext uri="{FF2B5EF4-FFF2-40B4-BE49-F238E27FC236}">
                <a16:creationId xmlns:a16="http://schemas.microsoft.com/office/drawing/2014/main" id="{89A97646-5FE1-4391-24D5-22BDA24CAF4D}"/>
              </a:ext>
            </a:extLst>
          </p:cNvPr>
          <p:cNvSpPr txBox="1"/>
          <p:nvPr/>
        </p:nvSpPr>
        <p:spPr>
          <a:xfrm>
            <a:off x="1053760" y="999857"/>
            <a:ext cx="1121013" cy="307777"/>
          </a:xfrm>
          <a:prstGeom prst="rect">
            <a:avLst/>
          </a:prstGeom>
          <a:noFill/>
        </p:spPr>
        <p:txBody>
          <a:bodyPr wrap="none" rtlCol="0">
            <a:spAutoFit/>
          </a:bodyPr>
          <a:lstStyle/>
          <a:p>
            <a:r>
              <a:rPr kumimoji="1" lang="en-US" altLang="ja-JP" sz="1400" i="1" dirty="0"/>
              <a:t>FLT3</a:t>
            </a:r>
            <a:r>
              <a:rPr kumimoji="1" lang="en-US" altLang="ja-JP" sz="1400" dirty="0"/>
              <a:t> exon 14</a:t>
            </a:r>
            <a:endParaRPr kumimoji="1" lang="ja-JP" altLang="en-US" sz="1400"/>
          </a:p>
        </p:txBody>
      </p:sp>
      <p:sp>
        <p:nvSpPr>
          <p:cNvPr id="8" name="テキスト ボックス 7">
            <a:extLst>
              <a:ext uri="{FF2B5EF4-FFF2-40B4-BE49-F238E27FC236}">
                <a16:creationId xmlns:a16="http://schemas.microsoft.com/office/drawing/2014/main" id="{C3B322DF-E307-EF44-4A0C-D402B15DAEC9}"/>
              </a:ext>
            </a:extLst>
          </p:cNvPr>
          <p:cNvSpPr txBox="1"/>
          <p:nvPr/>
        </p:nvSpPr>
        <p:spPr>
          <a:xfrm>
            <a:off x="1053760" y="4594596"/>
            <a:ext cx="1216487" cy="307777"/>
          </a:xfrm>
          <a:prstGeom prst="rect">
            <a:avLst/>
          </a:prstGeom>
          <a:noFill/>
        </p:spPr>
        <p:txBody>
          <a:bodyPr wrap="none" rtlCol="0">
            <a:spAutoFit/>
          </a:bodyPr>
          <a:lstStyle/>
          <a:p>
            <a:r>
              <a:rPr kumimoji="1" lang="en-US" altLang="ja-JP" sz="1400" i="1" dirty="0"/>
              <a:t>UBTF</a:t>
            </a:r>
            <a:r>
              <a:rPr kumimoji="1" lang="en-US" altLang="ja-JP" sz="1400" dirty="0"/>
              <a:t> exon 12 </a:t>
            </a:r>
          </a:p>
        </p:txBody>
      </p:sp>
      <p:sp>
        <p:nvSpPr>
          <p:cNvPr id="9" name="Rectangle 1">
            <a:extLst>
              <a:ext uri="{FF2B5EF4-FFF2-40B4-BE49-F238E27FC236}">
                <a16:creationId xmlns:a16="http://schemas.microsoft.com/office/drawing/2014/main" id="{90E9920C-F99A-AE5F-909E-BFD3333BD6CD}"/>
              </a:ext>
            </a:extLst>
          </p:cNvPr>
          <p:cNvSpPr>
            <a:spLocks noChangeArrowheads="1"/>
          </p:cNvSpPr>
          <p:nvPr/>
        </p:nvSpPr>
        <p:spPr bwMode="auto">
          <a:xfrm rot="16200000">
            <a:off x="2132863" y="5084520"/>
            <a:ext cx="55015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1" i="0" u="none" strike="noStrike" cap="none" normalizeH="0" baseline="0" dirty="0">
                <a:ln>
                  <a:noFill/>
                </a:ln>
                <a:solidFill>
                  <a:srgbClr val="FF0000"/>
                </a:solidFill>
                <a:effectLst/>
                <a:latin typeface="Courier" pitchFamily="2" charset="0"/>
                <a:ea typeface="ＭＳ ゴシック" panose="020B0609070205080204" pitchFamily="49" charset="-128"/>
                <a:cs typeface="ＭＳ ゴシック" panose="020B0609070205080204" pitchFamily="49" charset="-128"/>
              </a:rPr>
              <a:t>GCTCTC</a:t>
            </a:r>
            <a:endParaRPr kumimoji="0" lang="en-US" altLang="ja-JP" sz="800" b="1" i="0" u="none" strike="noStrike" cap="none" normalizeH="0" baseline="0" dirty="0">
              <a:ln>
                <a:noFill/>
              </a:ln>
              <a:solidFill>
                <a:schemeClr val="tx1"/>
              </a:solidFill>
              <a:effectLst/>
              <a:latin typeface="Courier" pitchFamily="2" charset="0"/>
            </a:endParaRPr>
          </a:p>
        </p:txBody>
      </p:sp>
      <p:sp>
        <p:nvSpPr>
          <p:cNvPr id="10" name="Rectangle 1">
            <a:extLst>
              <a:ext uri="{FF2B5EF4-FFF2-40B4-BE49-F238E27FC236}">
                <a16:creationId xmlns:a16="http://schemas.microsoft.com/office/drawing/2014/main" id="{6B0E5B3D-C96D-95E5-084A-4B2BA54ACE55}"/>
              </a:ext>
            </a:extLst>
          </p:cNvPr>
          <p:cNvSpPr>
            <a:spLocks noChangeArrowheads="1"/>
          </p:cNvSpPr>
          <p:nvPr/>
        </p:nvSpPr>
        <p:spPr bwMode="auto">
          <a:xfrm>
            <a:off x="1433213" y="5331514"/>
            <a:ext cx="365677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1" i="0" u="none" strike="noStrike" cap="none" normalizeH="0" baseline="0" dirty="0">
                <a:ln>
                  <a:noFill/>
                </a:ln>
                <a:effectLst/>
                <a:latin typeface="Courier" pitchFamily="2" charset="0"/>
                <a:ea typeface="ＭＳ ゴシック" panose="020B0609070205080204" pitchFamily="49" charset="-128"/>
                <a:cs typeface="ＭＳ ゴシック" panose="020B0609070205080204" pitchFamily="49" charset="-128"/>
              </a:rPr>
              <a:t>GGAGGAGCGGCCTGA</a:t>
            </a:r>
            <a:r>
              <a:rPr lang="en-US" altLang="ja-JP" sz="800" b="1" dirty="0">
                <a:latin typeface="Courier" pitchFamily="2" charset="0"/>
                <a:ea typeface="ＭＳ ゴシック" panose="020B0609070205080204" pitchFamily="49" charset="-128"/>
                <a:cs typeface="ＭＳ ゴシック" panose="020B0609070205080204" pitchFamily="49" charset="-128"/>
              </a:rPr>
              <a:t>  </a:t>
            </a:r>
            <a:r>
              <a:rPr kumimoji="0" lang="en-US" altLang="ja-JP" sz="800" b="1" i="0" u="none" strike="noStrike" cap="none" normalizeH="0" baseline="0" dirty="0">
                <a:ln>
                  <a:noFill/>
                </a:ln>
                <a:effectLst/>
                <a:latin typeface="Courier" pitchFamily="2" charset="0"/>
                <a:ea typeface="ＭＳ ゴシック" panose="020B0609070205080204" pitchFamily="49" charset="-128"/>
                <a:cs typeface="ＭＳ ゴシック" panose="020B0609070205080204" pitchFamily="49" charset="-128"/>
              </a:rPr>
              <a:t>GAGCTGACCCGCCTGCTGGCCCGAATGTGGAACGACC</a:t>
            </a:r>
            <a:r>
              <a:rPr kumimoji="0" lang="en-US" altLang="ja-JP" sz="800" b="1" i="0" u="none" strike="noStrike" cap="none" normalizeH="0" baseline="0" dirty="0">
                <a:ln>
                  <a:noFill/>
                </a:ln>
                <a:effectLst/>
                <a:latin typeface="Courier" pitchFamily="2" charset="0"/>
              </a:rPr>
              <a:t> </a:t>
            </a:r>
          </a:p>
        </p:txBody>
      </p:sp>
      <p:sp>
        <p:nvSpPr>
          <p:cNvPr id="11" name="Rectangle 1">
            <a:extLst>
              <a:ext uri="{FF2B5EF4-FFF2-40B4-BE49-F238E27FC236}">
                <a16:creationId xmlns:a16="http://schemas.microsoft.com/office/drawing/2014/main" id="{637C16F4-40BD-C375-75D8-FD60035905F7}"/>
              </a:ext>
            </a:extLst>
          </p:cNvPr>
          <p:cNvSpPr>
            <a:spLocks noChangeArrowheads="1"/>
          </p:cNvSpPr>
          <p:nvPr/>
        </p:nvSpPr>
        <p:spPr bwMode="auto">
          <a:xfrm rot="5400000">
            <a:off x="2274520" y="5099882"/>
            <a:ext cx="55015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1" i="0" u="none" strike="noStrike" cap="none" normalizeH="0" baseline="0" dirty="0">
                <a:ln>
                  <a:noFill/>
                </a:ln>
                <a:solidFill>
                  <a:srgbClr val="FF0000"/>
                </a:solidFill>
                <a:effectLst/>
                <a:latin typeface="Courier" pitchFamily="2" charset="0"/>
                <a:ea typeface="ＭＳ ゴシック" panose="020B0609070205080204" pitchFamily="49" charset="-128"/>
                <a:cs typeface="ＭＳ ゴシック" panose="020B0609070205080204" pitchFamily="49" charset="-128"/>
              </a:rPr>
              <a:t>GAGAGC</a:t>
            </a:r>
            <a:endParaRPr kumimoji="0" lang="en-US" altLang="ja-JP" sz="800" b="1" i="0" u="none" strike="noStrike" cap="none" normalizeH="0" baseline="0" dirty="0">
              <a:ln>
                <a:noFill/>
              </a:ln>
              <a:solidFill>
                <a:schemeClr val="tx1"/>
              </a:solidFill>
              <a:effectLst/>
              <a:latin typeface="Courier" pitchFamily="2" charset="0"/>
            </a:endParaRPr>
          </a:p>
        </p:txBody>
      </p:sp>
      <p:sp>
        <p:nvSpPr>
          <p:cNvPr id="12" name="Rectangle 1">
            <a:extLst>
              <a:ext uri="{FF2B5EF4-FFF2-40B4-BE49-F238E27FC236}">
                <a16:creationId xmlns:a16="http://schemas.microsoft.com/office/drawing/2014/main" id="{4BD98E1D-62FD-B68B-DE84-597AA43973D6}"/>
              </a:ext>
            </a:extLst>
          </p:cNvPr>
          <p:cNvSpPr>
            <a:spLocks noChangeArrowheads="1"/>
          </p:cNvSpPr>
          <p:nvPr/>
        </p:nvSpPr>
        <p:spPr bwMode="auto">
          <a:xfrm>
            <a:off x="2355977" y="4879488"/>
            <a:ext cx="24558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1" i="0" u="none" strike="noStrike" cap="none" normalizeH="0" baseline="0" dirty="0">
                <a:ln>
                  <a:noFill/>
                </a:ln>
                <a:solidFill>
                  <a:srgbClr val="FF0000"/>
                </a:solidFill>
                <a:effectLst/>
                <a:latin typeface="Courier" pitchFamily="2" charset="0"/>
                <a:ea typeface="ＭＳ ゴシック" panose="020B0609070205080204" pitchFamily="49" charset="-128"/>
                <a:cs typeface="ＭＳ ゴシック" panose="020B0609070205080204" pitchFamily="49" charset="-128"/>
              </a:rPr>
              <a:t>C</a:t>
            </a:r>
            <a:endParaRPr kumimoji="0" lang="en-US" altLang="ja-JP" sz="800" b="1" i="0" u="none" strike="noStrike" cap="none" normalizeH="0" baseline="0" dirty="0">
              <a:ln>
                <a:noFill/>
              </a:ln>
              <a:solidFill>
                <a:schemeClr val="tx1"/>
              </a:solidFill>
              <a:effectLst/>
              <a:latin typeface="Courier" pitchFamily="2" charset="0"/>
            </a:endParaRPr>
          </a:p>
        </p:txBody>
      </p:sp>
      <p:pic>
        <p:nvPicPr>
          <p:cNvPr id="13" name="図 12">
            <a:extLst>
              <a:ext uri="{FF2B5EF4-FFF2-40B4-BE49-F238E27FC236}">
                <a16:creationId xmlns:a16="http://schemas.microsoft.com/office/drawing/2014/main" id="{BEEBBD69-886C-25BC-EE04-C1117FB17711}"/>
              </a:ext>
            </a:extLst>
          </p:cNvPr>
          <p:cNvPicPr>
            <a:picLocks noChangeAspect="1"/>
          </p:cNvPicPr>
          <p:nvPr/>
        </p:nvPicPr>
        <p:blipFill>
          <a:blip r:embed="rId2"/>
          <a:stretch>
            <a:fillRect/>
          </a:stretch>
        </p:blipFill>
        <p:spPr>
          <a:xfrm>
            <a:off x="2515661" y="1159663"/>
            <a:ext cx="1554416" cy="983585"/>
          </a:xfrm>
          <a:prstGeom prst="rect">
            <a:avLst/>
          </a:prstGeom>
        </p:spPr>
      </p:pic>
      <p:cxnSp>
        <p:nvCxnSpPr>
          <p:cNvPr id="14" name="直線コネクタ 13">
            <a:extLst>
              <a:ext uri="{FF2B5EF4-FFF2-40B4-BE49-F238E27FC236}">
                <a16:creationId xmlns:a16="http://schemas.microsoft.com/office/drawing/2014/main" id="{5E651770-2A86-935A-3137-377F24D1EEB5}"/>
              </a:ext>
            </a:extLst>
          </p:cNvPr>
          <p:cNvCxnSpPr>
            <a:cxnSpLocks/>
          </p:cNvCxnSpPr>
          <p:nvPr/>
        </p:nvCxnSpPr>
        <p:spPr>
          <a:xfrm>
            <a:off x="2449914" y="5059073"/>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CBD730BE-9F1B-DF0C-3C3F-F7812A9BA5BD}"/>
              </a:ext>
            </a:extLst>
          </p:cNvPr>
          <p:cNvCxnSpPr>
            <a:cxnSpLocks/>
          </p:cNvCxnSpPr>
          <p:nvPr/>
        </p:nvCxnSpPr>
        <p:spPr>
          <a:xfrm>
            <a:off x="2449914" y="5112860"/>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6BDEDCC3-7D8C-D743-2B08-3A69670D9DA1}"/>
              </a:ext>
            </a:extLst>
          </p:cNvPr>
          <p:cNvCxnSpPr>
            <a:cxnSpLocks/>
          </p:cNvCxnSpPr>
          <p:nvPr/>
        </p:nvCxnSpPr>
        <p:spPr>
          <a:xfrm>
            <a:off x="2449914" y="5166649"/>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2A084BC9-E7AC-26C6-6B9B-AB9CB085CB2C}"/>
              </a:ext>
            </a:extLst>
          </p:cNvPr>
          <p:cNvCxnSpPr>
            <a:cxnSpLocks/>
          </p:cNvCxnSpPr>
          <p:nvPr/>
        </p:nvCxnSpPr>
        <p:spPr>
          <a:xfrm>
            <a:off x="2449914" y="5229402"/>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DFA4D1A3-0931-9569-C232-64A6B69A31AC}"/>
              </a:ext>
            </a:extLst>
          </p:cNvPr>
          <p:cNvCxnSpPr>
            <a:cxnSpLocks/>
          </p:cNvCxnSpPr>
          <p:nvPr/>
        </p:nvCxnSpPr>
        <p:spPr>
          <a:xfrm>
            <a:off x="2449914" y="5283189"/>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B05390F7-884B-B1AD-E952-7D095FF79079}"/>
              </a:ext>
            </a:extLst>
          </p:cNvPr>
          <p:cNvCxnSpPr>
            <a:cxnSpLocks/>
          </p:cNvCxnSpPr>
          <p:nvPr/>
        </p:nvCxnSpPr>
        <p:spPr>
          <a:xfrm>
            <a:off x="2449914" y="5345944"/>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94B98847-633C-18D8-1416-521E7A67E184}"/>
              </a:ext>
            </a:extLst>
          </p:cNvPr>
          <p:cNvSpPr txBox="1"/>
          <p:nvPr/>
        </p:nvSpPr>
        <p:spPr>
          <a:xfrm>
            <a:off x="1775244" y="3465714"/>
            <a:ext cx="2316660" cy="215444"/>
          </a:xfrm>
          <a:prstGeom prst="rect">
            <a:avLst/>
          </a:prstGeom>
          <a:noFill/>
        </p:spPr>
        <p:txBody>
          <a:bodyPr wrap="none" rtlCol="0">
            <a:spAutoFit/>
          </a:bodyPr>
          <a:lstStyle/>
          <a:p>
            <a:r>
              <a:rPr kumimoji="1" lang="en-US" altLang="ja-JP" sz="800" b="1" dirty="0">
                <a:latin typeface="Courier" pitchFamily="2" charset="0"/>
              </a:rPr>
              <a:t>GCTATTCA</a:t>
            </a:r>
            <a:r>
              <a:rPr kumimoji="1" lang="en-US" altLang="ja-JP" sz="800" b="1" dirty="0">
                <a:solidFill>
                  <a:srgbClr val="FF0000"/>
                </a:solidFill>
                <a:latin typeface="Courier" pitchFamily="2" charset="0"/>
              </a:rPr>
              <a:t>  </a:t>
            </a:r>
            <a:r>
              <a:rPr kumimoji="1" lang="en-US" altLang="ja-JP" sz="800" b="1" dirty="0">
                <a:latin typeface="Courier" pitchFamily="2" charset="0"/>
              </a:rPr>
              <a:t>CTGGCAGTGGAGGAAGTCTCTTTAA</a:t>
            </a:r>
            <a:endParaRPr kumimoji="1" lang="ja-JP" altLang="en-US" sz="800" b="1">
              <a:latin typeface="Courier" pitchFamily="2" charset="0"/>
            </a:endParaRPr>
          </a:p>
        </p:txBody>
      </p:sp>
      <p:sp>
        <p:nvSpPr>
          <p:cNvPr id="21" name="テキスト ボックス 20">
            <a:extLst>
              <a:ext uri="{FF2B5EF4-FFF2-40B4-BE49-F238E27FC236}">
                <a16:creationId xmlns:a16="http://schemas.microsoft.com/office/drawing/2014/main" id="{377D112E-1BB4-F9A4-3626-77F78794EFA8}"/>
              </a:ext>
            </a:extLst>
          </p:cNvPr>
          <p:cNvSpPr txBox="1"/>
          <p:nvPr/>
        </p:nvSpPr>
        <p:spPr>
          <a:xfrm rot="16200000">
            <a:off x="2145232" y="3304148"/>
            <a:ext cx="367408" cy="215444"/>
          </a:xfrm>
          <a:prstGeom prst="rect">
            <a:avLst/>
          </a:prstGeom>
          <a:noFill/>
        </p:spPr>
        <p:txBody>
          <a:bodyPr wrap="none" rtlCol="0">
            <a:spAutoFit/>
          </a:bodyPr>
          <a:lstStyle/>
          <a:p>
            <a:r>
              <a:rPr kumimoji="1" lang="en-US" altLang="ja-JP" sz="800" b="1" dirty="0">
                <a:solidFill>
                  <a:srgbClr val="FF0000"/>
                </a:solidFill>
                <a:latin typeface="Courier" pitchFamily="2" charset="0"/>
              </a:rPr>
              <a:t>AGA</a:t>
            </a:r>
            <a:endParaRPr kumimoji="1" lang="ja-JP" altLang="en-US" sz="800" b="1">
              <a:latin typeface="Courier" pitchFamily="2" charset="0"/>
            </a:endParaRPr>
          </a:p>
        </p:txBody>
      </p:sp>
      <p:sp>
        <p:nvSpPr>
          <p:cNvPr id="22" name="テキスト ボックス 21">
            <a:extLst>
              <a:ext uri="{FF2B5EF4-FFF2-40B4-BE49-F238E27FC236}">
                <a16:creationId xmlns:a16="http://schemas.microsoft.com/office/drawing/2014/main" id="{F6DFAF7D-98CC-DD54-DDC3-A400249F6A2A}"/>
              </a:ext>
            </a:extLst>
          </p:cNvPr>
          <p:cNvSpPr txBox="1"/>
          <p:nvPr/>
        </p:nvSpPr>
        <p:spPr>
          <a:xfrm rot="5400000">
            <a:off x="2295063" y="3310063"/>
            <a:ext cx="367408" cy="215444"/>
          </a:xfrm>
          <a:prstGeom prst="rect">
            <a:avLst/>
          </a:prstGeom>
          <a:noFill/>
        </p:spPr>
        <p:txBody>
          <a:bodyPr wrap="none" rtlCol="0">
            <a:spAutoFit/>
          </a:bodyPr>
          <a:lstStyle/>
          <a:p>
            <a:r>
              <a:rPr kumimoji="1" lang="en-US" altLang="ja-JP" sz="800" b="1" dirty="0">
                <a:solidFill>
                  <a:srgbClr val="FF0000"/>
                </a:solidFill>
                <a:latin typeface="Courier" pitchFamily="2" charset="0"/>
              </a:rPr>
              <a:t>TCT</a:t>
            </a:r>
            <a:endParaRPr kumimoji="1" lang="ja-JP" altLang="en-US" sz="800" b="1">
              <a:latin typeface="Courier" pitchFamily="2" charset="0"/>
            </a:endParaRPr>
          </a:p>
        </p:txBody>
      </p:sp>
      <p:cxnSp>
        <p:nvCxnSpPr>
          <p:cNvPr id="23" name="直線コネクタ 22">
            <a:extLst>
              <a:ext uri="{FF2B5EF4-FFF2-40B4-BE49-F238E27FC236}">
                <a16:creationId xmlns:a16="http://schemas.microsoft.com/office/drawing/2014/main" id="{B8A48ED3-E8F7-F7FE-CFD8-A49CD2A67367}"/>
              </a:ext>
            </a:extLst>
          </p:cNvPr>
          <p:cNvCxnSpPr>
            <a:cxnSpLocks/>
          </p:cNvCxnSpPr>
          <p:nvPr/>
        </p:nvCxnSpPr>
        <p:spPr>
          <a:xfrm>
            <a:off x="2377590" y="3360746"/>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EBE123E3-B7DA-FF41-8ABF-CB4DF2E4593C}"/>
              </a:ext>
            </a:extLst>
          </p:cNvPr>
          <p:cNvCxnSpPr>
            <a:cxnSpLocks/>
          </p:cNvCxnSpPr>
          <p:nvPr/>
        </p:nvCxnSpPr>
        <p:spPr>
          <a:xfrm>
            <a:off x="2377590" y="3414533"/>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C78E421-66A1-AB6E-3A76-8C25A90C79B5}"/>
              </a:ext>
            </a:extLst>
          </p:cNvPr>
          <p:cNvCxnSpPr>
            <a:cxnSpLocks/>
          </p:cNvCxnSpPr>
          <p:nvPr/>
        </p:nvCxnSpPr>
        <p:spPr>
          <a:xfrm>
            <a:off x="2377590" y="3477288"/>
            <a:ext cx="5400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フリーフォーム 25">
            <a:extLst>
              <a:ext uri="{FF2B5EF4-FFF2-40B4-BE49-F238E27FC236}">
                <a16:creationId xmlns:a16="http://schemas.microsoft.com/office/drawing/2014/main" id="{0BC09327-9687-FF66-3F8E-98A80EB71071}"/>
              </a:ext>
            </a:extLst>
          </p:cNvPr>
          <p:cNvSpPr/>
          <p:nvPr/>
        </p:nvSpPr>
        <p:spPr>
          <a:xfrm>
            <a:off x="2413982" y="3451046"/>
            <a:ext cx="242333" cy="180466"/>
          </a:xfrm>
          <a:custGeom>
            <a:avLst/>
            <a:gdLst>
              <a:gd name="connsiteX0" fmla="*/ 2109 w 242333"/>
              <a:gd name="connsiteY0" fmla="*/ 0 h 180466"/>
              <a:gd name="connsiteX1" fmla="*/ 9858 w 242333"/>
              <a:gd name="connsiteY1" fmla="*/ 154983 h 180466"/>
              <a:gd name="connsiteX2" fmla="*/ 79601 w 242333"/>
              <a:gd name="connsiteY2" fmla="*/ 178230 h 180466"/>
              <a:gd name="connsiteX3" fmla="*/ 242333 w 242333"/>
              <a:gd name="connsiteY3" fmla="*/ 178230 h 180466"/>
            </a:gdLst>
            <a:ahLst/>
            <a:cxnLst>
              <a:cxn ang="0">
                <a:pos x="connsiteX0" y="connsiteY0"/>
              </a:cxn>
              <a:cxn ang="0">
                <a:pos x="connsiteX1" y="connsiteY1"/>
              </a:cxn>
              <a:cxn ang="0">
                <a:pos x="connsiteX2" y="connsiteY2"/>
              </a:cxn>
              <a:cxn ang="0">
                <a:pos x="connsiteX3" y="connsiteY3"/>
              </a:cxn>
            </a:cxnLst>
            <a:rect l="l" t="t" r="r" b="b"/>
            <a:pathLst>
              <a:path w="242333" h="180466">
                <a:moveTo>
                  <a:pt x="2109" y="0"/>
                </a:moveTo>
                <a:cubicBezTo>
                  <a:pt x="-474" y="62639"/>
                  <a:pt x="-3057" y="125278"/>
                  <a:pt x="9858" y="154983"/>
                </a:cubicBezTo>
                <a:cubicBezTo>
                  <a:pt x="22773" y="184688"/>
                  <a:pt x="40855" y="174356"/>
                  <a:pt x="79601" y="178230"/>
                </a:cubicBezTo>
                <a:cubicBezTo>
                  <a:pt x="118347" y="182104"/>
                  <a:pt x="180340" y="180167"/>
                  <a:pt x="242333" y="178230"/>
                </a:cubicBezTo>
              </a:path>
            </a:pathLst>
          </a:custGeom>
          <a:no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789B71C1-EE80-17C0-2150-C7963A00EC15}"/>
              </a:ext>
            </a:extLst>
          </p:cNvPr>
          <p:cNvSpPr txBox="1"/>
          <p:nvPr/>
        </p:nvSpPr>
        <p:spPr>
          <a:xfrm>
            <a:off x="2244593" y="3636188"/>
            <a:ext cx="1555234" cy="253916"/>
          </a:xfrm>
          <a:prstGeom prst="rect">
            <a:avLst/>
          </a:prstGeom>
          <a:noFill/>
        </p:spPr>
        <p:txBody>
          <a:bodyPr wrap="none" rtlCol="0">
            <a:spAutoFit/>
          </a:bodyPr>
          <a:lstStyle/>
          <a:p>
            <a:r>
              <a:rPr kumimoji="1" lang="en-US" altLang="ja-JP" sz="1050" b="1" dirty="0"/>
              <a:t>Duplication hot spot [1]</a:t>
            </a:r>
            <a:endParaRPr kumimoji="1" lang="ja-JP" altLang="en-US" sz="1050" b="1" baseline="30000"/>
          </a:p>
        </p:txBody>
      </p:sp>
      <p:cxnSp>
        <p:nvCxnSpPr>
          <p:cNvPr id="28" name="直線矢印コネクタ 27">
            <a:extLst>
              <a:ext uri="{FF2B5EF4-FFF2-40B4-BE49-F238E27FC236}">
                <a16:creationId xmlns:a16="http://schemas.microsoft.com/office/drawing/2014/main" id="{346E952D-F79C-C133-4D19-C27E583B1DF2}"/>
              </a:ext>
            </a:extLst>
          </p:cNvPr>
          <p:cNvCxnSpPr>
            <a:cxnSpLocks/>
          </p:cNvCxnSpPr>
          <p:nvPr/>
        </p:nvCxnSpPr>
        <p:spPr>
          <a:xfrm>
            <a:off x="2676747" y="2143248"/>
            <a:ext cx="1316413" cy="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42333DEE-C047-3F24-3BBA-D34978D7561B}"/>
              </a:ext>
            </a:extLst>
          </p:cNvPr>
          <p:cNvCxnSpPr>
            <a:cxnSpLocks/>
          </p:cNvCxnSpPr>
          <p:nvPr/>
        </p:nvCxnSpPr>
        <p:spPr>
          <a:xfrm flipV="1">
            <a:off x="2377590" y="5545432"/>
            <a:ext cx="1827315" cy="11136"/>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7AC81384-CD1C-2DB3-4686-D4FB505F2426}"/>
              </a:ext>
            </a:extLst>
          </p:cNvPr>
          <p:cNvSpPr txBox="1"/>
          <p:nvPr/>
        </p:nvSpPr>
        <p:spPr>
          <a:xfrm>
            <a:off x="2696062" y="2181154"/>
            <a:ext cx="1324402" cy="253916"/>
          </a:xfrm>
          <a:prstGeom prst="rect">
            <a:avLst/>
          </a:prstGeom>
          <a:noFill/>
        </p:spPr>
        <p:txBody>
          <a:bodyPr wrap="none" rtlCol="0">
            <a:spAutoFit/>
          </a:bodyPr>
          <a:lstStyle/>
          <a:p>
            <a:r>
              <a:rPr kumimoji="1" lang="en-US" altLang="ja-JP" sz="1050" b="1" dirty="0"/>
              <a:t>Duplication hot spot</a:t>
            </a:r>
            <a:endParaRPr kumimoji="1" lang="ja-JP" altLang="en-US" sz="1050" b="1"/>
          </a:p>
        </p:txBody>
      </p:sp>
      <p:sp>
        <p:nvSpPr>
          <p:cNvPr id="31" name="テキスト ボックス 30">
            <a:extLst>
              <a:ext uri="{FF2B5EF4-FFF2-40B4-BE49-F238E27FC236}">
                <a16:creationId xmlns:a16="http://schemas.microsoft.com/office/drawing/2014/main" id="{374A8304-40FE-EE61-ECC4-F9F96EACF830}"/>
              </a:ext>
            </a:extLst>
          </p:cNvPr>
          <p:cNvSpPr txBox="1"/>
          <p:nvPr/>
        </p:nvSpPr>
        <p:spPr>
          <a:xfrm>
            <a:off x="2548155" y="5553802"/>
            <a:ext cx="1510350" cy="253916"/>
          </a:xfrm>
          <a:prstGeom prst="rect">
            <a:avLst/>
          </a:prstGeom>
          <a:noFill/>
        </p:spPr>
        <p:txBody>
          <a:bodyPr wrap="none" rtlCol="0">
            <a:spAutoFit/>
          </a:bodyPr>
          <a:lstStyle/>
          <a:p>
            <a:r>
              <a:rPr kumimoji="1" lang="en-US" altLang="ja-JP" sz="1050" b="1" dirty="0"/>
              <a:t>Duplication hot spot [2]</a:t>
            </a:r>
            <a:endParaRPr kumimoji="1" lang="ja-JP" altLang="en-US" sz="1050" b="1" baseline="30000"/>
          </a:p>
        </p:txBody>
      </p:sp>
      <p:sp>
        <p:nvSpPr>
          <p:cNvPr id="32" name="テキスト ボックス 31">
            <a:extLst>
              <a:ext uri="{FF2B5EF4-FFF2-40B4-BE49-F238E27FC236}">
                <a16:creationId xmlns:a16="http://schemas.microsoft.com/office/drawing/2014/main" id="{97C8B540-42F7-EA0A-DA9B-8CAB5D1AE9B0}"/>
              </a:ext>
            </a:extLst>
          </p:cNvPr>
          <p:cNvSpPr txBox="1"/>
          <p:nvPr/>
        </p:nvSpPr>
        <p:spPr>
          <a:xfrm>
            <a:off x="302666" y="6094953"/>
            <a:ext cx="6064572" cy="1569660"/>
          </a:xfrm>
          <a:prstGeom prst="rect">
            <a:avLst/>
          </a:prstGeom>
          <a:noFill/>
        </p:spPr>
        <p:txBody>
          <a:bodyPr wrap="square" rtlCol="0">
            <a:spAutoFit/>
          </a:bodyPr>
          <a:lstStyle/>
          <a:p>
            <a:pPr defTabSz="1219170">
              <a:defRPr/>
            </a:pPr>
            <a:r>
              <a:rPr lang="ja-JP" altLang="en-US" sz="1200" kern="100">
                <a:latin typeface="Arial" panose="020B0604020202020204" pitchFamily="34" charset="0"/>
                <a:ea typeface="ＭＳ 明朝" panose="02020609040205080304" pitchFamily="49" charset="-128"/>
                <a:cs typeface="Arial" panose="020B0604020202020204" pitchFamily="34" charset="0"/>
              </a:rPr>
              <a:t>　　　　</a:t>
            </a:r>
            <a:r>
              <a:rPr lang="en-US" altLang="ja-JP" sz="1200" kern="100" dirty="0">
                <a:latin typeface="Arial" panose="020B0604020202020204" pitchFamily="34" charset="0"/>
                <a:ea typeface="ＭＳ 明朝" panose="02020609040205080304" pitchFamily="49" charset="-128"/>
                <a:cs typeface="Arial" panose="020B0604020202020204" pitchFamily="34" charset="0"/>
              </a:rPr>
              <a:t>Palindrome sequences located at the hot-spot of leukemic tandem duplications were shown. </a:t>
            </a:r>
            <a:r>
              <a:rPr lang="en-US" altLang="ja-JP" sz="1200" i="1" kern="100" dirty="0">
                <a:latin typeface="Arial" panose="020B0604020202020204" pitchFamily="34" charset="0"/>
                <a:ea typeface="ＭＳ 明朝" panose="02020609040205080304" pitchFamily="49" charset="-128"/>
                <a:cs typeface="Arial" panose="020B0604020202020204" pitchFamily="34" charset="0"/>
              </a:rPr>
              <a:t>NPM1 </a:t>
            </a:r>
            <a:r>
              <a:rPr lang="en-US" altLang="ja-JP" sz="1200" kern="100" dirty="0">
                <a:latin typeface="Arial" panose="020B0604020202020204" pitchFamily="34" charset="0"/>
                <a:ea typeface="ＭＳ 明朝" panose="02020609040205080304" pitchFamily="49" charset="-128"/>
                <a:cs typeface="Arial" panose="020B0604020202020204" pitchFamily="34" charset="0"/>
              </a:rPr>
              <a:t>mutation is 4 bp elongation which located 6 bp palindrome sequence (</a:t>
            </a:r>
            <a:r>
              <a:rPr lang="en-US" altLang="ja-JP" sz="1200" kern="100" dirty="0" err="1">
                <a:latin typeface="Arial" panose="020B0604020202020204" pitchFamily="34" charset="0"/>
                <a:ea typeface="ＭＳ 明朝" panose="02020609040205080304" pitchFamily="49" charset="-128"/>
                <a:cs typeface="Arial" panose="020B0604020202020204" pitchFamily="34" charset="0"/>
              </a:rPr>
              <a:t>Bgl</a:t>
            </a:r>
            <a:r>
              <a:rPr lang="en-US" altLang="ja-JP" sz="1200" kern="100" dirty="0">
                <a:latin typeface="Arial" panose="020B0604020202020204" pitchFamily="34" charset="0"/>
                <a:ea typeface="ＭＳ 明朝" panose="02020609040205080304" pitchFamily="49" charset="-128"/>
                <a:cs typeface="Arial" panose="020B0604020202020204" pitchFamily="34" charset="0"/>
              </a:rPr>
              <a:t> II site). The most common type of the mutation, type  A, is insertion of “TCTG”, which is complete duplication of the site [1]. Recently </a:t>
            </a:r>
            <a:r>
              <a:rPr lang="en-US" altLang="ja-JP" sz="1200" i="1" kern="100" dirty="0">
                <a:latin typeface="Arial" panose="020B0604020202020204" pitchFamily="34" charset="0"/>
                <a:ea typeface="ＭＳ 明朝" panose="02020609040205080304" pitchFamily="49" charset="-128"/>
                <a:cs typeface="Arial" panose="020B0604020202020204" pitchFamily="34" charset="0"/>
              </a:rPr>
              <a:t>UBTF</a:t>
            </a:r>
            <a:r>
              <a:rPr lang="en-US" altLang="ja-JP" sz="1200" kern="100" dirty="0">
                <a:latin typeface="Arial" panose="020B0604020202020204" pitchFamily="34" charset="0"/>
                <a:ea typeface="ＭＳ 明朝" panose="02020609040205080304" pitchFamily="49" charset="-128"/>
                <a:cs typeface="Arial" panose="020B0604020202020204" pitchFamily="34" charset="0"/>
              </a:rPr>
              <a:t>-ITD was identified as recurrent mutation in pediatric AML. Thirteen bp palindrome sequence locates at the beginning of common duplication site [2].</a:t>
            </a:r>
          </a:p>
          <a:p>
            <a:pPr defTabSz="1219170">
              <a:defRPr/>
            </a:pPr>
            <a:endParaRPr lang="en-US" altLang="ja-JP" sz="1200" kern="100" dirty="0">
              <a:latin typeface="Arial" panose="020B0604020202020204" pitchFamily="34" charset="0"/>
              <a:ea typeface="ＭＳ 明朝" panose="02020609040205080304" pitchFamily="49" charset="-128"/>
              <a:cs typeface="Arial" panose="020B0604020202020204" pitchFamily="34" charset="0"/>
            </a:endParaRPr>
          </a:p>
          <a:p>
            <a:pPr defTabSz="1219170">
              <a:defRPr/>
            </a:pPr>
            <a:r>
              <a:rPr lang="en-US" altLang="ja-JP" sz="1200" kern="100" dirty="0">
                <a:latin typeface="Arial" panose="020B0604020202020204" pitchFamily="34" charset="0"/>
                <a:ea typeface="ＭＳ 明朝" panose="02020609040205080304" pitchFamily="49" charset="-128"/>
                <a:cs typeface="Arial" panose="020B0604020202020204" pitchFamily="34" charset="0"/>
              </a:rPr>
              <a:t>References</a:t>
            </a:r>
          </a:p>
        </p:txBody>
      </p:sp>
      <p:sp>
        <p:nvSpPr>
          <p:cNvPr id="3" name="テキスト ボックス 2">
            <a:extLst>
              <a:ext uri="{FF2B5EF4-FFF2-40B4-BE49-F238E27FC236}">
                <a16:creationId xmlns:a16="http://schemas.microsoft.com/office/drawing/2014/main" id="{3550DBB2-79DF-BCD4-5819-304C8FF93CBE}"/>
              </a:ext>
            </a:extLst>
          </p:cNvPr>
          <p:cNvSpPr txBox="1"/>
          <p:nvPr/>
        </p:nvSpPr>
        <p:spPr>
          <a:xfrm>
            <a:off x="2906794" y="3799833"/>
            <a:ext cx="2542684" cy="253916"/>
          </a:xfrm>
          <a:prstGeom prst="rect">
            <a:avLst/>
          </a:prstGeom>
          <a:noFill/>
        </p:spPr>
        <p:txBody>
          <a:bodyPr wrap="none" rtlCol="0">
            <a:spAutoFit/>
          </a:bodyPr>
          <a:lstStyle/>
          <a:p>
            <a:r>
              <a:rPr kumimoji="1" lang="en-US" altLang="ja-JP" sz="1050" dirty="0"/>
              <a:t>Type A mutation: NPM1 c.863_864insTCTG</a:t>
            </a:r>
            <a:endParaRPr kumimoji="1" lang="ja-JP" altLang="en-US" sz="1050"/>
          </a:p>
        </p:txBody>
      </p:sp>
      <p:sp>
        <p:nvSpPr>
          <p:cNvPr id="5" name="テキスト ボックス 4">
            <a:extLst>
              <a:ext uri="{FF2B5EF4-FFF2-40B4-BE49-F238E27FC236}">
                <a16:creationId xmlns:a16="http://schemas.microsoft.com/office/drawing/2014/main" id="{4D58055F-B109-53B3-082F-73156D415E0D}"/>
              </a:ext>
            </a:extLst>
          </p:cNvPr>
          <p:cNvSpPr txBox="1"/>
          <p:nvPr/>
        </p:nvSpPr>
        <p:spPr>
          <a:xfrm>
            <a:off x="364876" y="7572785"/>
            <a:ext cx="5940153" cy="1015663"/>
          </a:xfrm>
          <a:prstGeom prst="rect">
            <a:avLst/>
          </a:prstGeom>
          <a:noFill/>
        </p:spPr>
        <p:txBody>
          <a:bodyPr wrap="square" rtlCol="0">
            <a:spAutoFit/>
          </a:bodyPr>
          <a:lstStyle/>
          <a:p>
            <a:pPr marL="228600" indent="-228600" fontAlgn="t">
              <a:buAutoNum type="arabicPeriod"/>
            </a:pPr>
            <a:r>
              <a:rPr lang="en-US" altLang="ja-JP" sz="1200" i="0" strike="noStrike" dirty="0">
                <a:effectLst/>
                <a:latin typeface="Arial" panose="020B0604020202020204" pitchFamily="34" charset="0"/>
                <a:cs typeface="Arial" panose="020B0604020202020204" pitchFamily="34" charset="0"/>
              </a:rPr>
              <a:t> Ivey A, Hills RK, Simpson MA, et al. </a:t>
            </a:r>
            <a:r>
              <a:rPr lang="en-US" altLang="ja-JP" sz="1200" i="0" u="none" strike="noStrike" dirty="0">
                <a:effectLst/>
                <a:latin typeface="Arial" panose="020B0604020202020204" pitchFamily="34" charset="0"/>
                <a:cs typeface="Arial" panose="020B0604020202020204" pitchFamily="34" charset="0"/>
              </a:rPr>
              <a:t>Assessment of Minimal Residual Disease in Standard-Risk AML </a:t>
            </a:r>
            <a:r>
              <a:rPr lang="en-US" altLang="ja-JP" sz="1200" i="0" strike="noStrike" dirty="0">
                <a:effectLst/>
                <a:latin typeface="Arial" panose="020B0604020202020204" pitchFamily="34" charset="0"/>
                <a:cs typeface="Arial" panose="020B0604020202020204" pitchFamily="34" charset="0"/>
              </a:rPr>
              <a:t>N </a:t>
            </a:r>
            <a:r>
              <a:rPr lang="en-US" altLang="ja-JP" sz="1200" i="0" strike="noStrike" dirty="0" err="1">
                <a:effectLst/>
                <a:latin typeface="Arial" panose="020B0604020202020204" pitchFamily="34" charset="0"/>
                <a:cs typeface="Arial" panose="020B0604020202020204" pitchFamily="34" charset="0"/>
              </a:rPr>
              <a:t>Engl</a:t>
            </a:r>
            <a:r>
              <a:rPr lang="en-US" altLang="ja-JP" sz="1200" i="0" strike="noStrike" dirty="0">
                <a:effectLst/>
                <a:latin typeface="Arial" panose="020B0604020202020204" pitchFamily="34" charset="0"/>
                <a:cs typeface="Arial" panose="020B0604020202020204" pitchFamily="34" charset="0"/>
              </a:rPr>
              <a:t> J Med. 2016;374(5):422-33.</a:t>
            </a:r>
          </a:p>
          <a:p>
            <a:pPr marL="228600" indent="-228600" fontAlgn="t">
              <a:buFontTx/>
              <a:buAutoNum type="arabicPeriod"/>
            </a:pPr>
            <a:r>
              <a:rPr lang="en-US" altLang="ja-JP" sz="1200" i="0" u="none" strike="noStrike" dirty="0">
                <a:effectLst/>
                <a:latin typeface="Arial" panose="020B0604020202020204" pitchFamily="34" charset="0"/>
                <a:cs typeface="Arial" panose="020B0604020202020204" pitchFamily="34" charset="0"/>
              </a:rPr>
              <a:t>Georgi JA, </a:t>
            </a:r>
            <a:r>
              <a:rPr lang="en-US" altLang="ja-JP" sz="1200" i="0" u="none" strike="noStrike" dirty="0" err="1">
                <a:effectLst/>
                <a:latin typeface="Arial" panose="020B0604020202020204" pitchFamily="34" charset="0"/>
                <a:cs typeface="Arial" panose="020B0604020202020204" pitchFamily="34" charset="0"/>
              </a:rPr>
              <a:t>Stasik</a:t>
            </a:r>
            <a:r>
              <a:rPr lang="en-US" altLang="ja-JP" sz="1200" i="0" u="none" strike="noStrike" dirty="0">
                <a:effectLst/>
                <a:latin typeface="Arial" panose="020B0604020202020204" pitchFamily="34" charset="0"/>
                <a:cs typeface="Arial" panose="020B0604020202020204" pitchFamily="34" charset="0"/>
              </a:rPr>
              <a:t> S, </a:t>
            </a:r>
            <a:r>
              <a:rPr lang="en-US" altLang="ja-JP" sz="1200" i="0" u="none" strike="noStrike" dirty="0" err="1">
                <a:effectLst/>
                <a:latin typeface="Arial" panose="020B0604020202020204" pitchFamily="34" charset="0"/>
                <a:cs typeface="Arial" panose="020B0604020202020204" pitchFamily="34" charset="0"/>
              </a:rPr>
              <a:t>Eckardt</a:t>
            </a:r>
            <a:r>
              <a:rPr lang="en-US" altLang="ja-JP" sz="1200" i="0" u="none" strike="noStrike" dirty="0">
                <a:effectLst/>
                <a:latin typeface="Arial" panose="020B0604020202020204" pitchFamily="34" charset="0"/>
                <a:cs typeface="Arial" panose="020B0604020202020204" pitchFamily="34" charset="0"/>
              </a:rPr>
              <a:t> JN, et al. </a:t>
            </a:r>
            <a:r>
              <a:rPr lang="en-US" altLang="ja-JP" sz="1200" i="1" u="none" strike="noStrike" dirty="0">
                <a:effectLst/>
                <a:latin typeface="Arial" panose="020B0604020202020204" pitchFamily="34" charset="0"/>
                <a:cs typeface="Arial" panose="020B0604020202020204" pitchFamily="34" charset="0"/>
              </a:rPr>
              <a:t>UBTF</a:t>
            </a:r>
            <a:r>
              <a:rPr lang="en-US" altLang="ja-JP" sz="1200" i="0" u="none" strike="noStrike" dirty="0">
                <a:effectLst/>
                <a:latin typeface="Arial" panose="020B0604020202020204" pitchFamily="34" charset="0"/>
                <a:cs typeface="Arial" panose="020B0604020202020204" pitchFamily="34" charset="0"/>
              </a:rPr>
              <a:t> tandem duplications are rare but recurrent alterations in adult AML and associated with younger age, myelodysplasia, and inferior outcome Blood Cancer J. 2023;13(1):88. </a:t>
            </a:r>
            <a:endParaRPr kumimoji="1" lang="ja-JP" alt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698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D645DC46-EA91-D348-A25A-0F77DD987FE2}"/>
              </a:ext>
            </a:extLst>
          </p:cNvPr>
          <p:cNvSpPr txBox="1"/>
          <p:nvPr/>
        </p:nvSpPr>
        <p:spPr>
          <a:xfrm>
            <a:off x="3171528" y="2360203"/>
            <a:ext cx="53576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NNN</a:t>
            </a:r>
          </a:p>
        </p:txBody>
      </p:sp>
      <p:sp>
        <p:nvSpPr>
          <p:cNvPr id="21" name="テキスト ボックス 20">
            <a:extLst>
              <a:ext uri="{FF2B5EF4-FFF2-40B4-BE49-F238E27FC236}">
                <a16:creationId xmlns:a16="http://schemas.microsoft.com/office/drawing/2014/main" id="{F41B0EEE-3BBB-0084-797D-2F884AB2CF39}"/>
              </a:ext>
            </a:extLst>
          </p:cNvPr>
          <p:cNvSpPr txBox="1"/>
          <p:nvPr/>
        </p:nvSpPr>
        <p:spPr>
          <a:xfrm>
            <a:off x="2537255" y="3263332"/>
            <a:ext cx="53576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CAT</a:t>
            </a:r>
          </a:p>
        </p:txBody>
      </p:sp>
      <p:cxnSp>
        <p:nvCxnSpPr>
          <p:cNvPr id="22" name="直線コネクタ 21">
            <a:extLst>
              <a:ext uri="{FF2B5EF4-FFF2-40B4-BE49-F238E27FC236}">
                <a16:creationId xmlns:a16="http://schemas.microsoft.com/office/drawing/2014/main" id="{9384DCDC-EFAD-7D83-249C-F54DC656BCFB}"/>
              </a:ext>
            </a:extLst>
          </p:cNvPr>
          <p:cNvCxnSpPr>
            <a:cxnSpLocks/>
          </p:cNvCxnSpPr>
          <p:nvPr/>
        </p:nvCxnSpPr>
        <p:spPr>
          <a:xfrm>
            <a:off x="3436824" y="1477763"/>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F862D2F1-110D-8A63-A3D7-D5F29707D7FE}"/>
              </a:ext>
            </a:extLst>
          </p:cNvPr>
          <p:cNvCxnSpPr>
            <a:cxnSpLocks/>
          </p:cNvCxnSpPr>
          <p:nvPr/>
        </p:nvCxnSpPr>
        <p:spPr>
          <a:xfrm>
            <a:off x="2077278" y="1477763"/>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61EA64A1-F29C-6110-F371-685F73DA5AA9}"/>
              </a:ext>
            </a:extLst>
          </p:cNvPr>
          <p:cNvSpPr txBox="1"/>
          <p:nvPr/>
        </p:nvSpPr>
        <p:spPr>
          <a:xfrm>
            <a:off x="3171528" y="2247038"/>
            <a:ext cx="53576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NNN</a:t>
            </a:r>
          </a:p>
        </p:txBody>
      </p:sp>
      <p:sp>
        <p:nvSpPr>
          <p:cNvPr id="25" name="テキスト ボックス 24">
            <a:extLst>
              <a:ext uri="{FF2B5EF4-FFF2-40B4-BE49-F238E27FC236}">
                <a16:creationId xmlns:a16="http://schemas.microsoft.com/office/drawing/2014/main" id="{D896E9C9-D16A-D613-9C7F-D9B853E212C9}"/>
              </a:ext>
            </a:extLst>
          </p:cNvPr>
          <p:cNvSpPr txBox="1"/>
          <p:nvPr/>
        </p:nvSpPr>
        <p:spPr>
          <a:xfrm>
            <a:off x="1619339" y="890498"/>
            <a:ext cx="260300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I) ITD without filler</a:t>
            </a:r>
            <a:endParaRPr lang="ja-JP" altLang="en-US" sz="1000">
              <a:latin typeface="Arial" panose="020B0604020202020204" pitchFamily="34" charset="0"/>
              <a:ea typeface="Meiryo" panose="020B0604030504040204" pitchFamily="34" charset="-128"/>
              <a:cs typeface="Arial" panose="020B0604020202020204" pitchFamily="34" charset="0"/>
            </a:endParaRPr>
          </a:p>
        </p:txBody>
      </p:sp>
      <p:sp>
        <p:nvSpPr>
          <p:cNvPr id="26" name="テキスト ボックス 25">
            <a:extLst>
              <a:ext uri="{FF2B5EF4-FFF2-40B4-BE49-F238E27FC236}">
                <a16:creationId xmlns:a16="http://schemas.microsoft.com/office/drawing/2014/main" id="{F2E90AAA-2AD5-7EB1-3EBB-209DCC7EB9E2}"/>
              </a:ext>
            </a:extLst>
          </p:cNvPr>
          <p:cNvSpPr txBox="1"/>
          <p:nvPr/>
        </p:nvSpPr>
        <p:spPr>
          <a:xfrm>
            <a:off x="1619339" y="1969247"/>
            <a:ext cx="2427529"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II) ITD with filler</a:t>
            </a:r>
            <a:endParaRPr lang="ja-JP" altLang="en-US" sz="1000">
              <a:latin typeface="Arial" panose="020B0604020202020204" pitchFamily="34" charset="0"/>
              <a:ea typeface="Meiryo" panose="020B0604030504040204" pitchFamily="34" charset="-128"/>
              <a:cs typeface="Arial" panose="020B0604020202020204" pitchFamily="34" charset="0"/>
            </a:endParaRPr>
          </a:p>
        </p:txBody>
      </p:sp>
      <p:sp>
        <p:nvSpPr>
          <p:cNvPr id="27" name="テキスト ボックス 26">
            <a:extLst>
              <a:ext uri="{FF2B5EF4-FFF2-40B4-BE49-F238E27FC236}">
                <a16:creationId xmlns:a16="http://schemas.microsoft.com/office/drawing/2014/main" id="{D43DA328-6370-5E77-4749-A5A1FA3D034A}"/>
              </a:ext>
            </a:extLst>
          </p:cNvPr>
          <p:cNvSpPr txBox="1"/>
          <p:nvPr/>
        </p:nvSpPr>
        <p:spPr>
          <a:xfrm>
            <a:off x="1619339" y="2969364"/>
            <a:ext cx="1961841"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III) ITD with microhomology</a:t>
            </a:r>
            <a:endParaRPr lang="ja-JP" altLang="en-US" sz="1000">
              <a:latin typeface="Arial" panose="020B0604020202020204" pitchFamily="34" charset="0"/>
              <a:ea typeface="Meiryo" panose="020B0604030504040204" pitchFamily="34" charset="-128"/>
              <a:cs typeface="Arial" panose="020B0604020202020204" pitchFamily="34" charset="0"/>
            </a:endParaRPr>
          </a:p>
        </p:txBody>
      </p:sp>
      <p:sp>
        <p:nvSpPr>
          <p:cNvPr id="30" name="テキスト ボックス 29">
            <a:extLst>
              <a:ext uri="{FF2B5EF4-FFF2-40B4-BE49-F238E27FC236}">
                <a16:creationId xmlns:a16="http://schemas.microsoft.com/office/drawing/2014/main" id="{3032466F-978C-0BBC-8032-4B76343D5FE9}"/>
              </a:ext>
            </a:extLst>
          </p:cNvPr>
          <p:cNvSpPr txBox="1"/>
          <p:nvPr/>
        </p:nvSpPr>
        <p:spPr>
          <a:xfrm>
            <a:off x="4985755" y="3021212"/>
            <a:ext cx="1222656"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microhomology</a:t>
            </a:r>
            <a:endParaRPr lang="ja-JP" altLang="en-US" sz="1000">
              <a:latin typeface="Arial" panose="020B0604020202020204" pitchFamily="34" charset="0"/>
              <a:ea typeface="Meiryo" panose="020B0604030504040204" pitchFamily="34" charset="-128"/>
              <a:cs typeface="Arial" panose="020B0604020202020204" pitchFamily="34" charset="0"/>
            </a:endParaRPr>
          </a:p>
        </p:txBody>
      </p:sp>
      <p:cxnSp>
        <p:nvCxnSpPr>
          <p:cNvPr id="36" name="直線コネクタ 35">
            <a:extLst>
              <a:ext uri="{FF2B5EF4-FFF2-40B4-BE49-F238E27FC236}">
                <a16:creationId xmlns:a16="http://schemas.microsoft.com/office/drawing/2014/main" id="{C8E7457D-2120-AC26-0879-5B05BFE90730}"/>
              </a:ext>
            </a:extLst>
          </p:cNvPr>
          <p:cNvCxnSpPr>
            <a:cxnSpLocks/>
          </p:cNvCxnSpPr>
          <p:nvPr/>
        </p:nvCxnSpPr>
        <p:spPr>
          <a:xfrm>
            <a:off x="3436824" y="1584443"/>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B41065B1-A746-34EE-1E7A-8498021C76E9}"/>
              </a:ext>
            </a:extLst>
          </p:cNvPr>
          <p:cNvCxnSpPr>
            <a:cxnSpLocks/>
          </p:cNvCxnSpPr>
          <p:nvPr/>
        </p:nvCxnSpPr>
        <p:spPr>
          <a:xfrm>
            <a:off x="2077278" y="1584443"/>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7552F9B5-9314-FE55-0C61-4017279EF397}"/>
              </a:ext>
            </a:extLst>
          </p:cNvPr>
          <p:cNvCxnSpPr>
            <a:cxnSpLocks/>
          </p:cNvCxnSpPr>
          <p:nvPr/>
        </p:nvCxnSpPr>
        <p:spPr>
          <a:xfrm>
            <a:off x="3436823" y="158444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91FCFC15-2BD1-FD8D-225F-2FB4BA9F6F73}"/>
              </a:ext>
            </a:extLst>
          </p:cNvPr>
          <p:cNvCxnSpPr>
            <a:cxnSpLocks/>
          </p:cNvCxnSpPr>
          <p:nvPr/>
        </p:nvCxnSpPr>
        <p:spPr>
          <a:xfrm>
            <a:off x="3436823" y="147776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71577659-DEF6-ACC3-388C-2E8EE2BCF583}"/>
              </a:ext>
            </a:extLst>
          </p:cNvPr>
          <p:cNvCxnSpPr>
            <a:cxnSpLocks/>
          </p:cNvCxnSpPr>
          <p:nvPr/>
        </p:nvCxnSpPr>
        <p:spPr>
          <a:xfrm>
            <a:off x="2778223" y="158444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AF9AB0C1-7BEC-832D-DCD1-9F6690B72C1F}"/>
              </a:ext>
            </a:extLst>
          </p:cNvPr>
          <p:cNvCxnSpPr>
            <a:cxnSpLocks/>
          </p:cNvCxnSpPr>
          <p:nvPr/>
        </p:nvCxnSpPr>
        <p:spPr>
          <a:xfrm>
            <a:off x="2778223" y="147776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A3DC6809-4537-EA08-025A-63A4B5BEEB70}"/>
              </a:ext>
            </a:extLst>
          </p:cNvPr>
          <p:cNvCxnSpPr>
            <a:cxnSpLocks/>
          </p:cNvCxnSpPr>
          <p:nvPr/>
        </p:nvCxnSpPr>
        <p:spPr>
          <a:xfrm>
            <a:off x="3568179" y="2376923"/>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E7A9C56E-1F61-97C8-EFE6-8846E0223955}"/>
              </a:ext>
            </a:extLst>
          </p:cNvPr>
          <p:cNvCxnSpPr>
            <a:cxnSpLocks/>
          </p:cNvCxnSpPr>
          <p:nvPr/>
        </p:nvCxnSpPr>
        <p:spPr>
          <a:xfrm>
            <a:off x="1918689" y="2376923"/>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8C8499C7-DB6E-DA02-D34E-E0E15759F7BE}"/>
              </a:ext>
            </a:extLst>
          </p:cNvPr>
          <p:cNvCxnSpPr>
            <a:cxnSpLocks/>
          </p:cNvCxnSpPr>
          <p:nvPr/>
        </p:nvCxnSpPr>
        <p:spPr>
          <a:xfrm>
            <a:off x="3568179" y="2483603"/>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C12E518B-ABC7-8211-46BD-F5E83CD09E82}"/>
              </a:ext>
            </a:extLst>
          </p:cNvPr>
          <p:cNvCxnSpPr>
            <a:cxnSpLocks/>
          </p:cNvCxnSpPr>
          <p:nvPr/>
        </p:nvCxnSpPr>
        <p:spPr>
          <a:xfrm>
            <a:off x="1918690" y="2483603"/>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D016E9BD-3857-07C5-C2A4-C63FA949F1D7}"/>
              </a:ext>
            </a:extLst>
          </p:cNvPr>
          <p:cNvCxnSpPr>
            <a:cxnSpLocks/>
          </p:cNvCxnSpPr>
          <p:nvPr/>
        </p:nvCxnSpPr>
        <p:spPr>
          <a:xfrm>
            <a:off x="3568179" y="248360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8A38CAEC-0763-ADAF-577B-4208582C5677}"/>
              </a:ext>
            </a:extLst>
          </p:cNvPr>
          <p:cNvCxnSpPr>
            <a:cxnSpLocks/>
          </p:cNvCxnSpPr>
          <p:nvPr/>
        </p:nvCxnSpPr>
        <p:spPr>
          <a:xfrm>
            <a:off x="3568178" y="237692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B26E9739-04A0-F30D-9BFA-DD949594CCE1}"/>
              </a:ext>
            </a:extLst>
          </p:cNvPr>
          <p:cNvCxnSpPr>
            <a:cxnSpLocks/>
          </p:cNvCxnSpPr>
          <p:nvPr/>
        </p:nvCxnSpPr>
        <p:spPr>
          <a:xfrm>
            <a:off x="2608059" y="248360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18E4BDB6-0C53-CF4E-1153-80F49DF94DCE}"/>
              </a:ext>
            </a:extLst>
          </p:cNvPr>
          <p:cNvCxnSpPr>
            <a:cxnSpLocks/>
          </p:cNvCxnSpPr>
          <p:nvPr/>
        </p:nvCxnSpPr>
        <p:spPr>
          <a:xfrm>
            <a:off x="2608058" y="2376923"/>
            <a:ext cx="61741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テキスト ボックス 70">
            <a:extLst>
              <a:ext uri="{FF2B5EF4-FFF2-40B4-BE49-F238E27FC236}">
                <a16:creationId xmlns:a16="http://schemas.microsoft.com/office/drawing/2014/main" id="{BE80D051-C842-B5BA-C33D-52DA9AD6FEC3}"/>
              </a:ext>
            </a:extLst>
          </p:cNvPr>
          <p:cNvSpPr txBox="1"/>
          <p:nvPr/>
        </p:nvSpPr>
        <p:spPr>
          <a:xfrm>
            <a:off x="3181780" y="3256320"/>
            <a:ext cx="53576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CAT</a:t>
            </a:r>
          </a:p>
        </p:txBody>
      </p:sp>
      <p:sp>
        <p:nvSpPr>
          <p:cNvPr id="72" name="テキスト ボックス 71">
            <a:extLst>
              <a:ext uri="{FF2B5EF4-FFF2-40B4-BE49-F238E27FC236}">
                <a16:creationId xmlns:a16="http://schemas.microsoft.com/office/drawing/2014/main" id="{D73C7EE3-6A5E-4ECF-47A9-CDD9CEE667FA}"/>
              </a:ext>
            </a:extLst>
          </p:cNvPr>
          <p:cNvSpPr txBox="1"/>
          <p:nvPr/>
        </p:nvSpPr>
        <p:spPr>
          <a:xfrm>
            <a:off x="3837553" y="3251709"/>
            <a:ext cx="535767" cy="246221"/>
          </a:xfrm>
          <a:prstGeom prst="rect">
            <a:avLst/>
          </a:prstGeom>
          <a:noFill/>
        </p:spPr>
        <p:txBody>
          <a:bodyPr wrap="square" rtlCol="0">
            <a:spAutoFit/>
          </a:bodyPr>
          <a:lstStyle/>
          <a:p>
            <a:r>
              <a:rPr lang="en-US" altLang="ja-JP" sz="1000" dirty="0">
                <a:latin typeface="Arial" panose="020B0604020202020204" pitchFamily="34" charset="0"/>
                <a:ea typeface="Meiryo" panose="020B0604030504040204" pitchFamily="34" charset="-128"/>
                <a:cs typeface="Arial" panose="020B0604020202020204" pitchFamily="34" charset="0"/>
              </a:rPr>
              <a:t>CAT</a:t>
            </a:r>
          </a:p>
        </p:txBody>
      </p:sp>
      <p:cxnSp>
        <p:nvCxnSpPr>
          <p:cNvPr id="73" name="直線コネクタ 72">
            <a:extLst>
              <a:ext uri="{FF2B5EF4-FFF2-40B4-BE49-F238E27FC236}">
                <a16:creationId xmlns:a16="http://schemas.microsoft.com/office/drawing/2014/main" id="{5F99C908-50AA-3C3E-A767-4C13131FD924}"/>
              </a:ext>
            </a:extLst>
          </p:cNvPr>
          <p:cNvCxnSpPr>
            <a:cxnSpLocks/>
          </p:cNvCxnSpPr>
          <p:nvPr/>
        </p:nvCxnSpPr>
        <p:spPr>
          <a:xfrm>
            <a:off x="3688612" y="4226259"/>
            <a:ext cx="84386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E92BE0D7-97B9-5D3E-82D3-CEF46AFB50A4}"/>
              </a:ext>
            </a:extLst>
          </p:cNvPr>
          <p:cNvCxnSpPr>
            <a:cxnSpLocks/>
          </p:cNvCxnSpPr>
          <p:nvPr/>
        </p:nvCxnSpPr>
        <p:spPr>
          <a:xfrm>
            <a:off x="4581906" y="4226259"/>
            <a:ext cx="94691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C47A5F1D-5C69-A9E2-D345-C1E15544019E}"/>
              </a:ext>
            </a:extLst>
          </p:cNvPr>
          <p:cNvCxnSpPr>
            <a:cxnSpLocks/>
          </p:cNvCxnSpPr>
          <p:nvPr/>
        </p:nvCxnSpPr>
        <p:spPr>
          <a:xfrm>
            <a:off x="892844" y="4248950"/>
            <a:ext cx="1223335" cy="10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7BBD3001-2CFD-E9AB-65ED-4E556791562A}"/>
              </a:ext>
            </a:extLst>
          </p:cNvPr>
          <p:cNvCxnSpPr>
            <a:cxnSpLocks/>
          </p:cNvCxnSpPr>
          <p:nvPr/>
        </p:nvCxnSpPr>
        <p:spPr>
          <a:xfrm>
            <a:off x="1790411" y="4401451"/>
            <a:ext cx="122333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418486C0-AFE8-F09B-61E7-0962BB1279BA}"/>
              </a:ext>
            </a:extLst>
          </p:cNvPr>
          <p:cNvCxnSpPr>
            <a:cxnSpLocks/>
          </p:cNvCxnSpPr>
          <p:nvPr/>
        </p:nvCxnSpPr>
        <p:spPr>
          <a:xfrm>
            <a:off x="1880241" y="4249053"/>
            <a:ext cx="0" cy="1525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直線コネクタ 82">
            <a:extLst>
              <a:ext uri="{FF2B5EF4-FFF2-40B4-BE49-F238E27FC236}">
                <a16:creationId xmlns:a16="http://schemas.microsoft.com/office/drawing/2014/main" id="{E343B93D-EC32-13CA-5081-3C48513C89BE}"/>
              </a:ext>
            </a:extLst>
          </p:cNvPr>
          <p:cNvCxnSpPr>
            <a:cxnSpLocks/>
          </p:cNvCxnSpPr>
          <p:nvPr/>
        </p:nvCxnSpPr>
        <p:spPr>
          <a:xfrm>
            <a:off x="1956441" y="4249053"/>
            <a:ext cx="0" cy="1525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F5A53AB6-D835-C567-88E1-F2F45D532618}"/>
              </a:ext>
            </a:extLst>
          </p:cNvPr>
          <p:cNvCxnSpPr>
            <a:cxnSpLocks/>
          </p:cNvCxnSpPr>
          <p:nvPr/>
        </p:nvCxnSpPr>
        <p:spPr>
          <a:xfrm>
            <a:off x="2032641" y="4249053"/>
            <a:ext cx="0" cy="15250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6" name="テキスト ボックス 85">
            <a:extLst>
              <a:ext uri="{FF2B5EF4-FFF2-40B4-BE49-F238E27FC236}">
                <a16:creationId xmlns:a16="http://schemas.microsoft.com/office/drawing/2014/main" id="{44FE23C8-77B1-665E-364E-039AC5CA7AB4}"/>
              </a:ext>
            </a:extLst>
          </p:cNvPr>
          <p:cNvSpPr txBox="1"/>
          <p:nvPr/>
        </p:nvSpPr>
        <p:spPr>
          <a:xfrm>
            <a:off x="1712304" y="4450930"/>
            <a:ext cx="660780" cy="246221"/>
          </a:xfrm>
          <a:prstGeom prst="rect">
            <a:avLst/>
          </a:prstGeom>
          <a:noFill/>
        </p:spPr>
        <p:txBody>
          <a:bodyPr wrap="square" rtlCol="0">
            <a:spAutoFit/>
          </a:bodyPr>
          <a:lstStyle/>
          <a:p>
            <a:pPr algn="ctr"/>
            <a:r>
              <a:rPr lang="en-US" altLang="ja-JP" sz="1000" b="1" dirty="0">
                <a:latin typeface="Arial" panose="020B0604020202020204" pitchFamily="34" charset="0"/>
                <a:ea typeface="Meiryo" panose="020B0604030504040204" pitchFamily="34" charset="-128"/>
                <a:cs typeface="Arial" panose="020B0604020202020204" pitchFamily="34" charset="0"/>
              </a:rPr>
              <a:t>MMEJ</a:t>
            </a:r>
          </a:p>
        </p:txBody>
      </p:sp>
      <p:sp>
        <p:nvSpPr>
          <p:cNvPr id="87" name="テキスト ボックス 86">
            <a:extLst>
              <a:ext uri="{FF2B5EF4-FFF2-40B4-BE49-F238E27FC236}">
                <a16:creationId xmlns:a16="http://schemas.microsoft.com/office/drawing/2014/main" id="{EB9ACB67-E7E3-5D6B-D899-875F80F2473C}"/>
              </a:ext>
            </a:extLst>
          </p:cNvPr>
          <p:cNvSpPr txBox="1"/>
          <p:nvPr/>
        </p:nvSpPr>
        <p:spPr>
          <a:xfrm>
            <a:off x="4227492" y="4450929"/>
            <a:ext cx="660780" cy="246221"/>
          </a:xfrm>
          <a:prstGeom prst="rect">
            <a:avLst/>
          </a:prstGeom>
          <a:noFill/>
        </p:spPr>
        <p:txBody>
          <a:bodyPr wrap="square" rtlCol="0">
            <a:spAutoFit/>
          </a:bodyPr>
          <a:lstStyle/>
          <a:p>
            <a:pPr algn="ctr"/>
            <a:r>
              <a:rPr lang="en-US" altLang="ja-JP" sz="1000" b="1" dirty="0">
                <a:latin typeface="Arial" panose="020B0604020202020204" pitchFamily="34" charset="0"/>
                <a:ea typeface="Meiryo" panose="020B0604030504040204" pitchFamily="34" charset="-128"/>
                <a:cs typeface="Arial" panose="020B0604020202020204" pitchFamily="34" charset="0"/>
              </a:rPr>
              <a:t>NHEJ</a:t>
            </a:r>
          </a:p>
        </p:txBody>
      </p:sp>
      <p:sp>
        <p:nvSpPr>
          <p:cNvPr id="94" name="フレーム 93">
            <a:extLst>
              <a:ext uri="{FF2B5EF4-FFF2-40B4-BE49-F238E27FC236}">
                <a16:creationId xmlns:a16="http://schemas.microsoft.com/office/drawing/2014/main" id="{DE6CA035-0060-9165-452F-043C79DE0A72}"/>
              </a:ext>
            </a:extLst>
          </p:cNvPr>
          <p:cNvSpPr/>
          <p:nvPr/>
        </p:nvSpPr>
        <p:spPr>
          <a:xfrm>
            <a:off x="2614520" y="3311820"/>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97" name="フレーム 96">
            <a:extLst>
              <a:ext uri="{FF2B5EF4-FFF2-40B4-BE49-F238E27FC236}">
                <a16:creationId xmlns:a16="http://schemas.microsoft.com/office/drawing/2014/main" id="{0E122992-AEF4-727F-B828-DF65AA18FFC3}"/>
              </a:ext>
            </a:extLst>
          </p:cNvPr>
          <p:cNvSpPr/>
          <p:nvPr/>
        </p:nvSpPr>
        <p:spPr>
          <a:xfrm>
            <a:off x="3260183" y="3309061"/>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98" name="フレーム 97">
            <a:extLst>
              <a:ext uri="{FF2B5EF4-FFF2-40B4-BE49-F238E27FC236}">
                <a16:creationId xmlns:a16="http://schemas.microsoft.com/office/drawing/2014/main" id="{7B032AEC-E19A-C59B-1EB3-32764513919B}"/>
              </a:ext>
            </a:extLst>
          </p:cNvPr>
          <p:cNvSpPr/>
          <p:nvPr/>
        </p:nvSpPr>
        <p:spPr>
          <a:xfrm>
            <a:off x="3916212" y="3308134"/>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99" name="フレーム 98">
            <a:extLst>
              <a:ext uri="{FF2B5EF4-FFF2-40B4-BE49-F238E27FC236}">
                <a16:creationId xmlns:a16="http://schemas.microsoft.com/office/drawing/2014/main" id="{74D318C3-BA5D-F6C7-2C95-AD3DC2999799}"/>
              </a:ext>
            </a:extLst>
          </p:cNvPr>
          <p:cNvSpPr/>
          <p:nvPr/>
        </p:nvSpPr>
        <p:spPr>
          <a:xfrm>
            <a:off x="1809126" y="4176832"/>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102" name="テキスト ボックス 101">
            <a:extLst>
              <a:ext uri="{FF2B5EF4-FFF2-40B4-BE49-F238E27FC236}">
                <a16:creationId xmlns:a16="http://schemas.microsoft.com/office/drawing/2014/main" id="{E9BDC70E-EA41-1894-BF4C-A004CFD5F312}"/>
              </a:ext>
            </a:extLst>
          </p:cNvPr>
          <p:cNvSpPr txBox="1"/>
          <p:nvPr/>
        </p:nvSpPr>
        <p:spPr>
          <a:xfrm>
            <a:off x="139824" y="115588"/>
            <a:ext cx="5388732"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S2</a:t>
            </a:r>
          </a:p>
          <a:p>
            <a:r>
              <a:rPr lang="en-US" altLang="ja-JP" sz="1400" dirty="0">
                <a:latin typeface="Arial" panose="020B0604020202020204" pitchFamily="34" charset="0"/>
                <a:ea typeface="Meiryo" panose="020B0604030504040204" pitchFamily="34" charset="-128"/>
                <a:cs typeface="Arial" panose="020B0604020202020204" pitchFamily="34" charset="0"/>
              </a:rPr>
              <a:t>Sequence pattern of </a:t>
            </a:r>
            <a:r>
              <a:rPr lang="en-US" altLang="ja-JP" sz="1400" i="1" dirty="0">
                <a:latin typeface="Arial" panose="020B0604020202020204" pitchFamily="34" charset="0"/>
                <a:ea typeface="Meiryo" panose="020B0604030504040204" pitchFamily="34" charset="-128"/>
                <a:cs typeface="Arial" panose="020B0604020202020204" pitchFamily="34" charset="0"/>
              </a:rPr>
              <a:t>FLT3</a:t>
            </a:r>
            <a:r>
              <a:rPr lang="en-US" altLang="ja-JP" sz="1400" dirty="0">
                <a:latin typeface="Arial" panose="020B0604020202020204" pitchFamily="34" charset="0"/>
                <a:ea typeface="Meiryo" panose="020B0604030504040204" pitchFamily="34" charset="-128"/>
                <a:cs typeface="Arial" panose="020B0604020202020204" pitchFamily="34" charset="0"/>
              </a:rPr>
              <a:t>-ITD joint</a:t>
            </a:r>
            <a:r>
              <a:rPr lang="en-US" altLang="ja-JP" sz="1400" b="1" dirty="0">
                <a:latin typeface="Arial" panose="020B0604020202020204" pitchFamily="34" charset="0"/>
                <a:ea typeface="Meiryo" panose="020B0604030504040204" pitchFamily="34" charset="-128"/>
                <a:cs typeface="Arial" panose="020B0604020202020204" pitchFamily="34" charset="0"/>
              </a:rPr>
              <a:t> </a:t>
            </a:r>
          </a:p>
        </p:txBody>
      </p:sp>
      <p:sp>
        <p:nvSpPr>
          <p:cNvPr id="103" name="テキスト ボックス 102">
            <a:extLst>
              <a:ext uri="{FF2B5EF4-FFF2-40B4-BE49-F238E27FC236}">
                <a16:creationId xmlns:a16="http://schemas.microsoft.com/office/drawing/2014/main" id="{DC60A273-EB04-8D26-C014-DBEA85C559F1}"/>
              </a:ext>
            </a:extLst>
          </p:cNvPr>
          <p:cNvSpPr txBox="1"/>
          <p:nvPr/>
        </p:nvSpPr>
        <p:spPr>
          <a:xfrm>
            <a:off x="651553" y="5338675"/>
            <a:ext cx="5415873" cy="830997"/>
          </a:xfrm>
          <a:prstGeom prst="rect">
            <a:avLst/>
          </a:prstGeom>
          <a:noFill/>
        </p:spPr>
        <p:txBody>
          <a:bodyPr wrap="square" rtlCol="0">
            <a:spAutoFit/>
          </a:bodyPr>
          <a:lstStyle/>
          <a:p>
            <a:r>
              <a:rPr lang="en-US" altLang="ja-JP" sz="1200" dirty="0">
                <a:latin typeface="Arial" panose="020B0604020202020204" pitchFamily="34" charset="0"/>
                <a:ea typeface="Meiryo" panose="020B0604030504040204" pitchFamily="34" charset="-128"/>
                <a:cs typeface="Arial" panose="020B0604020202020204" pitchFamily="34" charset="0"/>
              </a:rPr>
              <a:t>Sequence pattern of </a:t>
            </a:r>
            <a:r>
              <a:rPr lang="en-US" altLang="ja-JP" sz="1200" i="1" dirty="0">
                <a:latin typeface="Arial" panose="020B0604020202020204" pitchFamily="34" charset="0"/>
                <a:ea typeface="Meiryo" panose="020B0604030504040204" pitchFamily="34" charset="-128"/>
                <a:cs typeface="Arial" panose="020B0604020202020204" pitchFamily="34" charset="0"/>
              </a:rPr>
              <a:t>FLT3</a:t>
            </a:r>
            <a:r>
              <a:rPr lang="en-US" altLang="ja-JP" sz="1200" dirty="0">
                <a:latin typeface="Arial" panose="020B0604020202020204" pitchFamily="34" charset="0"/>
                <a:ea typeface="Meiryo" panose="020B0604030504040204" pitchFamily="34" charset="-128"/>
                <a:cs typeface="Arial" panose="020B0604020202020204" pitchFamily="34" charset="0"/>
              </a:rPr>
              <a:t>-ITDs was shown.</a:t>
            </a:r>
          </a:p>
          <a:p>
            <a:r>
              <a:rPr lang="en-US" altLang="ja-JP" sz="1200" dirty="0">
                <a:solidFill>
                  <a:srgbClr val="000000"/>
                </a:solidFill>
                <a:effectLst/>
                <a:latin typeface="Arial" panose="020B0604020202020204" pitchFamily="34" charset="0"/>
                <a:ea typeface="ＭＳ 明朝" panose="02020609040205080304" pitchFamily="49" charset="-128"/>
              </a:rPr>
              <a:t>Although patterns I and II were considered to be the result of repair by non-homologous end joining (NHEJ), pattern III may have been repaired by NHEJ or microhomology-mediated end joining (MMEJ) following DNA slippage. </a:t>
            </a:r>
            <a:r>
              <a:rPr lang="en-US" altLang="ja-JP" sz="1200" dirty="0">
                <a:latin typeface="Arial" panose="020B0604020202020204" pitchFamily="34" charset="0"/>
                <a:ea typeface="Meiryo" panose="020B0604030504040204" pitchFamily="34" charset="-128"/>
                <a:cs typeface="Arial" panose="020B0604020202020204" pitchFamily="34" charset="0"/>
              </a:rPr>
              <a:t>  </a:t>
            </a:r>
          </a:p>
        </p:txBody>
      </p:sp>
      <p:sp>
        <p:nvSpPr>
          <p:cNvPr id="104" name="テキスト ボックス 103">
            <a:extLst>
              <a:ext uri="{FF2B5EF4-FFF2-40B4-BE49-F238E27FC236}">
                <a16:creationId xmlns:a16="http://schemas.microsoft.com/office/drawing/2014/main" id="{A6EFE2BE-3C7D-71DE-7BAC-DCA01EFB9821}"/>
              </a:ext>
            </a:extLst>
          </p:cNvPr>
          <p:cNvSpPr txBox="1"/>
          <p:nvPr/>
        </p:nvSpPr>
        <p:spPr>
          <a:xfrm>
            <a:off x="1200265" y="4863629"/>
            <a:ext cx="4318447" cy="215444"/>
          </a:xfrm>
          <a:prstGeom prst="rect">
            <a:avLst/>
          </a:prstGeom>
          <a:noFill/>
        </p:spPr>
        <p:txBody>
          <a:bodyPr wrap="square">
            <a:spAutoFit/>
          </a:bodyPr>
          <a:lstStyle/>
          <a:p>
            <a:pPr algn="ctr"/>
            <a:r>
              <a:rPr lang="en-US" altLang="ja-JP" sz="800" dirty="0">
                <a:latin typeface="Arial" panose="020B0604020202020204" pitchFamily="34" charset="0"/>
                <a:cs typeface="Arial" panose="020B0604020202020204" pitchFamily="34" charset="0"/>
              </a:rPr>
              <a:t>NHEJ, non-homologous end joining;</a:t>
            </a:r>
            <a:r>
              <a:rPr lang="ja-JP" altLang="en-US" sz="800">
                <a:latin typeface="Arial" panose="020B0604020202020204" pitchFamily="34" charset="0"/>
                <a:cs typeface="Arial" panose="020B0604020202020204" pitchFamily="34" charset="0"/>
              </a:rPr>
              <a:t> </a:t>
            </a:r>
            <a:r>
              <a:rPr lang="en-US" altLang="ja-JP" sz="800" dirty="0">
                <a:latin typeface="Arial" panose="020B0604020202020204" pitchFamily="34" charset="0"/>
                <a:cs typeface="Arial" panose="020B0604020202020204" pitchFamily="34" charset="0"/>
              </a:rPr>
              <a:t>MMEJ, microhomology-mediated end joining</a:t>
            </a:r>
            <a:endParaRPr lang="ja-JP" altLang="en-US" sz="800">
              <a:latin typeface="Arial" panose="020B0604020202020204" pitchFamily="34" charset="0"/>
              <a:cs typeface="Arial" panose="020B0604020202020204" pitchFamily="34" charset="0"/>
            </a:endParaRPr>
          </a:p>
        </p:txBody>
      </p:sp>
      <p:sp>
        <p:nvSpPr>
          <p:cNvPr id="105" name="テキスト ボックス 104">
            <a:extLst>
              <a:ext uri="{FF2B5EF4-FFF2-40B4-BE49-F238E27FC236}">
                <a16:creationId xmlns:a16="http://schemas.microsoft.com/office/drawing/2014/main" id="{AC796B46-7F0E-6532-F26F-2726258F2EBC}"/>
              </a:ext>
            </a:extLst>
          </p:cNvPr>
          <p:cNvSpPr txBox="1"/>
          <p:nvPr/>
        </p:nvSpPr>
        <p:spPr>
          <a:xfrm>
            <a:off x="3063382" y="4450928"/>
            <a:ext cx="660780" cy="246221"/>
          </a:xfrm>
          <a:prstGeom prst="rect">
            <a:avLst/>
          </a:prstGeom>
          <a:noFill/>
        </p:spPr>
        <p:txBody>
          <a:bodyPr wrap="square" rtlCol="0">
            <a:spAutoFit/>
          </a:bodyPr>
          <a:lstStyle/>
          <a:p>
            <a:pPr algn="ctr"/>
            <a:r>
              <a:rPr lang="en-US" altLang="ja-JP" sz="1000" dirty="0">
                <a:latin typeface="Arial" panose="020B0604020202020204" pitchFamily="34" charset="0"/>
                <a:ea typeface="Meiryo" panose="020B0604030504040204" pitchFamily="34" charset="-128"/>
                <a:cs typeface="Arial" panose="020B0604020202020204" pitchFamily="34" charset="0"/>
              </a:rPr>
              <a:t>or</a:t>
            </a:r>
          </a:p>
        </p:txBody>
      </p:sp>
      <p:cxnSp>
        <p:nvCxnSpPr>
          <p:cNvPr id="106" name="直線コネクタ 105">
            <a:extLst>
              <a:ext uri="{FF2B5EF4-FFF2-40B4-BE49-F238E27FC236}">
                <a16:creationId xmlns:a16="http://schemas.microsoft.com/office/drawing/2014/main" id="{6FC78B60-C3EB-537C-6D29-3F960D809938}"/>
              </a:ext>
            </a:extLst>
          </p:cNvPr>
          <p:cNvCxnSpPr>
            <a:cxnSpLocks/>
          </p:cNvCxnSpPr>
          <p:nvPr/>
        </p:nvCxnSpPr>
        <p:spPr>
          <a:xfrm>
            <a:off x="3688612" y="4395671"/>
            <a:ext cx="84386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直線コネクタ 106">
            <a:extLst>
              <a:ext uri="{FF2B5EF4-FFF2-40B4-BE49-F238E27FC236}">
                <a16:creationId xmlns:a16="http://schemas.microsoft.com/office/drawing/2014/main" id="{9834A6AD-8416-C87D-BC14-9584600B243E}"/>
              </a:ext>
            </a:extLst>
          </p:cNvPr>
          <p:cNvCxnSpPr>
            <a:cxnSpLocks/>
          </p:cNvCxnSpPr>
          <p:nvPr/>
        </p:nvCxnSpPr>
        <p:spPr>
          <a:xfrm>
            <a:off x="4581906" y="4395671"/>
            <a:ext cx="94691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8" name="フレーム 107">
            <a:extLst>
              <a:ext uri="{FF2B5EF4-FFF2-40B4-BE49-F238E27FC236}">
                <a16:creationId xmlns:a16="http://schemas.microsoft.com/office/drawing/2014/main" id="{5958345D-3E71-C634-DA1F-26B678647170}"/>
              </a:ext>
            </a:extLst>
          </p:cNvPr>
          <p:cNvSpPr/>
          <p:nvPr/>
        </p:nvSpPr>
        <p:spPr>
          <a:xfrm>
            <a:off x="883334" y="4170753"/>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109" name="フレーム 108">
            <a:extLst>
              <a:ext uri="{FF2B5EF4-FFF2-40B4-BE49-F238E27FC236}">
                <a16:creationId xmlns:a16="http://schemas.microsoft.com/office/drawing/2014/main" id="{42D3B315-F302-8DB4-1A16-D58E8B1C3E4B}"/>
              </a:ext>
            </a:extLst>
          </p:cNvPr>
          <p:cNvSpPr/>
          <p:nvPr/>
        </p:nvSpPr>
        <p:spPr>
          <a:xfrm>
            <a:off x="2733712" y="4329787"/>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110" name="フレーム 109">
            <a:extLst>
              <a:ext uri="{FF2B5EF4-FFF2-40B4-BE49-F238E27FC236}">
                <a16:creationId xmlns:a16="http://schemas.microsoft.com/office/drawing/2014/main" id="{A865A71E-653B-714F-EF5F-7EC437D49520}"/>
              </a:ext>
            </a:extLst>
          </p:cNvPr>
          <p:cNvSpPr/>
          <p:nvPr/>
        </p:nvSpPr>
        <p:spPr>
          <a:xfrm>
            <a:off x="3684339" y="4146123"/>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111" name="フレーム 110">
            <a:extLst>
              <a:ext uri="{FF2B5EF4-FFF2-40B4-BE49-F238E27FC236}">
                <a16:creationId xmlns:a16="http://schemas.microsoft.com/office/drawing/2014/main" id="{7AC71BFE-032C-1879-6D98-269FCA0C3682}"/>
              </a:ext>
            </a:extLst>
          </p:cNvPr>
          <p:cNvSpPr/>
          <p:nvPr/>
        </p:nvSpPr>
        <p:spPr>
          <a:xfrm>
            <a:off x="4581906" y="4146122"/>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cxnSp>
        <p:nvCxnSpPr>
          <p:cNvPr id="112" name="直線コネクタ 111">
            <a:extLst>
              <a:ext uri="{FF2B5EF4-FFF2-40B4-BE49-F238E27FC236}">
                <a16:creationId xmlns:a16="http://schemas.microsoft.com/office/drawing/2014/main" id="{08EF2502-5047-7344-7164-2E99A21B7FD1}"/>
              </a:ext>
            </a:extLst>
          </p:cNvPr>
          <p:cNvCxnSpPr>
            <a:cxnSpLocks/>
          </p:cNvCxnSpPr>
          <p:nvPr/>
        </p:nvCxnSpPr>
        <p:spPr>
          <a:xfrm>
            <a:off x="3418768" y="3490501"/>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3" name="直線コネクタ 112">
            <a:extLst>
              <a:ext uri="{FF2B5EF4-FFF2-40B4-BE49-F238E27FC236}">
                <a16:creationId xmlns:a16="http://schemas.microsoft.com/office/drawing/2014/main" id="{3611BBBE-EA5D-CC65-76DC-6F1235327426}"/>
              </a:ext>
            </a:extLst>
          </p:cNvPr>
          <p:cNvCxnSpPr>
            <a:cxnSpLocks/>
          </p:cNvCxnSpPr>
          <p:nvPr/>
        </p:nvCxnSpPr>
        <p:spPr>
          <a:xfrm>
            <a:off x="2059222" y="3490501"/>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DCF61877-D82D-A959-DFEC-595A9F2B1263}"/>
              </a:ext>
            </a:extLst>
          </p:cNvPr>
          <p:cNvCxnSpPr>
            <a:cxnSpLocks/>
          </p:cNvCxnSpPr>
          <p:nvPr/>
        </p:nvCxnSpPr>
        <p:spPr>
          <a:xfrm>
            <a:off x="3418768" y="3597181"/>
            <a:ext cx="130414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5D57ADEC-0B5A-B88A-1CA1-EEE219C46589}"/>
              </a:ext>
            </a:extLst>
          </p:cNvPr>
          <p:cNvCxnSpPr>
            <a:cxnSpLocks/>
          </p:cNvCxnSpPr>
          <p:nvPr/>
        </p:nvCxnSpPr>
        <p:spPr>
          <a:xfrm>
            <a:off x="2059222" y="3597181"/>
            <a:ext cx="130057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B6B5AD72-B6C5-379D-838C-2D944E2E2EBA}"/>
              </a:ext>
            </a:extLst>
          </p:cNvPr>
          <p:cNvCxnSpPr>
            <a:cxnSpLocks/>
          </p:cNvCxnSpPr>
          <p:nvPr/>
        </p:nvCxnSpPr>
        <p:spPr>
          <a:xfrm>
            <a:off x="2607761" y="3490603"/>
            <a:ext cx="130845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34206921-1F9D-4EE4-77B2-BDFEC8432BBA}"/>
              </a:ext>
            </a:extLst>
          </p:cNvPr>
          <p:cNvCxnSpPr>
            <a:cxnSpLocks/>
          </p:cNvCxnSpPr>
          <p:nvPr/>
        </p:nvCxnSpPr>
        <p:spPr>
          <a:xfrm>
            <a:off x="2610563" y="3597181"/>
            <a:ext cx="130564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8" name="下矢印 117">
            <a:extLst>
              <a:ext uri="{FF2B5EF4-FFF2-40B4-BE49-F238E27FC236}">
                <a16:creationId xmlns:a16="http://schemas.microsoft.com/office/drawing/2014/main" id="{C883147C-A6B7-B7DE-72A1-C4FC1B7D5BC5}"/>
              </a:ext>
            </a:extLst>
          </p:cNvPr>
          <p:cNvSpPr/>
          <p:nvPr/>
        </p:nvSpPr>
        <p:spPr>
          <a:xfrm rot="14014812">
            <a:off x="2729610" y="3834590"/>
            <a:ext cx="201991" cy="23605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701">
              <a:latin typeface="Arial" panose="020B0604020202020204" pitchFamily="34" charset="0"/>
              <a:ea typeface="Meiryo" panose="020B0604030504040204" pitchFamily="34" charset="-128"/>
              <a:cs typeface="Arial" panose="020B0604020202020204" pitchFamily="34" charset="0"/>
            </a:endParaRPr>
          </a:p>
        </p:txBody>
      </p:sp>
      <p:sp>
        <p:nvSpPr>
          <p:cNvPr id="119" name="下矢印 118">
            <a:extLst>
              <a:ext uri="{FF2B5EF4-FFF2-40B4-BE49-F238E27FC236}">
                <a16:creationId xmlns:a16="http://schemas.microsoft.com/office/drawing/2014/main" id="{F3607CB3-8A71-3A83-70FA-89FB1C5C3B74}"/>
              </a:ext>
            </a:extLst>
          </p:cNvPr>
          <p:cNvSpPr/>
          <p:nvPr/>
        </p:nvSpPr>
        <p:spPr>
          <a:xfrm rot="7294074">
            <a:off x="3851314" y="3835267"/>
            <a:ext cx="201991" cy="23605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701">
              <a:latin typeface="Arial" panose="020B0604020202020204" pitchFamily="34" charset="0"/>
              <a:ea typeface="Meiryo" panose="020B0604030504040204" pitchFamily="34" charset="-128"/>
              <a:cs typeface="Arial" panose="020B0604020202020204" pitchFamily="34" charset="0"/>
            </a:endParaRPr>
          </a:p>
        </p:txBody>
      </p:sp>
      <p:sp>
        <p:nvSpPr>
          <p:cNvPr id="120" name="フレーム 119">
            <a:extLst>
              <a:ext uri="{FF2B5EF4-FFF2-40B4-BE49-F238E27FC236}">
                <a16:creationId xmlns:a16="http://schemas.microsoft.com/office/drawing/2014/main" id="{9CE2D1B1-D1B9-C20B-5802-2DEEC1B6B263}"/>
              </a:ext>
            </a:extLst>
          </p:cNvPr>
          <p:cNvSpPr/>
          <p:nvPr/>
        </p:nvSpPr>
        <p:spPr>
          <a:xfrm>
            <a:off x="4760560" y="3078469"/>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sp>
        <p:nvSpPr>
          <p:cNvPr id="121" name="フレーム 120">
            <a:extLst>
              <a:ext uri="{FF2B5EF4-FFF2-40B4-BE49-F238E27FC236}">
                <a16:creationId xmlns:a16="http://schemas.microsoft.com/office/drawing/2014/main" id="{60191765-FF37-1D59-6779-8B4E84F25933}"/>
              </a:ext>
            </a:extLst>
          </p:cNvPr>
          <p:cNvSpPr/>
          <p:nvPr/>
        </p:nvSpPr>
        <p:spPr>
          <a:xfrm>
            <a:off x="5531231" y="4146122"/>
            <a:ext cx="281467" cy="149417"/>
          </a:xfrm>
          <a:prstGeom prst="frame">
            <a:avLst>
              <a:gd name="adj1" fmla="val 7145"/>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ea typeface="Meiryo" panose="020B0604030504040204" pitchFamily="34" charset="-128"/>
              <a:cs typeface="Arial" panose="020B0604020202020204" pitchFamily="34" charset="0"/>
            </a:endParaRPr>
          </a:p>
        </p:txBody>
      </p:sp>
      <p:cxnSp>
        <p:nvCxnSpPr>
          <p:cNvPr id="122" name="直線コネクタ 121">
            <a:extLst>
              <a:ext uri="{FF2B5EF4-FFF2-40B4-BE49-F238E27FC236}">
                <a16:creationId xmlns:a16="http://schemas.microsoft.com/office/drawing/2014/main" id="{11BD6A0D-9B05-0618-5B8A-B77A59743A51}"/>
              </a:ext>
            </a:extLst>
          </p:cNvPr>
          <p:cNvCxnSpPr>
            <a:cxnSpLocks/>
          </p:cNvCxnSpPr>
          <p:nvPr/>
        </p:nvCxnSpPr>
        <p:spPr>
          <a:xfrm flipV="1">
            <a:off x="5529349" y="4220830"/>
            <a:ext cx="538870" cy="1275"/>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1CCD5992-75E0-2F99-2E59-2056AE80F303}"/>
              </a:ext>
            </a:extLst>
          </p:cNvPr>
          <p:cNvCxnSpPr>
            <a:cxnSpLocks/>
          </p:cNvCxnSpPr>
          <p:nvPr/>
        </p:nvCxnSpPr>
        <p:spPr>
          <a:xfrm flipV="1">
            <a:off x="5528556" y="4392280"/>
            <a:ext cx="538870" cy="1275"/>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4" name="直線コネクタ 123">
            <a:extLst>
              <a:ext uri="{FF2B5EF4-FFF2-40B4-BE49-F238E27FC236}">
                <a16:creationId xmlns:a16="http://schemas.microsoft.com/office/drawing/2014/main" id="{5F0D0351-A25E-52DF-3F3E-6384C79A01AD}"/>
              </a:ext>
            </a:extLst>
          </p:cNvPr>
          <p:cNvCxnSpPr>
            <a:cxnSpLocks/>
          </p:cNvCxnSpPr>
          <p:nvPr/>
        </p:nvCxnSpPr>
        <p:spPr>
          <a:xfrm>
            <a:off x="651553" y="4249024"/>
            <a:ext cx="23186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5" name="直線コネクタ 124">
            <a:extLst>
              <a:ext uri="{FF2B5EF4-FFF2-40B4-BE49-F238E27FC236}">
                <a16:creationId xmlns:a16="http://schemas.microsoft.com/office/drawing/2014/main" id="{259A2F49-4387-626E-D9BB-D2F8C2B6BF4A}"/>
              </a:ext>
            </a:extLst>
          </p:cNvPr>
          <p:cNvCxnSpPr>
            <a:cxnSpLocks/>
          </p:cNvCxnSpPr>
          <p:nvPr/>
        </p:nvCxnSpPr>
        <p:spPr>
          <a:xfrm>
            <a:off x="3014674" y="4402033"/>
            <a:ext cx="23186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a:extLst>
              <a:ext uri="{FF2B5EF4-FFF2-40B4-BE49-F238E27FC236}">
                <a16:creationId xmlns:a16="http://schemas.microsoft.com/office/drawing/2014/main" id="{164F5486-CAED-0689-93FC-C2CD9B2C9B6C}"/>
              </a:ext>
            </a:extLst>
          </p:cNvPr>
          <p:cNvCxnSpPr>
            <a:cxnSpLocks/>
          </p:cNvCxnSpPr>
          <p:nvPr/>
        </p:nvCxnSpPr>
        <p:spPr>
          <a:xfrm>
            <a:off x="3454906" y="4231317"/>
            <a:ext cx="23186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7" name="直線コネクタ 126">
            <a:extLst>
              <a:ext uri="{FF2B5EF4-FFF2-40B4-BE49-F238E27FC236}">
                <a16:creationId xmlns:a16="http://schemas.microsoft.com/office/drawing/2014/main" id="{E5B179E6-963F-1892-A0E8-36DB984BE472}"/>
              </a:ext>
            </a:extLst>
          </p:cNvPr>
          <p:cNvCxnSpPr>
            <a:cxnSpLocks/>
          </p:cNvCxnSpPr>
          <p:nvPr/>
        </p:nvCxnSpPr>
        <p:spPr>
          <a:xfrm>
            <a:off x="3458080" y="4395455"/>
            <a:ext cx="231863"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3569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2F19BFA-CE2A-99F8-16AC-D8149DA48A8B}"/>
              </a:ext>
            </a:extLst>
          </p:cNvPr>
          <p:cNvSpPr txBox="1"/>
          <p:nvPr/>
        </p:nvSpPr>
        <p:spPr>
          <a:xfrm>
            <a:off x="1831718" y="931634"/>
            <a:ext cx="780983" cy="230832"/>
          </a:xfrm>
          <a:prstGeom prst="rect">
            <a:avLst/>
          </a:prstGeom>
          <a:noFill/>
        </p:spPr>
        <p:txBody>
          <a:bodyPr wrap="none" rtlCol="0">
            <a:spAutoFit/>
          </a:bodyPr>
          <a:lstStyle/>
          <a:p>
            <a:pPr algn="ctr"/>
            <a:r>
              <a:rPr lang="en-US" altLang="ja-JP" sz="900" dirty="0">
                <a:latin typeface="Arial" panose="020B0604020202020204" pitchFamily="34" charset="0"/>
                <a:ea typeface="Meiryo" panose="020B0604030504040204" pitchFamily="34" charset="-128"/>
                <a:cs typeface="Arial" panose="020B0604020202020204" pitchFamily="34" charset="0"/>
              </a:rPr>
              <a:t>Cas9-D10A</a:t>
            </a:r>
          </a:p>
        </p:txBody>
      </p:sp>
      <p:sp>
        <p:nvSpPr>
          <p:cNvPr id="8" name="テキスト ボックス 7">
            <a:extLst>
              <a:ext uri="{FF2B5EF4-FFF2-40B4-BE49-F238E27FC236}">
                <a16:creationId xmlns:a16="http://schemas.microsoft.com/office/drawing/2014/main" id="{5E05B716-AFCD-C8DD-1C1D-E90EDC649629}"/>
              </a:ext>
            </a:extLst>
          </p:cNvPr>
          <p:cNvSpPr txBox="1"/>
          <p:nvPr/>
        </p:nvSpPr>
        <p:spPr>
          <a:xfrm>
            <a:off x="1073765" y="931634"/>
            <a:ext cx="729687" cy="230832"/>
          </a:xfrm>
          <a:prstGeom prst="rect">
            <a:avLst/>
          </a:prstGeom>
          <a:noFill/>
        </p:spPr>
        <p:txBody>
          <a:bodyPr wrap="none" rtlCol="0">
            <a:spAutoFit/>
          </a:bodyPr>
          <a:lstStyle/>
          <a:p>
            <a:pPr algn="ctr"/>
            <a:r>
              <a:rPr lang="en-US" altLang="ja-JP" sz="900" dirty="0">
                <a:latin typeface="Arial" panose="020B0604020202020204" pitchFamily="34" charset="0"/>
                <a:ea typeface="Meiryo" panose="020B0604030504040204" pitchFamily="34" charset="-128"/>
                <a:cs typeface="Arial" panose="020B0604020202020204" pitchFamily="34" charset="0"/>
              </a:rPr>
              <a:t>Cas9-DSB</a:t>
            </a:r>
          </a:p>
        </p:txBody>
      </p:sp>
      <p:sp>
        <p:nvSpPr>
          <p:cNvPr id="9" name="テキスト ボックス 8">
            <a:extLst>
              <a:ext uri="{FF2B5EF4-FFF2-40B4-BE49-F238E27FC236}">
                <a16:creationId xmlns:a16="http://schemas.microsoft.com/office/drawing/2014/main" id="{B9119595-1F36-5F3F-8ACC-619B8C606F59}"/>
              </a:ext>
            </a:extLst>
          </p:cNvPr>
          <p:cNvSpPr txBox="1"/>
          <p:nvPr/>
        </p:nvSpPr>
        <p:spPr>
          <a:xfrm>
            <a:off x="2603078" y="1556179"/>
            <a:ext cx="338554"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HA</a:t>
            </a:r>
          </a:p>
        </p:txBody>
      </p:sp>
      <p:sp>
        <p:nvSpPr>
          <p:cNvPr id="11" name="テキスト ボックス 10">
            <a:extLst>
              <a:ext uri="{FF2B5EF4-FFF2-40B4-BE49-F238E27FC236}">
                <a16:creationId xmlns:a16="http://schemas.microsoft.com/office/drawing/2014/main" id="{A49662F6-0DE3-F91B-D3F1-97E261BE75D5}"/>
              </a:ext>
            </a:extLst>
          </p:cNvPr>
          <p:cNvSpPr txBox="1"/>
          <p:nvPr/>
        </p:nvSpPr>
        <p:spPr>
          <a:xfrm>
            <a:off x="2603078" y="1808485"/>
            <a:ext cx="655200" cy="219291"/>
          </a:xfrm>
          <a:prstGeom prst="rect">
            <a:avLst/>
          </a:prstGeom>
          <a:noFill/>
        </p:spPr>
        <p:txBody>
          <a:bodyPr wrap="squar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β-actin</a:t>
            </a:r>
          </a:p>
        </p:txBody>
      </p:sp>
      <p:sp>
        <p:nvSpPr>
          <p:cNvPr id="12" name="テキスト ボックス 11">
            <a:extLst>
              <a:ext uri="{FF2B5EF4-FFF2-40B4-BE49-F238E27FC236}">
                <a16:creationId xmlns:a16="http://schemas.microsoft.com/office/drawing/2014/main" id="{DB737995-DC51-11F6-DAC9-E8671CFF36EE}"/>
              </a:ext>
            </a:extLst>
          </p:cNvPr>
          <p:cNvSpPr txBox="1"/>
          <p:nvPr/>
        </p:nvSpPr>
        <p:spPr>
          <a:xfrm rot="16200000">
            <a:off x="676717" y="803085"/>
            <a:ext cx="323165" cy="935932"/>
          </a:xfrm>
          <a:prstGeom prst="rect">
            <a:avLst/>
          </a:prstGeom>
          <a:noFill/>
        </p:spPr>
        <p:txBody>
          <a:bodyPr vert="vert" wrap="square" rtlCol="0">
            <a:spAutoFit/>
          </a:bodyPr>
          <a:lstStyle/>
          <a:p>
            <a:r>
              <a:rPr lang="en-US" altLang="ja-JP" sz="900" dirty="0">
                <a:latin typeface="Arial" panose="020B0604020202020204" pitchFamily="34" charset="0"/>
                <a:ea typeface="Meiryo" panose="020B0604030504040204" pitchFamily="34" charset="-128"/>
                <a:cs typeface="Arial" panose="020B0604020202020204" pitchFamily="34" charset="0"/>
              </a:rPr>
              <a:t>Doxycycline</a:t>
            </a:r>
            <a:endParaRPr lang="ja-JP" altLang="en-US" sz="900">
              <a:solidFill>
                <a:srgbClr val="FF0000"/>
              </a:solidFill>
              <a:latin typeface="Arial" panose="020B0604020202020204" pitchFamily="34" charset="0"/>
              <a:ea typeface="Meiryo" panose="020B0604030504040204" pitchFamily="34" charset="-128"/>
              <a:cs typeface="Arial" panose="020B0604020202020204" pitchFamily="34" charset="0"/>
            </a:endParaRPr>
          </a:p>
        </p:txBody>
      </p:sp>
      <p:sp>
        <p:nvSpPr>
          <p:cNvPr id="16" name="テキスト ボックス 15">
            <a:extLst>
              <a:ext uri="{FF2B5EF4-FFF2-40B4-BE49-F238E27FC236}">
                <a16:creationId xmlns:a16="http://schemas.microsoft.com/office/drawing/2014/main" id="{5B4FA60B-32E2-F33B-C6B4-77A777ED8E5E}"/>
              </a:ext>
            </a:extLst>
          </p:cNvPr>
          <p:cNvSpPr txBox="1"/>
          <p:nvPr/>
        </p:nvSpPr>
        <p:spPr>
          <a:xfrm>
            <a:off x="1157501" y="1120946"/>
            <a:ext cx="242374" cy="300210"/>
          </a:xfrm>
          <a:prstGeom prst="rect">
            <a:avLst/>
          </a:prstGeom>
          <a:noFill/>
        </p:spPr>
        <p:txBody>
          <a:bodyPr wrap="none" rtlCol="0">
            <a:spAutoFit/>
          </a:bodyPr>
          <a:lstStyle/>
          <a:p>
            <a:r>
              <a:rPr lang="en-US" altLang="ja-JP" sz="1351" b="1" dirty="0">
                <a:latin typeface="Arial" panose="020B0604020202020204" pitchFamily="34" charset="0"/>
                <a:cs typeface="Arial" panose="020B0604020202020204" pitchFamily="34" charset="0"/>
              </a:rPr>
              <a:t>-</a:t>
            </a:r>
            <a:endParaRPr lang="ja-JP" altLang="en-US" sz="1351" b="1">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538A369B-0917-B430-1428-DF3B51C73DA4}"/>
              </a:ext>
            </a:extLst>
          </p:cNvPr>
          <p:cNvSpPr txBox="1"/>
          <p:nvPr/>
        </p:nvSpPr>
        <p:spPr>
          <a:xfrm>
            <a:off x="1914921" y="1120946"/>
            <a:ext cx="242374" cy="300210"/>
          </a:xfrm>
          <a:prstGeom prst="rect">
            <a:avLst/>
          </a:prstGeom>
          <a:noFill/>
        </p:spPr>
        <p:txBody>
          <a:bodyPr wrap="none" rtlCol="0">
            <a:spAutoFit/>
          </a:bodyPr>
          <a:lstStyle/>
          <a:p>
            <a:r>
              <a:rPr lang="en-US" altLang="ja-JP" sz="1351" b="1" dirty="0">
                <a:latin typeface="Arial" panose="020B0604020202020204" pitchFamily="34" charset="0"/>
                <a:cs typeface="Arial" panose="020B0604020202020204" pitchFamily="34" charset="0"/>
              </a:rPr>
              <a:t>-</a:t>
            </a:r>
            <a:endParaRPr lang="ja-JP" altLang="en-US" sz="1351" b="1">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C66E2C9E-39DB-3C51-B6F3-25053BC9346F}"/>
              </a:ext>
            </a:extLst>
          </p:cNvPr>
          <p:cNvSpPr txBox="1"/>
          <p:nvPr/>
        </p:nvSpPr>
        <p:spPr>
          <a:xfrm>
            <a:off x="1507946" y="1120946"/>
            <a:ext cx="285656" cy="300210"/>
          </a:xfrm>
          <a:prstGeom prst="rect">
            <a:avLst/>
          </a:prstGeom>
          <a:noFill/>
        </p:spPr>
        <p:txBody>
          <a:bodyPr wrap="none" rtlCol="0">
            <a:spAutoFit/>
          </a:bodyPr>
          <a:lstStyle/>
          <a:p>
            <a:r>
              <a:rPr lang="en-US" altLang="ja-JP" sz="1351" b="1" dirty="0">
                <a:latin typeface="Arial" panose="020B0604020202020204" pitchFamily="34" charset="0"/>
                <a:cs typeface="Arial" panose="020B0604020202020204" pitchFamily="34" charset="0"/>
              </a:rPr>
              <a:t>+</a:t>
            </a:r>
            <a:endParaRPr lang="ja-JP" altLang="en-US" sz="1351" b="1">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884D8FCE-0F49-2780-77C6-A46EFA92D56D}"/>
              </a:ext>
            </a:extLst>
          </p:cNvPr>
          <p:cNvSpPr txBox="1"/>
          <p:nvPr/>
        </p:nvSpPr>
        <p:spPr>
          <a:xfrm>
            <a:off x="2304490" y="1120946"/>
            <a:ext cx="285656" cy="300210"/>
          </a:xfrm>
          <a:prstGeom prst="rect">
            <a:avLst/>
          </a:prstGeom>
          <a:noFill/>
        </p:spPr>
        <p:txBody>
          <a:bodyPr wrap="none" rtlCol="0">
            <a:spAutoFit/>
          </a:bodyPr>
          <a:lstStyle/>
          <a:p>
            <a:r>
              <a:rPr lang="en-US" altLang="ja-JP" sz="1351" b="1" dirty="0">
                <a:latin typeface="Arial" panose="020B0604020202020204" pitchFamily="34" charset="0"/>
                <a:cs typeface="Arial" panose="020B0604020202020204" pitchFamily="34" charset="0"/>
              </a:rPr>
              <a:t>+</a:t>
            </a:r>
            <a:endParaRPr lang="ja-JP" altLang="en-US" sz="1351" b="1">
              <a:latin typeface="Arial" panose="020B0604020202020204" pitchFamily="34" charset="0"/>
              <a:cs typeface="Arial" panose="020B0604020202020204" pitchFamily="34" charset="0"/>
            </a:endParaRPr>
          </a:p>
        </p:txBody>
      </p:sp>
      <p:sp>
        <p:nvSpPr>
          <p:cNvPr id="20" name="正方形/長方形 19">
            <a:extLst>
              <a:ext uri="{FF2B5EF4-FFF2-40B4-BE49-F238E27FC236}">
                <a16:creationId xmlns:a16="http://schemas.microsoft.com/office/drawing/2014/main" id="{9B82CE64-90F3-CACF-43B9-201986CFB054}"/>
              </a:ext>
            </a:extLst>
          </p:cNvPr>
          <p:cNvSpPr/>
          <p:nvPr/>
        </p:nvSpPr>
        <p:spPr>
          <a:xfrm>
            <a:off x="1054997" y="3504870"/>
            <a:ext cx="1587600" cy="24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351" dirty="0">
                <a:latin typeface="Arial" panose="020B0604020202020204" pitchFamily="34" charset="0"/>
                <a:cs typeface="Arial" panose="020B0604020202020204" pitchFamily="34" charset="0"/>
              </a:rPr>
              <a:t>CV</a:t>
            </a:r>
            <a:endParaRPr lang="ja-JP" altLang="en-US" sz="1351">
              <a:latin typeface="Arial" panose="020B0604020202020204" pitchFamily="34" charset="0"/>
              <a:cs typeface="Arial" panose="020B0604020202020204" pitchFamily="34" charset="0"/>
            </a:endParaRPr>
          </a:p>
        </p:txBody>
      </p:sp>
      <p:cxnSp>
        <p:nvCxnSpPr>
          <p:cNvPr id="21" name="直線コネクタ 20">
            <a:extLst>
              <a:ext uri="{FF2B5EF4-FFF2-40B4-BE49-F238E27FC236}">
                <a16:creationId xmlns:a16="http://schemas.microsoft.com/office/drawing/2014/main" id="{7E36110B-EEC4-DC94-9632-2756104F6A7F}"/>
              </a:ext>
            </a:extLst>
          </p:cNvPr>
          <p:cNvCxnSpPr>
            <a:cxnSpLocks/>
          </p:cNvCxnSpPr>
          <p:nvPr/>
        </p:nvCxnSpPr>
        <p:spPr>
          <a:xfrm>
            <a:off x="1089265" y="1141905"/>
            <a:ext cx="7398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D2BA96AC-9B01-102E-DD34-E22256E36953}"/>
              </a:ext>
            </a:extLst>
          </p:cNvPr>
          <p:cNvCxnSpPr>
            <a:cxnSpLocks/>
          </p:cNvCxnSpPr>
          <p:nvPr/>
        </p:nvCxnSpPr>
        <p:spPr>
          <a:xfrm>
            <a:off x="1888075" y="1141462"/>
            <a:ext cx="690325" cy="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E4702170-91E2-2E33-6BE0-410E45FEB256}"/>
              </a:ext>
            </a:extLst>
          </p:cNvPr>
          <p:cNvSpPr txBox="1"/>
          <p:nvPr/>
        </p:nvSpPr>
        <p:spPr>
          <a:xfrm rot="16200000">
            <a:off x="826440" y="1223745"/>
            <a:ext cx="615553"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HEK293T</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sp>
        <p:nvSpPr>
          <p:cNvPr id="24" name="テキスト ボックス 23">
            <a:extLst>
              <a:ext uri="{FF2B5EF4-FFF2-40B4-BE49-F238E27FC236}">
                <a16:creationId xmlns:a16="http://schemas.microsoft.com/office/drawing/2014/main" id="{B8D1F185-E8B5-5CFC-A0BE-39A4F959C203}"/>
              </a:ext>
            </a:extLst>
          </p:cNvPr>
          <p:cNvSpPr txBox="1"/>
          <p:nvPr/>
        </p:nvSpPr>
        <p:spPr>
          <a:xfrm rot="16200000">
            <a:off x="989454" y="1844294"/>
            <a:ext cx="323165"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K562</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sp>
        <p:nvSpPr>
          <p:cNvPr id="26" name="テキスト ボックス 25">
            <a:extLst>
              <a:ext uri="{FF2B5EF4-FFF2-40B4-BE49-F238E27FC236}">
                <a16:creationId xmlns:a16="http://schemas.microsoft.com/office/drawing/2014/main" id="{8787FE3A-B597-1D93-3E77-92119AECC35D}"/>
              </a:ext>
            </a:extLst>
          </p:cNvPr>
          <p:cNvSpPr txBox="1"/>
          <p:nvPr/>
        </p:nvSpPr>
        <p:spPr>
          <a:xfrm rot="16200000">
            <a:off x="987550" y="3498527"/>
            <a:ext cx="323165"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Ba/F3</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sp>
        <p:nvSpPr>
          <p:cNvPr id="29" name="テキスト ボックス 28">
            <a:extLst>
              <a:ext uri="{FF2B5EF4-FFF2-40B4-BE49-F238E27FC236}">
                <a16:creationId xmlns:a16="http://schemas.microsoft.com/office/drawing/2014/main" id="{FD1BC702-E711-CE00-EBD3-3E67C0D3E3B8}"/>
              </a:ext>
            </a:extLst>
          </p:cNvPr>
          <p:cNvSpPr txBox="1"/>
          <p:nvPr/>
        </p:nvSpPr>
        <p:spPr>
          <a:xfrm>
            <a:off x="2603078" y="2330790"/>
            <a:ext cx="338554"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HA</a:t>
            </a:r>
          </a:p>
        </p:txBody>
      </p:sp>
      <p:sp>
        <p:nvSpPr>
          <p:cNvPr id="30" name="テキスト ボックス 29">
            <a:extLst>
              <a:ext uri="{FF2B5EF4-FFF2-40B4-BE49-F238E27FC236}">
                <a16:creationId xmlns:a16="http://schemas.microsoft.com/office/drawing/2014/main" id="{11C02FCB-2737-682D-CEB3-D9327480B56B}"/>
              </a:ext>
            </a:extLst>
          </p:cNvPr>
          <p:cNvSpPr txBox="1"/>
          <p:nvPr/>
        </p:nvSpPr>
        <p:spPr>
          <a:xfrm>
            <a:off x="2603078" y="2580054"/>
            <a:ext cx="655200" cy="219291"/>
          </a:xfrm>
          <a:prstGeom prst="rect">
            <a:avLst/>
          </a:prstGeom>
          <a:noFill/>
        </p:spPr>
        <p:txBody>
          <a:bodyPr wrap="squar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β-actin</a:t>
            </a:r>
          </a:p>
        </p:txBody>
      </p:sp>
      <p:sp>
        <p:nvSpPr>
          <p:cNvPr id="33" name="テキスト ボックス 32">
            <a:extLst>
              <a:ext uri="{FF2B5EF4-FFF2-40B4-BE49-F238E27FC236}">
                <a16:creationId xmlns:a16="http://schemas.microsoft.com/office/drawing/2014/main" id="{F741F86A-4AAB-AE9F-38E3-A3C34EC02467}"/>
              </a:ext>
            </a:extLst>
          </p:cNvPr>
          <p:cNvSpPr txBox="1"/>
          <p:nvPr/>
        </p:nvSpPr>
        <p:spPr>
          <a:xfrm>
            <a:off x="2603078" y="3985115"/>
            <a:ext cx="534611" cy="219291"/>
          </a:xfrm>
          <a:prstGeom prst="rect">
            <a:avLst/>
          </a:prstGeom>
          <a:noFill/>
        </p:spPr>
        <p:txBody>
          <a:bodyPr wrap="squar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HA</a:t>
            </a:r>
          </a:p>
        </p:txBody>
      </p:sp>
      <p:sp>
        <p:nvSpPr>
          <p:cNvPr id="34" name="テキスト ボックス 33">
            <a:extLst>
              <a:ext uri="{FF2B5EF4-FFF2-40B4-BE49-F238E27FC236}">
                <a16:creationId xmlns:a16="http://schemas.microsoft.com/office/drawing/2014/main" id="{B6CC9E13-D019-8EE8-44EE-FD7BF7101629}"/>
              </a:ext>
            </a:extLst>
          </p:cNvPr>
          <p:cNvSpPr txBox="1"/>
          <p:nvPr/>
        </p:nvSpPr>
        <p:spPr>
          <a:xfrm>
            <a:off x="2610827" y="4266238"/>
            <a:ext cx="530915"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β-actin</a:t>
            </a:r>
          </a:p>
        </p:txBody>
      </p:sp>
      <p:pic>
        <p:nvPicPr>
          <p:cNvPr id="35" name="図 34">
            <a:extLst>
              <a:ext uri="{FF2B5EF4-FFF2-40B4-BE49-F238E27FC236}">
                <a16:creationId xmlns:a16="http://schemas.microsoft.com/office/drawing/2014/main" id="{FCEF41B7-985D-DF24-77F6-726BAC38FE7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flipH="1">
            <a:off x="1054998" y="2558138"/>
            <a:ext cx="1587600" cy="261026"/>
          </a:xfrm>
          <a:prstGeom prst="rect">
            <a:avLst/>
          </a:prstGeom>
          <a:ln>
            <a:solidFill>
              <a:schemeClr val="tx1"/>
            </a:solidFill>
          </a:ln>
        </p:spPr>
      </p:pic>
      <p:pic>
        <p:nvPicPr>
          <p:cNvPr id="36" name="図 35">
            <a:extLst>
              <a:ext uri="{FF2B5EF4-FFF2-40B4-BE49-F238E27FC236}">
                <a16:creationId xmlns:a16="http://schemas.microsoft.com/office/drawing/2014/main" id="{9C541A37-FD48-80F3-D46A-EE48CD866CA1}"/>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flipH="1">
            <a:off x="1053960" y="1791419"/>
            <a:ext cx="1587601" cy="240847"/>
          </a:xfrm>
          <a:prstGeom prst="rect">
            <a:avLst/>
          </a:prstGeom>
          <a:ln>
            <a:solidFill>
              <a:schemeClr val="tx1"/>
            </a:solidFill>
          </a:ln>
        </p:spPr>
      </p:pic>
      <p:pic>
        <p:nvPicPr>
          <p:cNvPr id="37" name="図 36">
            <a:extLst>
              <a:ext uri="{FF2B5EF4-FFF2-40B4-BE49-F238E27FC236}">
                <a16:creationId xmlns:a16="http://schemas.microsoft.com/office/drawing/2014/main" id="{008FA544-17A7-B6B4-3853-435F1A08D7F4}"/>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flipH="1">
            <a:off x="1054998" y="2282328"/>
            <a:ext cx="1587600" cy="237634"/>
          </a:xfrm>
          <a:prstGeom prst="rect">
            <a:avLst/>
          </a:prstGeom>
          <a:ln>
            <a:solidFill>
              <a:schemeClr val="tx1"/>
            </a:solidFill>
          </a:ln>
        </p:spPr>
      </p:pic>
      <p:pic>
        <p:nvPicPr>
          <p:cNvPr id="38" name="図 37">
            <a:extLst>
              <a:ext uri="{FF2B5EF4-FFF2-40B4-BE49-F238E27FC236}">
                <a16:creationId xmlns:a16="http://schemas.microsoft.com/office/drawing/2014/main" id="{06F3D583-C90F-3616-EC13-C385241D93B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flipH="1">
            <a:off x="1048466" y="1523003"/>
            <a:ext cx="1587600" cy="239977"/>
          </a:xfrm>
          <a:prstGeom prst="rect">
            <a:avLst/>
          </a:prstGeom>
          <a:ln>
            <a:solidFill>
              <a:schemeClr val="tx1"/>
            </a:solidFill>
          </a:ln>
        </p:spPr>
      </p:pic>
      <p:pic>
        <p:nvPicPr>
          <p:cNvPr id="39" name="図 38">
            <a:extLst>
              <a:ext uri="{FF2B5EF4-FFF2-40B4-BE49-F238E27FC236}">
                <a16:creationId xmlns:a16="http://schemas.microsoft.com/office/drawing/2014/main" id="{1BAC32DB-5727-0969-8719-1DBF7497B27B}"/>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flipH="1">
            <a:off x="1054997" y="3927115"/>
            <a:ext cx="1587600" cy="266415"/>
          </a:xfrm>
          <a:prstGeom prst="rect">
            <a:avLst/>
          </a:prstGeom>
          <a:ln>
            <a:solidFill>
              <a:schemeClr val="tx1"/>
            </a:solidFill>
          </a:ln>
        </p:spPr>
      </p:pic>
      <p:pic>
        <p:nvPicPr>
          <p:cNvPr id="40" name="図 39">
            <a:extLst>
              <a:ext uri="{FF2B5EF4-FFF2-40B4-BE49-F238E27FC236}">
                <a16:creationId xmlns:a16="http://schemas.microsoft.com/office/drawing/2014/main" id="{98FF4A56-2529-9BFF-C984-95298FA9C8EA}"/>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flipH="1">
            <a:off x="1054997" y="4231586"/>
            <a:ext cx="1587600" cy="278389"/>
          </a:xfrm>
          <a:prstGeom prst="rect">
            <a:avLst/>
          </a:prstGeom>
          <a:ln>
            <a:solidFill>
              <a:schemeClr val="tx1"/>
            </a:solidFill>
          </a:ln>
        </p:spPr>
      </p:pic>
      <p:sp>
        <p:nvSpPr>
          <p:cNvPr id="41" name="テキスト ボックス 40">
            <a:extLst>
              <a:ext uri="{FF2B5EF4-FFF2-40B4-BE49-F238E27FC236}">
                <a16:creationId xmlns:a16="http://schemas.microsoft.com/office/drawing/2014/main" id="{A7E3742E-91EF-7AE8-9C14-1ACB2223E0F3}"/>
              </a:ext>
            </a:extLst>
          </p:cNvPr>
          <p:cNvSpPr txBox="1"/>
          <p:nvPr/>
        </p:nvSpPr>
        <p:spPr>
          <a:xfrm>
            <a:off x="464937" y="4695916"/>
            <a:ext cx="5845930" cy="1384995"/>
          </a:xfrm>
          <a:prstGeom prst="rect">
            <a:avLst/>
          </a:prstGeom>
          <a:noFill/>
        </p:spPr>
        <p:txBody>
          <a:bodyPr wrap="square" rtlCol="0">
            <a:spAutoFit/>
          </a:bodyPr>
          <a:lstStyle/>
          <a:p>
            <a:r>
              <a:rPr lang="en-US" altLang="ja-JP" sz="1200" dirty="0">
                <a:latin typeface="Arial" panose="020B0604020202020204" pitchFamily="34" charset="0"/>
                <a:ea typeface="Meiryo" panose="020B0604030504040204" pitchFamily="34" charset="-128"/>
                <a:cs typeface="Arial" panose="020B0604020202020204" pitchFamily="34" charset="0"/>
              </a:rPr>
              <a:t>Western blotting of anti-HA-tag monoclonal antibody confirmed the expression of HA-tagged Cas9-nuclease, Cas9-D10A, and Cas9-H840A 24 hours after administration of Doxycycline.</a:t>
            </a:r>
          </a:p>
          <a:p>
            <a:endParaRPr lang="en-US" altLang="ja-JP" sz="1200" dirty="0">
              <a:latin typeface="Arial" panose="020B0604020202020204" pitchFamily="34" charset="0"/>
              <a:ea typeface="Meiryo" panose="020B0604030504040204" pitchFamily="34" charset="-128"/>
              <a:cs typeface="Arial" panose="020B0604020202020204" pitchFamily="34" charset="0"/>
            </a:endParaRPr>
          </a:p>
          <a:p>
            <a:r>
              <a:rPr lang="en-US" altLang="ja-JP" sz="1200" dirty="0">
                <a:latin typeface="Arial" panose="020B0604020202020204" pitchFamily="34" charset="0"/>
                <a:ea typeface="Meiryo" panose="020B0604030504040204" pitchFamily="34" charset="-128"/>
                <a:cs typeface="Arial" panose="020B0604020202020204" pitchFamily="34" charset="0"/>
              </a:rPr>
              <a:t>TF-1 cells (human erythroleukemic cell) were cultured in RPMI1640 medium with 10% FCS and 1% PS, and 2 ng/ml of GM-CSF (Wako Pure Chemicals, Osaka, Japan.)</a:t>
            </a:r>
          </a:p>
        </p:txBody>
      </p:sp>
      <p:sp>
        <p:nvSpPr>
          <p:cNvPr id="42" name="テキスト ボックス 41">
            <a:extLst>
              <a:ext uri="{FF2B5EF4-FFF2-40B4-BE49-F238E27FC236}">
                <a16:creationId xmlns:a16="http://schemas.microsoft.com/office/drawing/2014/main" id="{930BC35E-4D14-0924-EE16-4054C3BCDCED}"/>
              </a:ext>
            </a:extLst>
          </p:cNvPr>
          <p:cNvSpPr txBox="1"/>
          <p:nvPr/>
        </p:nvSpPr>
        <p:spPr>
          <a:xfrm>
            <a:off x="139824" y="115588"/>
            <a:ext cx="5080176" cy="523220"/>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S3</a:t>
            </a:r>
            <a:endParaRPr lang="en-US" altLang="ja-JP" sz="1400" dirty="0">
              <a:latin typeface="Arial" panose="020B0604020202020204" pitchFamily="34" charset="0"/>
              <a:ea typeface="Meiryo" panose="020B0604030504040204" pitchFamily="34" charset="-128"/>
              <a:cs typeface="Arial" panose="020B0604020202020204" pitchFamily="34" charset="0"/>
            </a:endParaRPr>
          </a:p>
          <a:p>
            <a:r>
              <a:rPr lang="en-US" altLang="ja-JP" sz="1400" dirty="0">
                <a:latin typeface="Arial" panose="020B0604020202020204" pitchFamily="34" charset="0"/>
                <a:ea typeface="Meiryo" panose="020B0604030504040204" pitchFamily="34" charset="-128"/>
                <a:cs typeface="Arial" panose="020B0604020202020204" pitchFamily="34" charset="0"/>
              </a:rPr>
              <a:t>Doxycycline-induced HA-tagged Cas9 and </a:t>
            </a:r>
            <a:r>
              <a:rPr lang="en-US" altLang="ja-JP" sz="1400" dirty="0" err="1">
                <a:latin typeface="Arial" panose="020B0604020202020204" pitchFamily="34" charset="0"/>
                <a:ea typeface="Meiryo" panose="020B0604030504040204" pitchFamily="34" charset="-128"/>
                <a:cs typeface="Arial" panose="020B0604020202020204" pitchFamily="34" charset="0"/>
              </a:rPr>
              <a:t>nickases</a:t>
            </a:r>
            <a:endParaRPr lang="en-US" altLang="ja-JP" sz="1400" dirty="0">
              <a:latin typeface="Arial" panose="020B0604020202020204" pitchFamily="34" charset="0"/>
              <a:ea typeface="Meiryo" panose="020B0604030504040204" pitchFamily="34" charset="-128"/>
              <a:cs typeface="Arial" panose="020B0604020202020204" pitchFamily="34" charset="0"/>
            </a:endParaRPr>
          </a:p>
        </p:txBody>
      </p:sp>
      <p:pic>
        <p:nvPicPr>
          <p:cNvPr id="2" name="図 1">
            <a:extLst>
              <a:ext uri="{FF2B5EF4-FFF2-40B4-BE49-F238E27FC236}">
                <a16:creationId xmlns:a16="http://schemas.microsoft.com/office/drawing/2014/main" id="{677AD41C-8F4D-DF3D-317A-5AF2EBA602D8}"/>
              </a:ext>
            </a:extLst>
          </p:cNvPr>
          <p:cNvPicPr>
            <a:picLocks noChangeAspect="1"/>
          </p:cNvPicPr>
          <p:nvPr/>
        </p:nvPicPr>
        <p:blipFill>
          <a:blip r:embed="rId9">
            <a:extLst>
              <a:ext uri="{28A0092B-C50C-407E-A947-70E740481C1C}">
                <a14:useLocalDpi xmlns:a14="http://schemas.microsoft.com/office/drawing/2010/main"/>
              </a:ext>
            </a:extLst>
          </a:blip>
          <a:srcRect/>
          <a:stretch/>
        </p:blipFill>
        <p:spPr>
          <a:xfrm>
            <a:off x="3950457" y="2571538"/>
            <a:ext cx="1445711" cy="248469"/>
          </a:xfrm>
          <a:prstGeom prst="rect">
            <a:avLst/>
          </a:prstGeom>
          <a:ln>
            <a:solidFill>
              <a:schemeClr val="tx1"/>
            </a:solidFill>
          </a:ln>
        </p:spPr>
      </p:pic>
      <p:pic>
        <p:nvPicPr>
          <p:cNvPr id="5" name="図 4">
            <a:extLst>
              <a:ext uri="{FF2B5EF4-FFF2-40B4-BE49-F238E27FC236}">
                <a16:creationId xmlns:a16="http://schemas.microsoft.com/office/drawing/2014/main" id="{204785B3-F93E-3C9D-42C1-0AA82022260F}"/>
              </a:ext>
            </a:extLst>
          </p:cNvPr>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3950457" y="2269560"/>
            <a:ext cx="1445711" cy="219291"/>
          </a:xfrm>
          <a:prstGeom prst="rect">
            <a:avLst/>
          </a:prstGeom>
          <a:ln>
            <a:solidFill>
              <a:schemeClr val="tx1"/>
            </a:solidFill>
          </a:ln>
        </p:spPr>
      </p:pic>
      <p:pic>
        <p:nvPicPr>
          <p:cNvPr id="6" name="図 5">
            <a:extLst>
              <a:ext uri="{FF2B5EF4-FFF2-40B4-BE49-F238E27FC236}">
                <a16:creationId xmlns:a16="http://schemas.microsoft.com/office/drawing/2014/main" id="{9EBEEE07-89BF-F14E-73DE-44C4DEFBCCC3}"/>
              </a:ext>
            </a:extLst>
          </p:cNvPr>
          <p:cNvPicPr>
            <a:picLocks noChangeAspect="1"/>
          </p:cNvPicPr>
          <p:nvPr/>
        </p:nvPicPr>
        <p:blipFill rotWithShape="1">
          <a:blip r:embed="rId11">
            <a:extLst>
              <a:ext uri="{28A0092B-C50C-407E-A947-70E740481C1C}">
                <a14:useLocalDpi xmlns:a14="http://schemas.microsoft.com/office/drawing/2010/main"/>
              </a:ext>
            </a:extLst>
          </a:blip>
          <a:srcRect/>
          <a:stretch/>
        </p:blipFill>
        <p:spPr>
          <a:xfrm>
            <a:off x="3950457" y="1580381"/>
            <a:ext cx="1445711" cy="188878"/>
          </a:xfrm>
          <a:prstGeom prst="rect">
            <a:avLst/>
          </a:prstGeom>
          <a:ln>
            <a:solidFill>
              <a:schemeClr val="tx1"/>
            </a:solidFill>
          </a:ln>
        </p:spPr>
      </p:pic>
      <p:pic>
        <p:nvPicPr>
          <p:cNvPr id="7" name="図 6">
            <a:extLst>
              <a:ext uri="{FF2B5EF4-FFF2-40B4-BE49-F238E27FC236}">
                <a16:creationId xmlns:a16="http://schemas.microsoft.com/office/drawing/2014/main" id="{D295CD83-6077-1989-B8F4-8E16CE2C2A57}"/>
              </a:ext>
            </a:extLst>
          </p:cNvPr>
          <p:cNvPicPr>
            <a:picLocks noChangeAspect="1"/>
          </p:cNvPicPr>
          <p:nvPr/>
        </p:nvPicPr>
        <p:blipFill rotWithShape="1">
          <a:blip r:embed="rId12">
            <a:extLst>
              <a:ext uri="{28A0092B-C50C-407E-A947-70E740481C1C}">
                <a14:useLocalDpi xmlns:a14="http://schemas.microsoft.com/office/drawing/2010/main"/>
              </a:ext>
            </a:extLst>
          </a:blip>
          <a:srcRect/>
          <a:stretch/>
        </p:blipFill>
        <p:spPr>
          <a:xfrm>
            <a:off x="3952357" y="1821617"/>
            <a:ext cx="1445711" cy="252763"/>
          </a:xfrm>
          <a:prstGeom prst="rect">
            <a:avLst/>
          </a:prstGeom>
          <a:ln>
            <a:solidFill>
              <a:schemeClr val="tx1"/>
            </a:solidFill>
          </a:ln>
        </p:spPr>
      </p:pic>
      <p:sp>
        <p:nvSpPr>
          <p:cNvPr id="10" name="テキスト ボックス 9">
            <a:extLst>
              <a:ext uri="{FF2B5EF4-FFF2-40B4-BE49-F238E27FC236}">
                <a16:creationId xmlns:a16="http://schemas.microsoft.com/office/drawing/2014/main" id="{C71C463E-5F72-1B65-729C-70D688C803A7}"/>
              </a:ext>
            </a:extLst>
          </p:cNvPr>
          <p:cNvSpPr txBox="1"/>
          <p:nvPr/>
        </p:nvSpPr>
        <p:spPr>
          <a:xfrm>
            <a:off x="3951829" y="931634"/>
            <a:ext cx="780983" cy="230832"/>
          </a:xfrm>
          <a:prstGeom prst="rect">
            <a:avLst/>
          </a:prstGeom>
          <a:noFill/>
        </p:spPr>
        <p:txBody>
          <a:bodyPr wrap="none" rtlCol="0">
            <a:spAutoFit/>
          </a:bodyPr>
          <a:lstStyle/>
          <a:p>
            <a:pPr algn="ctr"/>
            <a:r>
              <a:rPr lang="en-US" altLang="ja-JP" sz="900">
                <a:latin typeface="Arial" panose="020B0604020202020204" pitchFamily="34" charset="0"/>
                <a:ea typeface="Meiryo" panose="020B0604030504040204" pitchFamily="34" charset="-128"/>
                <a:cs typeface="Arial" panose="020B0604020202020204" pitchFamily="34" charset="0"/>
              </a:rPr>
              <a:t>Cas9-D10A</a:t>
            </a:r>
          </a:p>
        </p:txBody>
      </p:sp>
      <p:sp>
        <p:nvSpPr>
          <p:cNvPr id="13" name="テキスト ボックス 12">
            <a:extLst>
              <a:ext uri="{FF2B5EF4-FFF2-40B4-BE49-F238E27FC236}">
                <a16:creationId xmlns:a16="http://schemas.microsoft.com/office/drawing/2014/main" id="{89391BD0-A447-C717-C9D9-32F00552AEB1}"/>
              </a:ext>
            </a:extLst>
          </p:cNvPr>
          <p:cNvSpPr txBox="1"/>
          <p:nvPr/>
        </p:nvSpPr>
        <p:spPr>
          <a:xfrm>
            <a:off x="5339311" y="1565910"/>
            <a:ext cx="367408"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 HA</a:t>
            </a:r>
          </a:p>
        </p:txBody>
      </p:sp>
      <p:sp>
        <p:nvSpPr>
          <p:cNvPr id="14" name="テキスト ボックス 13">
            <a:extLst>
              <a:ext uri="{FF2B5EF4-FFF2-40B4-BE49-F238E27FC236}">
                <a16:creationId xmlns:a16="http://schemas.microsoft.com/office/drawing/2014/main" id="{58EA2B2C-3458-EE86-1D2A-5A3DD2CFFDE5}"/>
              </a:ext>
            </a:extLst>
          </p:cNvPr>
          <p:cNvSpPr txBox="1"/>
          <p:nvPr/>
        </p:nvSpPr>
        <p:spPr>
          <a:xfrm>
            <a:off x="5339311" y="1832195"/>
            <a:ext cx="559769"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 β-actin</a:t>
            </a:r>
          </a:p>
        </p:txBody>
      </p:sp>
      <p:sp>
        <p:nvSpPr>
          <p:cNvPr id="15" name="テキスト ボックス 14">
            <a:extLst>
              <a:ext uri="{FF2B5EF4-FFF2-40B4-BE49-F238E27FC236}">
                <a16:creationId xmlns:a16="http://schemas.microsoft.com/office/drawing/2014/main" id="{3DBDE62C-92CB-70FC-0DCB-38903E2BD827}"/>
              </a:ext>
            </a:extLst>
          </p:cNvPr>
          <p:cNvSpPr txBox="1"/>
          <p:nvPr/>
        </p:nvSpPr>
        <p:spPr>
          <a:xfrm>
            <a:off x="4008663" y="1121010"/>
            <a:ext cx="242374" cy="300082"/>
          </a:xfrm>
          <a:prstGeom prst="rect">
            <a:avLst/>
          </a:prstGeom>
          <a:noFill/>
        </p:spPr>
        <p:txBody>
          <a:bodyPr wrap="none" rtlCol="0">
            <a:spAutoFit/>
          </a:bodyPr>
          <a:lstStyle/>
          <a:p>
            <a:r>
              <a:rPr lang="en-US" altLang="ja-JP" sz="1350" b="1" dirty="0">
                <a:latin typeface="Arial" panose="020B0604020202020204" pitchFamily="34" charset="0"/>
                <a:cs typeface="Arial" panose="020B0604020202020204" pitchFamily="34" charset="0"/>
              </a:rPr>
              <a:t>-</a:t>
            </a:r>
            <a:endParaRPr lang="ja-JP" altLang="en-US" sz="1350" b="1">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7419C84E-52C8-1428-2CF7-8176248B0107}"/>
              </a:ext>
            </a:extLst>
          </p:cNvPr>
          <p:cNvSpPr txBox="1"/>
          <p:nvPr/>
        </p:nvSpPr>
        <p:spPr>
          <a:xfrm>
            <a:off x="4339222" y="1121010"/>
            <a:ext cx="285656" cy="300082"/>
          </a:xfrm>
          <a:prstGeom prst="rect">
            <a:avLst/>
          </a:prstGeom>
          <a:noFill/>
        </p:spPr>
        <p:txBody>
          <a:bodyPr wrap="none" rtlCol="0">
            <a:spAutoFit/>
          </a:bodyPr>
          <a:lstStyle/>
          <a:p>
            <a:r>
              <a:rPr lang="en-US" altLang="ja-JP" sz="1350" b="1" dirty="0">
                <a:latin typeface="Arial" panose="020B0604020202020204" pitchFamily="34" charset="0"/>
                <a:cs typeface="Arial" panose="020B0604020202020204" pitchFamily="34" charset="0"/>
              </a:rPr>
              <a:t>+</a:t>
            </a:r>
            <a:endParaRPr lang="ja-JP" altLang="en-US" sz="1350" b="1">
              <a:latin typeface="Arial" panose="020B0604020202020204" pitchFamily="34" charset="0"/>
              <a:cs typeface="Arial" panose="020B0604020202020204" pitchFamily="34" charset="0"/>
            </a:endParaRPr>
          </a:p>
        </p:txBody>
      </p:sp>
      <p:cxnSp>
        <p:nvCxnSpPr>
          <p:cNvPr id="27" name="直線コネクタ 26">
            <a:extLst>
              <a:ext uri="{FF2B5EF4-FFF2-40B4-BE49-F238E27FC236}">
                <a16:creationId xmlns:a16="http://schemas.microsoft.com/office/drawing/2014/main" id="{B365BBAF-A3D3-6839-5CC8-864F896397DC}"/>
              </a:ext>
            </a:extLst>
          </p:cNvPr>
          <p:cNvCxnSpPr>
            <a:cxnSpLocks/>
          </p:cNvCxnSpPr>
          <p:nvPr/>
        </p:nvCxnSpPr>
        <p:spPr>
          <a:xfrm>
            <a:off x="3973141" y="1141462"/>
            <a:ext cx="690325" cy="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90EBE9CA-37CB-84AD-7DFD-98752D4FCE99}"/>
              </a:ext>
            </a:extLst>
          </p:cNvPr>
          <p:cNvSpPr txBox="1"/>
          <p:nvPr/>
        </p:nvSpPr>
        <p:spPr>
          <a:xfrm rot="16200000">
            <a:off x="3709142" y="1144145"/>
            <a:ext cx="323165"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HEK293T</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sp>
        <p:nvSpPr>
          <p:cNvPr id="31" name="テキスト ボックス 30">
            <a:extLst>
              <a:ext uri="{FF2B5EF4-FFF2-40B4-BE49-F238E27FC236}">
                <a16:creationId xmlns:a16="http://schemas.microsoft.com/office/drawing/2014/main" id="{50415E58-7028-33ED-29CC-9D7DBE7AA92D}"/>
              </a:ext>
            </a:extLst>
          </p:cNvPr>
          <p:cNvSpPr txBox="1"/>
          <p:nvPr/>
        </p:nvSpPr>
        <p:spPr>
          <a:xfrm rot="16200000">
            <a:off x="3832140" y="1838961"/>
            <a:ext cx="323165"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K562</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sp>
        <p:nvSpPr>
          <p:cNvPr id="32" name="テキスト ボックス 31">
            <a:extLst>
              <a:ext uri="{FF2B5EF4-FFF2-40B4-BE49-F238E27FC236}">
                <a16:creationId xmlns:a16="http://schemas.microsoft.com/office/drawing/2014/main" id="{FB9AF81A-0FE4-C9A4-3E51-001C97E82ED1}"/>
              </a:ext>
            </a:extLst>
          </p:cNvPr>
          <p:cNvSpPr txBox="1"/>
          <p:nvPr/>
        </p:nvSpPr>
        <p:spPr>
          <a:xfrm>
            <a:off x="5339311" y="2276002"/>
            <a:ext cx="367408"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 HA</a:t>
            </a:r>
          </a:p>
        </p:txBody>
      </p:sp>
      <p:sp>
        <p:nvSpPr>
          <p:cNvPr id="43" name="テキスト ボックス 42">
            <a:extLst>
              <a:ext uri="{FF2B5EF4-FFF2-40B4-BE49-F238E27FC236}">
                <a16:creationId xmlns:a16="http://schemas.microsoft.com/office/drawing/2014/main" id="{3B591282-818F-524F-9417-5D7DCF7F5AC2}"/>
              </a:ext>
            </a:extLst>
          </p:cNvPr>
          <p:cNvSpPr txBox="1"/>
          <p:nvPr/>
        </p:nvSpPr>
        <p:spPr>
          <a:xfrm>
            <a:off x="5339311" y="2556909"/>
            <a:ext cx="559769"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 β-actin</a:t>
            </a:r>
          </a:p>
        </p:txBody>
      </p:sp>
      <p:sp>
        <p:nvSpPr>
          <p:cNvPr id="44" name="テキスト ボックス 43">
            <a:extLst>
              <a:ext uri="{FF2B5EF4-FFF2-40B4-BE49-F238E27FC236}">
                <a16:creationId xmlns:a16="http://schemas.microsoft.com/office/drawing/2014/main" id="{EAA3FE66-98CF-977F-ECEB-ECF2910AC7EA}"/>
              </a:ext>
            </a:extLst>
          </p:cNvPr>
          <p:cNvSpPr txBox="1"/>
          <p:nvPr/>
        </p:nvSpPr>
        <p:spPr>
          <a:xfrm>
            <a:off x="4668506" y="931634"/>
            <a:ext cx="845103" cy="230832"/>
          </a:xfrm>
          <a:prstGeom prst="rect">
            <a:avLst/>
          </a:prstGeom>
          <a:noFill/>
        </p:spPr>
        <p:txBody>
          <a:bodyPr wrap="none" rtlCol="0">
            <a:spAutoFit/>
          </a:bodyPr>
          <a:lstStyle/>
          <a:p>
            <a:pPr algn="ctr"/>
            <a:r>
              <a:rPr lang="en-US" altLang="ja-JP" sz="900">
                <a:latin typeface="Arial" panose="020B0604020202020204" pitchFamily="34" charset="0"/>
                <a:ea typeface="Meiryo" panose="020B0604030504040204" pitchFamily="34" charset="-128"/>
                <a:cs typeface="Arial" panose="020B0604020202020204" pitchFamily="34" charset="0"/>
              </a:rPr>
              <a:t>Cas9-H840A</a:t>
            </a:r>
          </a:p>
        </p:txBody>
      </p:sp>
      <p:sp>
        <p:nvSpPr>
          <p:cNvPr id="45" name="テキスト ボックス 44">
            <a:extLst>
              <a:ext uri="{FF2B5EF4-FFF2-40B4-BE49-F238E27FC236}">
                <a16:creationId xmlns:a16="http://schemas.microsoft.com/office/drawing/2014/main" id="{D9873688-7F27-21DF-03B9-3ABF7517B34A}"/>
              </a:ext>
            </a:extLst>
          </p:cNvPr>
          <p:cNvSpPr txBox="1"/>
          <p:nvPr/>
        </p:nvSpPr>
        <p:spPr>
          <a:xfrm>
            <a:off x="4728140" y="1121010"/>
            <a:ext cx="242374" cy="300082"/>
          </a:xfrm>
          <a:prstGeom prst="rect">
            <a:avLst/>
          </a:prstGeom>
          <a:noFill/>
        </p:spPr>
        <p:txBody>
          <a:bodyPr wrap="none" rtlCol="0">
            <a:spAutoFit/>
          </a:bodyPr>
          <a:lstStyle/>
          <a:p>
            <a:r>
              <a:rPr lang="en-US" altLang="ja-JP" sz="1350" b="1" dirty="0">
                <a:latin typeface="Arial" panose="020B0604020202020204" pitchFamily="34" charset="0"/>
                <a:cs typeface="Arial" panose="020B0604020202020204" pitchFamily="34" charset="0"/>
              </a:rPr>
              <a:t>-</a:t>
            </a:r>
            <a:endParaRPr lang="ja-JP" altLang="en-US" sz="1350" b="1">
              <a:latin typeface="Arial" panose="020B0604020202020204" pitchFamily="34" charset="0"/>
              <a:cs typeface="Arial" panose="020B0604020202020204" pitchFamily="34" charset="0"/>
            </a:endParaRPr>
          </a:p>
        </p:txBody>
      </p:sp>
      <p:sp>
        <p:nvSpPr>
          <p:cNvPr id="46" name="テキスト ボックス 45">
            <a:extLst>
              <a:ext uri="{FF2B5EF4-FFF2-40B4-BE49-F238E27FC236}">
                <a16:creationId xmlns:a16="http://schemas.microsoft.com/office/drawing/2014/main" id="{799C2DD9-96B5-5459-69B2-13CFEBA2AAE5}"/>
              </a:ext>
            </a:extLst>
          </p:cNvPr>
          <p:cNvSpPr txBox="1"/>
          <p:nvPr/>
        </p:nvSpPr>
        <p:spPr>
          <a:xfrm>
            <a:off x="5066014" y="1121010"/>
            <a:ext cx="285656" cy="300082"/>
          </a:xfrm>
          <a:prstGeom prst="rect">
            <a:avLst/>
          </a:prstGeom>
          <a:noFill/>
        </p:spPr>
        <p:txBody>
          <a:bodyPr wrap="none" rtlCol="0">
            <a:spAutoFit/>
          </a:bodyPr>
          <a:lstStyle/>
          <a:p>
            <a:r>
              <a:rPr lang="en-US" altLang="ja-JP" sz="1350" b="1" dirty="0">
                <a:latin typeface="Arial" panose="020B0604020202020204" pitchFamily="34" charset="0"/>
                <a:cs typeface="Arial" panose="020B0604020202020204" pitchFamily="34" charset="0"/>
              </a:rPr>
              <a:t>+</a:t>
            </a:r>
            <a:endParaRPr lang="ja-JP" altLang="en-US" sz="1350" b="1">
              <a:latin typeface="Arial" panose="020B0604020202020204" pitchFamily="34" charset="0"/>
              <a:cs typeface="Arial" panose="020B0604020202020204" pitchFamily="34" charset="0"/>
            </a:endParaRPr>
          </a:p>
        </p:txBody>
      </p:sp>
      <p:cxnSp>
        <p:nvCxnSpPr>
          <p:cNvPr id="47" name="直線コネクタ 46">
            <a:extLst>
              <a:ext uri="{FF2B5EF4-FFF2-40B4-BE49-F238E27FC236}">
                <a16:creationId xmlns:a16="http://schemas.microsoft.com/office/drawing/2014/main" id="{2AF1993E-683A-45C7-F0D2-793B4AC4A4CA}"/>
              </a:ext>
            </a:extLst>
          </p:cNvPr>
          <p:cNvCxnSpPr>
            <a:cxnSpLocks/>
          </p:cNvCxnSpPr>
          <p:nvPr/>
        </p:nvCxnSpPr>
        <p:spPr>
          <a:xfrm>
            <a:off x="4721878" y="1141462"/>
            <a:ext cx="690325" cy="8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5F0F5B16-22CF-68FC-7A57-166512B774DB}"/>
              </a:ext>
            </a:extLst>
          </p:cNvPr>
          <p:cNvSpPr txBox="1"/>
          <p:nvPr/>
        </p:nvSpPr>
        <p:spPr>
          <a:xfrm rot="16200000">
            <a:off x="3609379" y="855605"/>
            <a:ext cx="323165" cy="935932"/>
          </a:xfrm>
          <a:prstGeom prst="rect">
            <a:avLst/>
          </a:prstGeom>
          <a:noFill/>
        </p:spPr>
        <p:txBody>
          <a:bodyPr vert="vert" wrap="square" rtlCol="0">
            <a:spAutoFit/>
          </a:bodyPr>
          <a:lstStyle/>
          <a:p>
            <a:r>
              <a:rPr lang="en-US" altLang="ja-JP" sz="900" dirty="0">
                <a:latin typeface="Arial" panose="020B0604020202020204" pitchFamily="34" charset="0"/>
                <a:ea typeface="Meiryo" panose="020B0604030504040204" pitchFamily="34" charset="-128"/>
                <a:cs typeface="Arial" panose="020B0604020202020204" pitchFamily="34" charset="0"/>
              </a:rPr>
              <a:t>Doxycycline</a:t>
            </a:r>
            <a:endParaRPr lang="ja-JP" altLang="en-US" sz="900">
              <a:solidFill>
                <a:srgbClr val="FF0000"/>
              </a:solidFill>
              <a:latin typeface="Arial" panose="020B0604020202020204" pitchFamily="34" charset="0"/>
              <a:ea typeface="Meiryo" panose="020B0604030504040204" pitchFamily="34" charset="-128"/>
              <a:cs typeface="Arial" panose="020B0604020202020204" pitchFamily="34" charset="0"/>
            </a:endParaRPr>
          </a:p>
        </p:txBody>
      </p:sp>
      <p:sp>
        <p:nvSpPr>
          <p:cNvPr id="49" name="テキスト ボックス 48">
            <a:extLst>
              <a:ext uri="{FF2B5EF4-FFF2-40B4-BE49-F238E27FC236}">
                <a16:creationId xmlns:a16="http://schemas.microsoft.com/office/drawing/2014/main" id="{14F9C31D-FD4A-5273-541C-AE57770E7991}"/>
              </a:ext>
            </a:extLst>
          </p:cNvPr>
          <p:cNvSpPr txBox="1"/>
          <p:nvPr/>
        </p:nvSpPr>
        <p:spPr>
          <a:xfrm rot="16200000">
            <a:off x="971608" y="2635242"/>
            <a:ext cx="323165" cy="666019"/>
          </a:xfrm>
          <a:prstGeom prst="rect">
            <a:avLst/>
          </a:prstGeom>
          <a:noFill/>
        </p:spPr>
        <p:txBody>
          <a:bodyPr vert="vert" wrap="square" rtlCol="0">
            <a:spAutoFit/>
          </a:bodyPr>
          <a:lstStyle/>
          <a:p>
            <a:r>
              <a:rPr lang="en-US" altLang="ja-JP" sz="900" b="1" u="sng" dirty="0">
                <a:latin typeface="Arial" panose="020B0604020202020204" pitchFamily="34" charset="0"/>
                <a:ea typeface="Meiryo" panose="020B0604030504040204" pitchFamily="34" charset="-128"/>
                <a:cs typeface="Arial" panose="020B0604020202020204" pitchFamily="34" charset="0"/>
              </a:rPr>
              <a:t>TF-1</a:t>
            </a:r>
            <a:endParaRPr lang="ja-JP" altLang="en-US" sz="900" b="1" u="sng">
              <a:latin typeface="Arial" panose="020B0604020202020204" pitchFamily="34" charset="0"/>
              <a:ea typeface="Meiryo" panose="020B0604030504040204" pitchFamily="34" charset="-128"/>
              <a:cs typeface="Arial" panose="020B0604020202020204" pitchFamily="34" charset="0"/>
            </a:endParaRPr>
          </a:p>
        </p:txBody>
      </p:sp>
      <p:pic>
        <p:nvPicPr>
          <p:cNvPr id="50" name="図 49">
            <a:extLst>
              <a:ext uri="{FF2B5EF4-FFF2-40B4-BE49-F238E27FC236}">
                <a16:creationId xmlns:a16="http://schemas.microsoft.com/office/drawing/2014/main" id="{9773B46B-1C9E-C591-6BD7-9C327D9EA5FA}"/>
              </a:ext>
            </a:extLst>
          </p:cNvPr>
          <p:cNvPicPr>
            <a:picLocks noChangeAspect="1"/>
          </p:cNvPicPr>
          <p:nvPr/>
        </p:nvPicPr>
        <p:blipFill rotWithShape="1">
          <a:blip r:embed="rId13">
            <a:extLst>
              <a:ext uri="{28A0092B-C50C-407E-A947-70E740481C1C}">
                <a14:useLocalDpi xmlns:a14="http://schemas.microsoft.com/office/drawing/2010/main"/>
              </a:ext>
            </a:extLst>
          </a:blip>
          <a:srcRect/>
          <a:stretch/>
        </p:blipFill>
        <p:spPr>
          <a:xfrm flipH="1">
            <a:off x="1057268" y="3084284"/>
            <a:ext cx="1587599" cy="216430"/>
          </a:xfrm>
          <a:prstGeom prst="rect">
            <a:avLst/>
          </a:prstGeom>
          <a:ln>
            <a:solidFill>
              <a:schemeClr val="tx1"/>
            </a:solidFill>
          </a:ln>
        </p:spPr>
      </p:pic>
      <p:pic>
        <p:nvPicPr>
          <p:cNvPr id="51" name="図 50">
            <a:extLst>
              <a:ext uri="{FF2B5EF4-FFF2-40B4-BE49-F238E27FC236}">
                <a16:creationId xmlns:a16="http://schemas.microsoft.com/office/drawing/2014/main" id="{70EDA8BF-A33B-7917-F704-3DE18767FDBB}"/>
              </a:ext>
            </a:extLst>
          </p:cNvPr>
          <p:cNvPicPr>
            <a:picLocks noChangeAspect="1"/>
          </p:cNvPicPr>
          <p:nvPr/>
        </p:nvPicPr>
        <p:blipFill rotWithShape="1">
          <a:blip r:embed="rId14">
            <a:extLst>
              <a:ext uri="{28A0092B-C50C-407E-A947-70E740481C1C}">
                <a14:useLocalDpi xmlns:a14="http://schemas.microsoft.com/office/drawing/2010/main"/>
              </a:ext>
            </a:extLst>
          </a:blip>
          <a:srcRect/>
          <a:stretch/>
        </p:blipFill>
        <p:spPr>
          <a:xfrm flipH="1">
            <a:off x="1054996" y="3354907"/>
            <a:ext cx="1587599" cy="274880"/>
          </a:xfrm>
          <a:prstGeom prst="rect">
            <a:avLst/>
          </a:prstGeom>
          <a:ln>
            <a:solidFill>
              <a:schemeClr val="tx1"/>
            </a:solidFill>
          </a:ln>
        </p:spPr>
      </p:pic>
      <p:sp>
        <p:nvSpPr>
          <p:cNvPr id="54" name="テキスト ボックス 53">
            <a:extLst>
              <a:ext uri="{FF2B5EF4-FFF2-40B4-BE49-F238E27FC236}">
                <a16:creationId xmlns:a16="http://schemas.microsoft.com/office/drawing/2014/main" id="{4213168F-E898-91AB-7D0D-6904F799839B}"/>
              </a:ext>
            </a:extLst>
          </p:cNvPr>
          <p:cNvSpPr txBox="1"/>
          <p:nvPr/>
        </p:nvSpPr>
        <p:spPr>
          <a:xfrm>
            <a:off x="2603078" y="3118650"/>
            <a:ext cx="534611" cy="219291"/>
          </a:xfrm>
          <a:prstGeom prst="rect">
            <a:avLst/>
          </a:prstGeom>
          <a:noFill/>
        </p:spPr>
        <p:txBody>
          <a:bodyPr wrap="squar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HA</a:t>
            </a:r>
          </a:p>
        </p:txBody>
      </p:sp>
      <p:sp>
        <p:nvSpPr>
          <p:cNvPr id="55" name="テキスト ボックス 54">
            <a:extLst>
              <a:ext uri="{FF2B5EF4-FFF2-40B4-BE49-F238E27FC236}">
                <a16:creationId xmlns:a16="http://schemas.microsoft.com/office/drawing/2014/main" id="{415A2F8F-CB58-6D06-A7E0-FE3B3AD851B8}"/>
              </a:ext>
            </a:extLst>
          </p:cNvPr>
          <p:cNvSpPr txBox="1"/>
          <p:nvPr/>
        </p:nvSpPr>
        <p:spPr>
          <a:xfrm>
            <a:off x="2603078" y="3399773"/>
            <a:ext cx="530915" cy="219291"/>
          </a:xfrm>
          <a:prstGeom prst="rect">
            <a:avLst/>
          </a:prstGeom>
          <a:noFill/>
        </p:spPr>
        <p:txBody>
          <a:bodyPr wrap="none" rtlCol="0">
            <a:spAutoFit/>
          </a:bodyPr>
          <a:lstStyle/>
          <a:p>
            <a:r>
              <a:rPr lang="en-US" altLang="ja-JP" sz="825" b="1" dirty="0">
                <a:latin typeface="Arial" panose="020B0604020202020204" pitchFamily="34" charset="0"/>
                <a:ea typeface="Meiryo" panose="020B0604030504040204" pitchFamily="34" charset="-128"/>
                <a:cs typeface="Arial" panose="020B0604020202020204" pitchFamily="34" charset="0"/>
              </a:rPr>
              <a:t>β-actin</a:t>
            </a:r>
          </a:p>
        </p:txBody>
      </p:sp>
    </p:spTree>
    <p:extLst>
      <p:ext uri="{BB962C8B-B14F-4D97-AF65-F5344CB8AC3E}">
        <p14:creationId xmlns:p14="http://schemas.microsoft.com/office/powerpoint/2010/main" val="89082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 name="表 101">
            <a:extLst>
              <a:ext uri="{FF2B5EF4-FFF2-40B4-BE49-F238E27FC236}">
                <a16:creationId xmlns:a16="http://schemas.microsoft.com/office/drawing/2014/main" id="{12885092-245E-00AE-57D2-9068C485FA6C}"/>
              </a:ext>
            </a:extLst>
          </p:cNvPr>
          <p:cNvGraphicFramePr>
            <a:graphicFrameLocks noGrp="1"/>
          </p:cNvGraphicFramePr>
          <p:nvPr>
            <p:extLst>
              <p:ext uri="{D42A27DB-BD31-4B8C-83A1-F6EECF244321}">
                <p14:modId xmlns:p14="http://schemas.microsoft.com/office/powerpoint/2010/main" val="1717842806"/>
              </p:ext>
            </p:extLst>
          </p:nvPr>
        </p:nvGraphicFramePr>
        <p:xfrm>
          <a:off x="3862120" y="6282679"/>
          <a:ext cx="887618" cy="193040"/>
        </p:xfrm>
        <a:graphic>
          <a:graphicData uri="http://schemas.openxmlformats.org/drawingml/2006/table">
            <a:tbl>
              <a:tblPr firstRow="1" bandRow="1">
                <a:tableStyleId>{2D5ABB26-0587-4C30-8999-92F81FD0307C}</a:tableStyleId>
              </a:tblPr>
              <a:tblGrid>
                <a:gridCol w="443809">
                  <a:extLst>
                    <a:ext uri="{9D8B030D-6E8A-4147-A177-3AD203B41FA5}">
                      <a16:colId xmlns:a16="http://schemas.microsoft.com/office/drawing/2014/main" val="4289834914"/>
                    </a:ext>
                  </a:extLst>
                </a:gridCol>
                <a:gridCol w="443809">
                  <a:extLst>
                    <a:ext uri="{9D8B030D-6E8A-4147-A177-3AD203B41FA5}">
                      <a16:colId xmlns:a16="http://schemas.microsoft.com/office/drawing/2014/main" val="3650850088"/>
                    </a:ext>
                  </a:extLst>
                </a:gridCol>
              </a:tblGrid>
              <a:tr h="193040">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sp>
        <p:nvSpPr>
          <p:cNvPr id="107" name="テキスト ボックス 106">
            <a:extLst>
              <a:ext uri="{FF2B5EF4-FFF2-40B4-BE49-F238E27FC236}">
                <a16:creationId xmlns:a16="http://schemas.microsoft.com/office/drawing/2014/main" id="{37A23531-055F-D73F-2AD6-0B687280796F}"/>
              </a:ext>
            </a:extLst>
          </p:cNvPr>
          <p:cNvSpPr txBox="1"/>
          <p:nvPr/>
        </p:nvSpPr>
        <p:spPr>
          <a:xfrm>
            <a:off x="4227152" y="6490268"/>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3’overhang</a:t>
            </a:r>
          </a:p>
        </p:txBody>
      </p:sp>
      <p:pic>
        <p:nvPicPr>
          <p:cNvPr id="40" name="図 39">
            <a:extLst>
              <a:ext uri="{FF2B5EF4-FFF2-40B4-BE49-F238E27FC236}">
                <a16:creationId xmlns:a16="http://schemas.microsoft.com/office/drawing/2014/main" id="{B1971549-DBC0-0C2F-B911-7827DD317522}"/>
              </a:ext>
            </a:extLst>
          </p:cNvPr>
          <p:cNvPicPr>
            <a:picLocks noChangeAspect="1"/>
          </p:cNvPicPr>
          <p:nvPr/>
        </p:nvPicPr>
        <p:blipFill rotWithShape="1">
          <a:blip r:embed="rId3"/>
          <a:srcRect l="6903"/>
          <a:stretch/>
        </p:blipFill>
        <p:spPr>
          <a:xfrm>
            <a:off x="5038817" y="4845864"/>
            <a:ext cx="1099275" cy="1504438"/>
          </a:xfrm>
          <a:prstGeom prst="rect">
            <a:avLst/>
          </a:prstGeom>
        </p:spPr>
      </p:pic>
      <p:pic>
        <p:nvPicPr>
          <p:cNvPr id="41" name="図 40">
            <a:extLst>
              <a:ext uri="{FF2B5EF4-FFF2-40B4-BE49-F238E27FC236}">
                <a16:creationId xmlns:a16="http://schemas.microsoft.com/office/drawing/2014/main" id="{81046EB9-1D9A-297C-4A24-CBEE84E2E760}"/>
              </a:ext>
            </a:extLst>
          </p:cNvPr>
          <p:cNvPicPr>
            <a:picLocks noChangeAspect="1"/>
          </p:cNvPicPr>
          <p:nvPr/>
        </p:nvPicPr>
        <p:blipFill rotWithShape="1">
          <a:blip r:embed="rId4"/>
          <a:srcRect l="5929"/>
          <a:stretch/>
        </p:blipFill>
        <p:spPr>
          <a:xfrm>
            <a:off x="1996084" y="4859770"/>
            <a:ext cx="1162729" cy="1493759"/>
          </a:xfrm>
          <a:prstGeom prst="rect">
            <a:avLst/>
          </a:prstGeom>
        </p:spPr>
      </p:pic>
      <p:graphicFrame>
        <p:nvGraphicFramePr>
          <p:cNvPr id="42" name="表 41">
            <a:extLst>
              <a:ext uri="{FF2B5EF4-FFF2-40B4-BE49-F238E27FC236}">
                <a16:creationId xmlns:a16="http://schemas.microsoft.com/office/drawing/2014/main" id="{DB4A53BC-4FE0-BB9A-A650-039F3E1401CA}"/>
              </a:ext>
            </a:extLst>
          </p:cNvPr>
          <p:cNvGraphicFramePr>
            <a:graphicFrameLocks noGrp="1"/>
          </p:cNvGraphicFramePr>
          <p:nvPr>
            <p:extLst>
              <p:ext uri="{D42A27DB-BD31-4B8C-83A1-F6EECF244321}">
                <p14:modId xmlns:p14="http://schemas.microsoft.com/office/powerpoint/2010/main" val="4219557381"/>
              </p:ext>
            </p:extLst>
          </p:nvPr>
        </p:nvGraphicFramePr>
        <p:xfrm>
          <a:off x="623542" y="4905121"/>
          <a:ext cx="323072" cy="1567909"/>
        </p:xfrm>
        <a:graphic>
          <a:graphicData uri="http://schemas.openxmlformats.org/drawingml/2006/table">
            <a:tbl>
              <a:tblPr firstRow="1" bandRow="1">
                <a:tableStyleId>{2D5ABB26-0587-4C30-8999-92F81FD0307C}</a:tableStyleId>
              </a:tblPr>
              <a:tblGrid>
                <a:gridCol w="323072">
                  <a:extLst>
                    <a:ext uri="{9D8B030D-6E8A-4147-A177-3AD203B41FA5}">
                      <a16:colId xmlns:a16="http://schemas.microsoft.com/office/drawing/2014/main" val="1735945290"/>
                    </a:ext>
                  </a:extLst>
                </a:gridCol>
              </a:tblGrid>
              <a:tr h="223987">
                <a:tc>
                  <a:txBody>
                    <a:bodyPr/>
                    <a:lstStyle/>
                    <a:p>
                      <a:pPr algn="ctr"/>
                      <a:r>
                        <a:rPr kumimoji="1" lang="en-US" altLang="ja-JP" sz="600" b="0" dirty="0">
                          <a:latin typeface="Arial" panose="020B0604020202020204" pitchFamily="34" charset="0"/>
                          <a:cs typeface="Arial" panose="020B0604020202020204" pitchFamily="34" charset="0"/>
                        </a:rPr>
                        <a:t>30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23987">
                <a:tc>
                  <a:txBody>
                    <a:bodyPr/>
                    <a:lstStyle/>
                    <a:p>
                      <a:pPr algn="ctr"/>
                      <a:r>
                        <a:rPr kumimoji="1" lang="en-US" altLang="ja-JP" sz="600" b="0" dirty="0">
                          <a:latin typeface="Arial" panose="020B0604020202020204" pitchFamily="34" charset="0"/>
                          <a:cs typeface="Arial" panose="020B0604020202020204" pitchFamily="34" charset="0"/>
                        </a:rPr>
                        <a:t>25</a:t>
                      </a:r>
                    </a:p>
                  </a:txBody>
                  <a:tcPr marL="0" marR="0" marT="0" marB="0"/>
                </a:tc>
                <a:extLst>
                  <a:ext uri="{0D108BD9-81ED-4DB2-BD59-A6C34878D82A}">
                    <a16:rowId xmlns:a16="http://schemas.microsoft.com/office/drawing/2014/main" val="265194427"/>
                  </a:ext>
                </a:extLst>
              </a:tr>
              <a:tr h="223987">
                <a:tc>
                  <a:txBody>
                    <a:bodyPr/>
                    <a:lstStyle/>
                    <a:p>
                      <a:pPr algn="ctr"/>
                      <a:r>
                        <a:rPr kumimoji="1" lang="en-US" altLang="ja-JP" sz="600" b="0" dirty="0">
                          <a:latin typeface="Arial" panose="020B0604020202020204" pitchFamily="34" charset="0"/>
                          <a:cs typeface="Arial" panose="020B0604020202020204" pitchFamily="34" charset="0"/>
                        </a:rPr>
                        <a:t>20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23987">
                <a:tc>
                  <a:txBody>
                    <a:bodyPr/>
                    <a:lstStyle/>
                    <a:p>
                      <a:pPr algn="ctr"/>
                      <a:r>
                        <a:rPr kumimoji="1" lang="en-US" altLang="ja-JP" sz="600" b="0" dirty="0">
                          <a:latin typeface="Arial" panose="020B0604020202020204" pitchFamily="34" charset="0"/>
                          <a:cs typeface="Arial" panose="020B0604020202020204" pitchFamily="34" charset="0"/>
                        </a:rPr>
                        <a:t>15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23987">
                <a:tc>
                  <a:txBody>
                    <a:bodyPr/>
                    <a:lstStyle/>
                    <a:p>
                      <a:pPr algn="ctr"/>
                      <a:r>
                        <a:rPr kumimoji="1" lang="en-US" altLang="ja-JP" sz="600" b="0" dirty="0">
                          <a:latin typeface="Arial" panose="020B0604020202020204" pitchFamily="34" charset="0"/>
                          <a:cs typeface="Arial" panose="020B0604020202020204" pitchFamily="34" charset="0"/>
                        </a:rPr>
                        <a:t>10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223987">
                <a:tc>
                  <a:txBody>
                    <a:bodyPr/>
                    <a:lstStyle/>
                    <a:p>
                      <a:pPr algn="ctr"/>
                      <a:r>
                        <a:rPr kumimoji="1" lang="en-US" altLang="ja-JP" sz="600" b="0" dirty="0">
                          <a:latin typeface="Arial" panose="020B0604020202020204" pitchFamily="34" charset="0"/>
                          <a:cs typeface="Arial" panose="020B0604020202020204" pitchFamily="34" charset="0"/>
                        </a:rPr>
                        <a:t>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34016535"/>
                  </a:ext>
                </a:extLst>
              </a:tr>
              <a:tr h="223987">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549722993"/>
                  </a:ext>
                </a:extLst>
              </a:tr>
            </a:tbl>
          </a:graphicData>
        </a:graphic>
      </p:graphicFrame>
      <p:sp>
        <p:nvSpPr>
          <p:cNvPr id="43" name="テキスト ボックス 42">
            <a:extLst>
              <a:ext uri="{FF2B5EF4-FFF2-40B4-BE49-F238E27FC236}">
                <a16:creationId xmlns:a16="http://schemas.microsoft.com/office/drawing/2014/main" id="{70D0F7B5-1170-41D4-43B6-9216E2F76020}"/>
              </a:ext>
            </a:extLst>
          </p:cNvPr>
          <p:cNvSpPr txBox="1"/>
          <p:nvPr/>
        </p:nvSpPr>
        <p:spPr>
          <a:xfrm rot="16200000">
            <a:off x="-7567" y="5522059"/>
            <a:ext cx="1248953"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frequency (%)</a:t>
            </a:r>
          </a:p>
        </p:txBody>
      </p:sp>
      <p:sp>
        <p:nvSpPr>
          <p:cNvPr id="44" name="テキスト ボックス 43">
            <a:extLst>
              <a:ext uri="{FF2B5EF4-FFF2-40B4-BE49-F238E27FC236}">
                <a16:creationId xmlns:a16="http://schemas.microsoft.com/office/drawing/2014/main" id="{51B5E796-451E-F2A1-28AE-F3EB8EE10EDB}"/>
              </a:ext>
            </a:extLst>
          </p:cNvPr>
          <p:cNvSpPr txBox="1"/>
          <p:nvPr/>
        </p:nvSpPr>
        <p:spPr>
          <a:xfrm rot="16200000">
            <a:off x="1272690" y="5463279"/>
            <a:ext cx="118649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rate (%)</a:t>
            </a:r>
          </a:p>
        </p:txBody>
      </p:sp>
      <p:sp>
        <p:nvSpPr>
          <p:cNvPr id="46" name="テキスト ボックス 45">
            <a:extLst>
              <a:ext uri="{FF2B5EF4-FFF2-40B4-BE49-F238E27FC236}">
                <a16:creationId xmlns:a16="http://schemas.microsoft.com/office/drawing/2014/main" id="{EE041D00-078F-D204-81B9-271F25EED6A9}"/>
              </a:ext>
            </a:extLst>
          </p:cNvPr>
          <p:cNvSpPr txBox="1"/>
          <p:nvPr/>
        </p:nvSpPr>
        <p:spPr>
          <a:xfrm>
            <a:off x="1003939" y="4688218"/>
            <a:ext cx="718600"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P=0.037</a:t>
            </a:r>
          </a:p>
        </p:txBody>
      </p:sp>
      <p:graphicFrame>
        <p:nvGraphicFramePr>
          <p:cNvPr id="47" name="表 46">
            <a:extLst>
              <a:ext uri="{FF2B5EF4-FFF2-40B4-BE49-F238E27FC236}">
                <a16:creationId xmlns:a16="http://schemas.microsoft.com/office/drawing/2014/main" id="{36965E30-AB42-52A6-16E3-19808C91826D}"/>
              </a:ext>
            </a:extLst>
          </p:cNvPr>
          <p:cNvGraphicFramePr>
            <a:graphicFrameLocks noGrp="1"/>
          </p:cNvGraphicFramePr>
          <p:nvPr>
            <p:extLst>
              <p:ext uri="{D42A27DB-BD31-4B8C-83A1-F6EECF244321}">
                <p14:modId xmlns:p14="http://schemas.microsoft.com/office/powerpoint/2010/main" val="3504504074"/>
              </p:ext>
            </p:extLst>
          </p:nvPr>
        </p:nvGraphicFramePr>
        <p:xfrm>
          <a:off x="1923791" y="4882618"/>
          <a:ext cx="178539" cy="1478939"/>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34449">
                <a:tc>
                  <a:txBody>
                    <a:bodyPr/>
                    <a:lstStyle/>
                    <a:p>
                      <a:pPr algn="ctr"/>
                      <a:r>
                        <a:rPr kumimoji="1" lang="en-US" altLang="ja-JP" sz="600" b="0" dirty="0">
                          <a:latin typeface="Arial" panose="020B0604020202020204" pitchFamily="34" charset="0"/>
                          <a:cs typeface="Arial" panose="020B0604020202020204" pitchFamily="34" charset="0"/>
                        </a:rPr>
                        <a:t>100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34449">
                <a:tc>
                  <a:txBody>
                    <a:bodyPr/>
                    <a:lstStyle/>
                    <a:p>
                      <a:pPr algn="ctr"/>
                      <a:r>
                        <a:rPr kumimoji="1" lang="en-US" altLang="ja-JP" sz="600" b="0" dirty="0">
                          <a:latin typeface="Arial" panose="020B0604020202020204" pitchFamily="34" charset="0"/>
                          <a:cs typeface="Arial" panose="020B0604020202020204" pitchFamily="34" charset="0"/>
                        </a:rPr>
                        <a:t>90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34449">
                <a:tc>
                  <a:txBody>
                    <a:bodyPr/>
                    <a:lstStyle/>
                    <a:p>
                      <a:pPr algn="ctr"/>
                      <a:r>
                        <a:rPr kumimoji="1" lang="en-US" altLang="ja-JP" sz="600" b="0" dirty="0">
                          <a:latin typeface="Arial" panose="020B0604020202020204" pitchFamily="34" charset="0"/>
                          <a:cs typeface="Arial" panose="020B0604020202020204" pitchFamily="34" charset="0"/>
                        </a:rPr>
                        <a:t>80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34449">
                <a:tc>
                  <a:txBody>
                    <a:bodyPr/>
                    <a:lstStyle/>
                    <a:p>
                      <a:pPr algn="ctr"/>
                      <a:r>
                        <a:rPr kumimoji="1" lang="en-US" altLang="ja-JP" sz="600" b="0" dirty="0">
                          <a:latin typeface="Arial" panose="020B0604020202020204" pitchFamily="34" charset="0"/>
                          <a:cs typeface="Arial" panose="020B0604020202020204" pitchFamily="34" charset="0"/>
                        </a:rPr>
                        <a:t>70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34449">
                <a:tc>
                  <a:txBody>
                    <a:bodyPr/>
                    <a:lstStyle/>
                    <a:p>
                      <a:pPr algn="ctr"/>
                      <a:r>
                        <a:rPr kumimoji="1" lang="en-US" altLang="ja-JP" sz="600" b="0" dirty="0">
                          <a:latin typeface="Arial" panose="020B0604020202020204" pitchFamily="34" charset="0"/>
                          <a:cs typeface="Arial" panose="020B0604020202020204" pitchFamily="34" charset="0"/>
                        </a:rPr>
                        <a:t>60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34449">
                <a:tc>
                  <a:txBody>
                    <a:bodyPr/>
                    <a:lstStyle/>
                    <a:p>
                      <a:pPr algn="ctr"/>
                      <a:r>
                        <a:rPr kumimoji="1" lang="en-US" altLang="ja-JP" sz="600" b="0" dirty="0">
                          <a:latin typeface="Arial" panose="020B0604020202020204" pitchFamily="34" charset="0"/>
                          <a:cs typeface="Arial" panose="020B0604020202020204" pitchFamily="34" charset="0"/>
                        </a:rPr>
                        <a:t>50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34449">
                <a:tc>
                  <a:txBody>
                    <a:bodyPr/>
                    <a:lstStyle/>
                    <a:p>
                      <a:pPr algn="ctr"/>
                      <a:r>
                        <a:rPr kumimoji="1" lang="en-US" altLang="ja-JP" sz="600" b="0" dirty="0">
                          <a:latin typeface="Arial" panose="020B0604020202020204" pitchFamily="34" charset="0"/>
                          <a:cs typeface="Arial" panose="020B0604020202020204" pitchFamily="34" charset="0"/>
                        </a:rPr>
                        <a:t>40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34449">
                <a:tc>
                  <a:txBody>
                    <a:bodyPr/>
                    <a:lstStyle/>
                    <a:p>
                      <a:pPr algn="ctr"/>
                      <a:r>
                        <a:rPr kumimoji="1" lang="en-US" altLang="ja-JP" sz="600" b="0" dirty="0">
                          <a:latin typeface="Arial" panose="020B0604020202020204" pitchFamily="34" charset="0"/>
                          <a:cs typeface="Arial" panose="020B0604020202020204" pitchFamily="34" charset="0"/>
                        </a:rPr>
                        <a:t>30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34449">
                <a:tc>
                  <a:txBody>
                    <a:bodyPr/>
                    <a:lstStyle/>
                    <a:p>
                      <a:pPr algn="ctr"/>
                      <a:r>
                        <a:rPr kumimoji="1" lang="en-US" altLang="ja-JP" sz="600" b="0" dirty="0">
                          <a:latin typeface="Arial" panose="020B0604020202020204" pitchFamily="34" charset="0"/>
                          <a:cs typeface="Arial" panose="020B0604020202020204" pitchFamily="34" charset="0"/>
                        </a:rPr>
                        <a:t>20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34449">
                <a:tc>
                  <a:txBody>
                    <a:bodyPr/>
                    <a:lstStyle/>
                    <a:p>
                      <a:pPr algn="ctr"/>
                      <a:r>
                        <a:rPr kumimoji="1" lang="en-US" altLang="ja-JP" sz="600" b="0" dirty="0">
                          <a:latin typeface="Arial" panose="020B0604020202020204" pitchFamily="34" charset="0"/>
                          <a:cs typeface="Arial" panose="020B0604020202020204" pitchFamily="34" charset="0"/>
                        </a:rPr>
                        <a:t>10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0874227"/>
                  </a:ext>
                </a:extLst>
              </a:tr>
              <a:tr h="134449">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17786021"/>
                  </a:ext>
                </a:extLst>
              </a:tr>
            </a:tbl>
          </a:graphicData>
        </a:graphic>
      </p:graphicFrame>
      <p:sp>
        <p:nvSpPr>
          <p:cNvPr id="49" name="テキスト ボックス 48">
            <a:extLst>
              <a:ext uri="{FF2B5EF4-FFF2-40B4-BE49-F238E27FC236}">
                <a16:creationId xmlns:a16="http://schemas.microsoft.com/office/drawing/2014/main" id="{34BC7013-1A75-8C2C-3792-53F2AD3C3BB8}"/>
              </a:ext>
            </a:extLst>
          </p:cNvPr>
          <p:cNvSpPr txBox="1"/>
          <p:nvPr/>
        </p:nvSpPr>
        <p:spPr>
          <a:xfrm>
            <a:off x="3223532" y="4734172"/>
            <a:ext cx="31991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ITD</a:t>
            </a:r>
          </a:p>
        </p:txBody>
      </p:sp>
      <p:sp>
        <p:nvSpPr>
          <p:cNvPr id="50" name="テキスト ボックス 49">
            <a:extLst>
              <a:ext uri="{FF2B5EF4-FFF2-40B4-BE49-F238E27FC236}">
                <a16:creationId xmlns:a16="http://schemas.microsoft.com/office/drawing/2014/main" id="{1FA84F0C-F65A-E13C-0596-179E69A4C530}"/>
              </a:ext>
            </a:extLst>
          </p:cNvPr>
          <p:cNvSpPr txBox="1"/>
          <p:nvPr/>
        </p:nvSpPr>
        <p:spPr>
          <a:xfrm>
            <a:off x="3221727" y="4830358"/>
            <a:ext cx="30853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Ins</a:t>
            </a:r>
          </a:p>
        </p:txBody>
      </p:sp>
      <p:sp>
        <p:nvSpPr>
          <p:cNvPr id="51" name="テキスト ボックス 50">
            <a:extLst>
              <a:ext uri="{FF2B5EF4-FFF2-40B4-BE49-F238E27FC236}">
                <a16:creationId xmlns:a16="http://schemas.microsoft.com/office/drawing/2014/main" id="{BCBEB060-09E5-2A5F-E019-ADBDE97C3439}"/>
              </a:ext>
            </a:extLst>
          </p:cNvPr>
          <p:cNvSpPr txBox="1"/>
          <p:nvPr/>
        </p:nvSpPr>
        <p:spPr>
          <a:xfrm>
            <a:off x="3229132" y="4929547"/>
            <a:ext cx="303112" cy="184666"/>
          </a:xfrm>
          <a:prstGeom prst="rect">
            <a:avLst/>
          </a:prstGeom>
          <a:noFill/>
          <a:ln>
            <a:noFill/>
          </a:ln>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Del</a:t>
            </a:r>
          </a:p>
        </p:txBody>
      </p:sp>
      <p:cxnSp>
        <p:nvCxnSpPr>
          <p:cNvPr id="52" name="直線コネクタ 51">
            <a:extLst>
              <a:ext uri="{FF2B5EF4-FFF2-40B4-BE49-F238E27FC236}">
                <a16:creationId xmlns:a16="http://schemas.microsoft.com/office/drawing/2014/main" id="{0B866E40-FFB8-54F6-4B98-A4E9E26EF016}"/>
              </a:ext>
            </a:extLst>
          </p:cNvPr>
          <p:cNvCxnSpPr>
            <a:cxnSpLocks/>
          </p:cNvCxnSpPr>
          <p:nvPr/>
        </p:nvCxnSpPr>
        <p:spPr>
          <a:xfrm>
            <a:off x="3116162" y="4923150"/>
            <a:ext cx="144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4C17A08C-C44A-A100-8135-3A1C14F0FDA9}"/>
              </a:ext>
            </a:extLst>
          </p:cNvPr>
          <p:cNvCxnSpPr>
            <a:cxnSpLocks/>
          </p:cNvCxnSpPr>
          <p:nvPr/>
        </p:nvCxnSpPr>
        <p:spPr>
          <a:xfrm>
            <a:off x="3116162" y="5015024"/>
            <a:ext cx="144000" cy="0"/>
          </a:xfrm>
          <a:prstGeom prst="line">
            <a:avLst/>
          </a:prstGeom>
          <a:ln w="5080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4768CE16-9B3C-B75A-8A9D-D96D5D0E8B94}"/>
              </a:ext>
            </a:extLst>
          </p:cNvPr>
          <p:cNvCxnSpPr>
            <a:cxnSpLocks/>
          </p:cNvCxnSpPr>
          <p:nvPr/>
        </p:nvCxnSpPr>
        <p:spPr>
          <a:xfrm>
            <a:off x="3116162" y="4822005"/>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6B7E5965-1E53-4094-2CB6-51DE571CDB5E}"/>
              </a:ext>
            </a:extLst>
          </p:cNvPr>
          <p:cNvSpPr txBox="1"/>
          <p:nvPr/>
        </p:nvSpPr>
        <p:spPr>
          <a:xfrm>
            <a:off x="2212169" y="4688218"/>
            <a:ext cx="718600"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P=0.009</a:t>
            </a:r>
          </a:p>
        </p:txBody>
      </p:sp>
      <p:graphicFrame>
        <p:nvGraphicFramePr>
          <p:cNvPr id="56" name="表 55">
            <a:extLst>
              <a:ext uri="{FF2B5EF4-FFF2-40B4-BE49-F238E27FC236}">
                <a16:creationId xmlns:a16="http://schemas.microsoft.com/office/drawing/2014/main" id="{FF94176F-3A7E-5A3F-0C44-660CF28129E3}"/>
              </a:ext>
            </a:extLst>
          </p:cNvPr>
          <p:cNvGraphicFramePr>
            <a:graphicFrameLocks noGrp="1"/>
          </p:cNvGraphicFramePr>
          <p:nvPr>
            <p:extLst>
              <p:ext uri="{D42A27DB-BD31-4B8C-83A1-F6EECF244321}">
                <p14:modId xmlns:p14="http://schemas.microsoft.com/office/powerpoint/2010/main" val="1075812851"/>
              </p:ext>
            </p:extLst>
          </p:nvPr>
        </p:nvGraphicFramePr>
        <p:xfrm>
          <a:off x="3673449" y="4893500"/>
          <a:ext cx="211311" cy="1618392"/>
        </p:xfrm>
        <a:graphic>
          <a:graphicData uri="http://schemas.openxmlformats.org/drawingml/2006/table">
            <a:tbl>
              <a:tblPr firstRow="1" bandRow="1">
                <a:tableStyleId>{2D5ABB26-0587-4C30-8999-92F81FD0307C}</a:tableStyleId>
              </a:tblPr>
              <a:tblGrid>
                <a:gridCol w="211311">
                  <a:extLst>
                    <a:ext uri="{9D8B030D-6E8A-4147-A177-3AD203B41FA5}">
                      <a16:colId xmlns:a16="http://schemas.microsoft.com/office/drawing/2014/main" val="1735945290"/>
                    </a:ext>
                  </a:extLst>
                </a:gridCol>
              </a:tblGrid>
              <a:tr h="269732">
                <a:tc>
                  <a:txBody>
                    <a:bodyPr/>
                    <a:lstStyle/>
                    <a:p>
                      <a:pPr algn="ctr"/>
                      <a:r>
                        <a:rPr kumimoji="1" lang="en-US" altLang="ja-JP" sz="600" b="0" dirty="0">
                          <a:latin typeface="Arial" panose="020B0604020202020204" pitchFamily="34" charset="0"/>
                          <a:cs typeface="Arial" panose="020B0604020202020204" pitchFamily="34" charset="0"/>
                        </a:rPr>
                        <a:t>5</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269732">
                <a:tc>
                  <a:txBody>
                    <a:bodyPr/>
                    <a:lstStyle/>
                    <a:p>
                      <a:pPr algn="ctr"/>
                      <a:r>
                        <a:rPr kumimoji="1" lang="en-US" altLang="ja-JP" sz="600" b="0" dirty="0">
                          <a:latin typeface="Arial" panose="020B0604020202020204" pitchFamily="34" charset="0"/>
                          <a:cs typeface="Arial" panose="020B0604020202020204" pitchFamily="34" charset="0"/>
                        </a:rPr>
                        <a:t>4</a:t>
                      </a:r>
                    </a:p>
                  </a:txBody>
                  <a:tcPr marL="0" marR="0" marT="0" marB="0"/>
                </a:tc>
                <a:extLst>
                  <a:ext uri="{0D108BD9-81ED-4DB2-BD59-A6C34878D82A}">
                    <a16:rowId xmlns:a16="http://schemas.microsoft.com/office/drawing/2014/main" val="265194427"/>
                  </a:ext>
                </a:extLst>
              </a:tr>
              <a:tr h="269732">
                <a:tc>
                  <a:txBody>
                    <a:bodyPr/>
                    <a:lstStyle/>
                    <a:p>
                      <a:pPr algn="ctr"/>
                      <a:r>
                        <a:rPr kumimoji="1" lang="en-US" altLang="ja-JP" sz="600" b="0" dirty="0">
                          <a:latin typeface="Arial" panose="020B0604020202020204" pitchFamily="34" charset="0"/>
                          <a:cs typeface="Arial" panose="020B0604020202020204" pitchFamily="34" charset="0"/>
                        </a:rPr>
                        <a:t>3</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269732">
                <a:tc>
                  <a:txBody>
                    <a:bodyPr/>
                    <a:lstStyle/>
                    <a:p>
                      <a:pPr algn="ctr"/>
                      <a:r>
                        <a:rPr kumimoji="1" lang="en-US" altLang="ja-JP" sz="600" b="0" dirty="0">
                          <a:latin typeface="Arial" panose="020B0604020202020204" pitchFamily="34" charset="0"/>
                          <a:cs typeface="Arial" panose="020B0604020202020204" pitchFamily="34" charset="0"/>
                        </a:rPr>
                        <a:t>2</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269732">
                <a:tc>
                  <a:txBody>
                    <a:bodyPr/>
                    <a:lstStyle/>
                    <a:p>
                      <a:pPr algn="ctr"/>
                      <a:r>
                        <a:rPr kumimoji="1" lang="en-US" altLang="ja-JP" sz="600" b="0" dirty="0">
                          <a:latin typeface="Arial" panose="020B0604020202020204" pitchFamily="34" charset="0"/>
                          <a:cs typeface="Arial" panose="020B0604020202020204" pitchFamily="34" charset="0"/>
                        </a:rPr>
                        <a:t>1</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269732">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76442385"/>
                  </a:ext>
                </a:extLst>
              </a:tr>
            </a:tbl>
          </a:graphicData>
        </a:graphic>
      </p:graphicFrame>
      <p:sp>
        <p:nvSpPr>
          <p:cNvPr id="57" name="テキスト ボックス 56">
            <a:extLst>
              <a:ext uri="{FF2B5EF4-FFF2-40B4-BE49-F238E27FC236}">
                <a16:creationId xmlns:a16="http://schemas.microsoft.com/office/drawing/2014/main" id="{D5F9AC20-2CAE-2D74-3D53-84D78FA4AAED}"/>
              </a:ext>
            </a:extLst>
          </p:cNvPr>
          <p:cNvSpPr txBox="1"/>
          <p:nvPr/>
        </p:nvSpPr>
        <p:spPr>
          <a:xfrm rot="16200000">
            <a:off x="3006071" y="5492870"/>
            <a:ext cx="1248953"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frequency (%)</a:t>
            </a:r>
          </a:p>
        </p:txBody>
      </p:sp>
      <p:sp>
        <p:nvSpPr>
          <p:cNvPr id="58" name="テキスト ボックス 57">
            <a:extLst>
              <a:ext uri="{FF2B5EF4-FFF2-40B4-BE49-F238E27FC236}">
                <a16:creationId xmlns:a16="http://schemas.microsoft.com/office/drawing/2014/main" id="{8CE588E2-3A9D-6FF3-3041-4DA745C0CBEF}"/>
              </a:ext>
            </a:extLst>
          </p:cNvPr>
          <p:cNvSpPr txBox="1"/>
          <p:nvPr/>
        </p:nvSpPr>
        <p:spPr>
          <a:xfrm rot="16200000">
            <a:off x="4272578" y="5461590"/>
            <a:ext cx="1186499" cy="200055"/>
          </a:xfrm>
          <a:prstGeom prst="rect">
            <a:avLst/>
          </a:prstGeom>
          <a:noFill/>
        </p:spPr>
        <p:txBody>
          <a:bodyPr wrap="square" rtlCol="0">
            <a:spAutoFit/>
          </a:bodyPr>
          <a:lstStyle/>
          <a:p>
            <a:pPr algn="ctr"/>
            <a:r>
              <a:rPr lang="en-US" altLang="ja-JP" sz="700" dirty="0">
                <a:latin typeface="Arial" panose="020B0604020202020204" pitchFamily="34" charset="0"/>
                <a:ea typeface="Meiryo" panose="020B0604030504040204" pitchFamily="34" charset="-128"/>
                <a:cs typeface="Arial" panose="020B0604020202020204" pitchFamily="34" charset="0"/>
              </a:rPr>
              <a:t>Mutation rate (%)</a:t>
            </a:r>
          </a:p>
        </p:txBody>
      </p:sp>
      <p:sp>
        <p:nvSpPr>
          <p:cNvPr id="60" name="テキスト ボックス 59">
            <a:extLst>
              <a:ext uri="{FF2B5EF4-FFF2-40B4-BE49-F238E27FC236}">
                <a16:creationId xmlns:a16="http://schemas.microsoft.com/office/drawing/2014/main" id="{0F3E1523-D943-70A1-9BFB-5BC89996AEA9}"/>
              </a:ext>
            </a:extLst>
          </p:cNvPr>
          <p:cNvSpPr txBox="1"/>
          <p:nvPr/>
        </p:nvSpPr>
        <p:spPr>
          <a:xfrm>
            <a:off x="4003827" y="4686529"/>
            <a:ext cx="718600"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P=0.046</a:t>
            </a:r>
          </a:p>
        </p:txBody>
      </p:sp>
      <p:graphicFrame>
        <p:nvGraphicFramePr>
          <p:cNvPr id="61" name="表 60">
            <a:extLst>
              <a:ext uri="{FF2B5EF4-FFF2-40B4-BE49-F238E27FC236}">
                <a16:creationId xmlns:a16="http://schemas.microsoft.com/office/drawing/2014/main" id="{79D06C30-C7F1-CA02-4125-7CA24D7B2BCA}"/>
              </a:ext>
            </a:extLst>
          </p:cNvPr>
          <p:cNvGraphicFramePr>
            <a:graphicFrameLocks noGrp="1"/>
          </p:cNvGraphicFramePr>
          <p:nvPr>
            <p:extLst>
              <p:ext uri="{D42A27DB-BD31-4B8C-83A1-F6EECF244321}">
                <p14:modId xmlns:p14="http://schemas.microsoft.com/office/powerpoint/2010/main" val="3141427957"/>
              </p:ext>
            </p:extLst>
          </p:nvPr>
        </p:nvGraphicFramePr>
        <p:xfrm>
          <a:off x="4923679" y="4880929"/>
          <a:ext cx="178539" cy="1478939"/>
        </p:xfrm>
        <a:graphic>
          <a:graphicData uri="http://schemas.openxmlformats.org/drawingml/2006/table">
            <a:tbl>
              <a:tblPr firstRow="1" bandRow="1">
                <a:tableStyleId>{2D5ABB26-0587-4C30-8999-92F81FD0307C}</a:tableStyleId>
              </a:tblPr>
              <a:tblGrid>
                <a:gridCol w="178539">
                  <a:extLst>
                    <a:ext uri="{9D8B030D-6E8A-4147-A177-3AD203B41FA5}">
                      <a16:colId xmlns:a16="http://schemas.microsoft.com/office/drawing/2014/main" val="1735945290"/>
                    </a:ext>
                  </a:extLst>
                </a:gridCol>
              </a:tblGrid>
              <a:tr h="134449">
                <a:tc>
                  <a:txBody>
                    <a:bodyPr/>
                    <a:lstStyle/>
                    <a:p>
                      <a:pPr algn="ctr"/>
                      <a:r>
                        <a:rPr kumimoji="1" lang="en-US" altLang="ja-JP" sz="600" b="0" dirty="0">
                          <a:latin typeface="Arial" panose="020B0604020202020204" pitchFamily="34" charset="0"/>
                          <a:cs typeface="Arial" panose="020B0604020202020204" pitchFamily="34" charset="0"/>
                        </a:rPr>
                        <a:t>100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812369046"/>
                  </a:ext>
                </a:extLst>
              </a:tr>
              <a:tr h="134449">
                <a:tc>
                  <a:txBody>
                    <a:bodyPr/>
                    <a:lstStyle/>
                    <a:p>
                      <a:pPr algn="ctr"/>
                      <a:r>
                        <a:rPr kumimoji="1" lang="en-US" altLang="ja-JP" sz="600" b="0" dirty="0">
                          <a:latin typeface="Arial" panose="020B0604020202020204" pitchFamily="34" charset="0"/>
                          <a:cs typeface="Arial" panose="020B0604020202020204" pitchFamily="34" charset="0"/>
                        </a:rPr>
                        <a:t>90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65194427"/>
                  </a:ext>
                </a:extLst>
              </a:tr>
              <a:tr h="134449">
                <a:tc>
                  <a:txBody>
                    <a:bodyPr/>
                    <a:lstStyle/>
                    <a:p>
                      <a:pPr algn="ctr"/>
                      <a:r>
                        <a:rPr kumimoji="1" lang="en-US" altLang="ja-JP" sz="600" b="0" dirty="0">
                          <a:latin typeface="Arial" panose="020B0604020202020204" pitchFamily="34" charset="0"/>
                          <a:cs typeface="Arial" panose="020B0604020202020204" pitchFamily="34" charset="0"/>
                        </a:rPr>
                        <a:t>80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184903677"/>
                  </a:ext>
                </a:extLst>
              </a:tr>
              <a:tr h="134449">
                <a:tc>
                  <a:txBody>
                    <a:bodyPr/>
                    <a:lstStyle/>
                    <a:p>
                      <a:pPr algn="ctr"/>
                      <a:r>
                        <a:rPr kumimoji="1" lang="en-US" altLang="ja-JP" sz="600" b="0" dirty="0">
                          <a:latin typeface="Arial" panose="020B0604020202020204" pitchFamily="34" charset="0"/>
                          <a:cs typeface="Arial" panose="020B0604020202020204" pitchFamily="34" charset="0"/>
                        </a:rPr>
                        <a:t>70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042049509"/>
                  </a:ext>
                </a:extLst>
              </a:tr>
              <a:tr h="134449">
                <a:tc>
                  <a:txBody>
                    <a:bodyPr/>
                    <a:lstStyle/>
                    <a:p>
                      <a:pPr algn="ctr"/>
                      <a:r>
                        <a:rPr kumimoji="1" lang="en-US" altLang="ja-JP" sz="600" b="0" dirty="0">
                          <a:latin typeface="Arial" panose="020B0604020202020204" pitchFamily="34" charset="0"/>
                          <a:cs typeface="Arial" panose="020B0604020202020204" pitchFamily="34" charset="0"/>
                        </a:rPr>
                        <a:t>60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60943061"/>
                  </a:ext>
                </a:extLst>
              </a:tr>
              <a:tr h="134449">
                <a:tc>
                  <a:txBody>
                    <a:bodyPr/>
                    <a:lstStyle/>
                    <a:p>
                      <a:pPr algn="ctr"/>
                      <a:r>
                        <a:rPr kumimoji="1" lang="en-US" altLang="ja-JP" sz="600" b="0" dirty="0">
                          <a:latin typeface="Arial" panose="020B0604020202020204" pitchFamily="34" charset="0"/>
                          <a:cs typeface="Arial" panose="020B0604020202020204" pitchFamily="34" charset="0"/>
                        </a:rPr>
                        <a:t>50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20995934"/>
                  </a:ext>
                </a:extLst>
              </a:tr>
              <a:tr h="134449">
                <a:tc>
                  <a:txBody>
                    <a:bodyPr/>
                    <a:lstStyle/>
                    <a:p>
                      <a:pPr algn="ctr"/>
                      <a:r>
                        <a:rPr kumimoji="1" lang="en-US" altLang="ja-JP" sz="600" b="0" dirty="0">
                          <a:latin typeface="Arial" panose="020B0604020202020204" pitchFamily="34" charset="0"/>
                          <a:cs typeface="Arial" panose="020B0604020202020204" pitchFamily="34" charset="0"/>
                        </a:rPr>
                        <a:t>40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118640654"/>
                  </a:ext>
                </a:extLst>
              </a:tr>
              <a:tr h="134449">
                <a:tc>
                  <a:txBody>
                    <a:bodyPr/>
                    <a:lstStyle/>
                    <a:p>
                      <a:pPr algn="ctr"/>
                      <a:r>
                        <a:rPr kumimoji="1" lang="en-US" altLang="ja-JP" sz="600" b="0" dirty="0">
                          <a:latin typeface="Arial" panose="020B0604020202020204" pitchFamily="34" charset="0"/>
                          <a:cs typeface="Arial" panose="020B0604020202020204" pitchFamily="34" charset="0"/>
                        </a:rPr>
                        <a:t>30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502970709"/>
                  </a:ext>
                </a:extLst>
              </a:tr>
              <a:tr h="134449">
                <a:tc>
                  <a:txBody>
                    <a:bodyPr/>
                    <a:lstStyle/>
                    <a:p>
                      <a:pPr algn="ctr"/>
                      <a:r>
                        <a:rPr kumimoji="1" lang="en-US" altLang="ja-JP" sz="600" b="0" dirty="0">
                          <a:latin typeface="Arial" panose="020B0604020202020204" pitchFamily="34" charset="0"/>
                          <a:cs typeface="Arial" panose="020B0604020202020204" pitchFamily="34" charset="0"/>
                        </a:rPr>
                        <a:t>20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581761227"/>
                  </a:ext>
                </a:extLst>
              </a:tr>
              <a:tr h="134449">
                <a:tc>
                  <a:txBody>
                    <a:bodyPr/>
                    <a:lstStyle/>
                    <a:p>
                      <a:pPr algn="ctr"/>
                      <a:r>
                        <a:rPr kumimoji="1" lang="en-US" altLang="ja-JP" sz="600" b="0" dirty="0">
                          <a:latin typeface="Arial" panose="020B0604020202020204" pitchFamily="34" charset="0"/>
                          <a:cs typeface="Arial" panose="020B0604020202020204" pitchFamily="34" charset="0"/>
                        </a:rPr>
                        <a:t>10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760874227"/>
                  </a:ext>
                </a:extLst>
              </a:tr>
              <a:tr h="134449">
                <a:tc>
                  <a:txBody>
                    <a:bodyPr/>
                    <a:lstStyle/>
                    <a:p>
                      <a:pPr algn="ctr"/>
                      <a:r>
                        <a:rPr kumimoji="1" lang="en-US" altLang="ja-JP" sz="600" b="0" dirty="0">
                          <a:latin typeface="Arial" panose="020B0604020202020204" pitchFamily="34" charset="0"/>
                          <a:cs typeface="Arial" panose="020B0604020202020204" pitchFamily="34" charset="0"/>
                        </a:rPr>
                        <a:t>0</a:t>
                      </a:r>
                      <a:endParaRPr kumimoji="1" lang="ja-JP" altLang="en-US" sz="600" b="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317786021"/>
                  </a:ext>
                </a:extLst>
              </a:tr>
            </a:tbl>
          </a:graphicData>
        </a:graphic>
      </p:graphicFrame>
      <p:sp>
        <p:nvSpPr>
          <p:cNvPr id="63" name="テキスト ボックス 62">
            <a:extLst>
              <a:ext uri="{FF2B5EF4-FFF2-40B4-BE49-F238E27FC236}">
                <a16:creationId xmlns:a16="http://schemas.microsoft.com/office/drawing/2014/main" id="{DD5E168C-ADEB-590A-A7C9-465B6975BBC2}"/>
              </a:ext>
            </a:extLst>
          </p:cNvPr>
          <p:cNvSpPr txBox="1"/>
          <p:nvPr/>
        </p:nvSpPr>
        <p:spPr>
          <a:xfrm>
            <a:off x="6223420" y="4732483"/>
            <a:ext cx="31991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ITD</a:t>
            </a:r>
          </a:p>
        </p:txBody>
      </p:sp>
      <p:sp>
        <p:nvSpPr>
          <p:cNvPr id="64" name="テキスト ボックス 63">
            <a:extLst>
              <a:ext uri="{FF2B5EF4-FFF2-40B4-BE49-F238E27FC236}">
                <a16:creationId xmlns:a16="http://schemas.microsoft.com/office/drawing/2014/main" id="{AE2B3D1E-2523-4963-0D22-9128C6D09A59}"/>
              </a:ext>
            </a:extLst>
          </p:cNvPr>
          <p:cNvSpPr txBox="1"/>
          <p:nvPr/>
        </p:nvSpPr>
        <p:spPr>
          <a:xfrm>
            <a:off x="6221615" y="4828669"/>
            <a:ext cx="308533" cy="184666"/>
          </a:xfrm>
          <a:prstGeom prst="rect">
            <a:avLst/>
          </a:prstGeom>
          <a:noFill/>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Ins</a:t>
            </a:r>
          </a:p>
        </p:txBody>
      </p:sp>
      <p:sp>
        <p:nvSpPr>
          <p:cNvPr id="65" name="テキスト ボックス 64">
            <a:extLst>
              <a:ext uri="{FF2B5EF4-FFF2-40B4-BE49-F238E27FC236}">
                <a16:creationId xmlns:a16="http://schemas.microsoft.com/office/drawing/2014/main" id="{4FDF9E6E-EE8C-15C4-859E-A3CF8E33F12D}"/>
              </a:ext>
            </a:extLst>
          </p:cNvPr>
          <p:cNvSpPr txBox="1"/>
          <p:nvPr/>
        </p:nvSpPr>
        <p:spPr>
          <a:xfrm>
            <a:off x="6229020" y="4927858"/>
            <a:ext cx="303112" cy="184666"/>
          </a:xfrm>
          <a:prstGeom prst="rect">
            <a:avLst/>
          </a:prstGeom>
          <a:noFill/>
          <a:ln>
            <a:noFill/>
          </a:ln>
        </p:spPr>
        <p:txBody>
          <a:bodyPr wrap="square" rtlCol="0">
            <a:spAutoFit/>
          </a:bodyPr>
          <a:lstStyle/>
          <a:p>
            <a:pPr algn="ctr"/>
            <a:r>
              <a:rPr lang="en-US" altLang="ja-JP" sz="600" dirty="0">
                <a:latin typeface="Arial" panose="020B0604020202020204" pitchFamily="34" charset="0"/>
                <a:ea typeface="Meiryo" panose="020B0604030504040204" pitchFamily="34" charset="-128"/>
                <a:cs typeface="Arial" panose="020B0604020202020204" pitchFamily="34" charset="0"/>
              </a:rPr>
              <a:t>Del</a:t>
            </a:r>
          </a:p>
        </p:txBody>
      </p:sp>
      <p:cxnSp>
        <p:nvCxnSpPr>
          <p:cNvPr id="66" name="直線コネクタ 65">
            <a:extLst>
              <a:ext uri="{FF2B5EF4-FFF2-40B4-BE49-F238E27FC236}">
                <a16:creationId xmlns:a16="http://schemas.microsoft.com/office/drawing/2014/main" id="{2DD5D826-B9FA-C825-9D7D-F23A88DF26AA}"/>
              </a:ext>
            </a:extLst>
          </p:cNvPr>
          <p:cNvCxnSpPr>
            <a:cxnSpLocks/>
          </p:cNvCxnSpPr>
          <p:nvPr/>
        </p:nvCxnSpPr>
        <p:spPr>
          <a:xfrm>
            <a:off x="6116050" y="4921461"/>
            <a:ext cx="144000"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67635CF2-F823-8A85-1DEE-4761AFFC6497}"/>
              </a:ext>
            </a:extLst>
          </p:cNvPr>
          <p:cNvCxnSpPr>
            <a:cxnSpLocks/>
          </p:cNvCxnSpPr>
          <p:nvPr/>
        </p:nvCxnSpPr>
        <p:spPr>
          <a:xfrm>
            <a:off x="6116050" y="5013335"/>
            <a:ext cx="144000" cy="0"/>
          </a:xfrm>
          <a:prstGeom prst="line">
            <a:avLst/>
          </a:prstGeom>
          <a:ln w="5080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06B2009C-766E-3337-AE41-35B9836C4FEB}"/>
              </a:ext>
            </a:extLst>
          </p:cNvPr>
          <p:cNvCxnSpPr>
            <a:cxnSpLocks/>
          </p:cNvCxnSpPr>
          <p:nvPr/>
        </p:nvCxnSpPr>
        <p:spPr>
          <a:xfrm>
            <a:off x="6116050" y="4820316"/>
            <a:ext cx="144000" cy="0"/>
          </a:xfrm>
          <a:prstGeom prst="line">
            <a:avLst/>
          </a:prstGeom>
          <a:ln w="508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4C54E102-7E5C-893E-45E0-557CE06A2D1A}"/>
              </a:ext>
            </a:extLst>
          </p:cNvPr>
          <p:cNvSpPr txBox="1"/>
          <p:nvPr/>
        </p:nvSpPr>
        <p:spPr>
          <a:xfrm>
            <a:off x="5212057" y="4686529"/>
            <a:ext cx="718600" cy="215444"/>
          </a:xfrm>
          <a:prstGeom prst="rect">
            <a:avLst/>
          </a:prstGeom>
          <a:noFill/>
        </p:spPr>
        <p:txBody>
          <a:bodyPr wrap="square" rtlCol="0">
            <a:spAutoFit/>
          </a:bodyPr>
          <a:lstStyle/>
          <a:p>
            <a:pPr algn="ctr"/>
            <a:r>
              <a:rPr lang="en-US" altLang="ja-JP" sz="800" b="1" dirty="0">
                <a:latin typeface="Arial" panose="020B0604020202020204" pitchFamily="34" charset="0"/>
                <a:ea typeface="Meiryo" panose="020B0604030504040204" pitchFamily="34" charset="-128"/>
                <a:cs typeface="Arial" panose="020B0604020202020204" pitchFamily="34" charset="0"/>
              </a:rPr>
              <a:t>P=0.149</a:t>
            </a:r>
          </a:p>
        </p:txBody>
      </p:sp>
      <p:sp>
        <p:nvSpPr>
          <p:cNvPr id="70" name="テキスト ボックス 69">
            <a:extLst>
              <a:ext uri="{FF2B5EF4-FFF2-40B4-BE49-F238E27FC236}">
                <a16:creationId xmlns:a16="http://schemas.microsoft.com/office/drawing/2014/main" id="{E05C61D9-D868-90C0-4ACE-15D9EC594213}"/>
              </a:ext>
            </a:extLst>
          </p:cNvPr>
          <p:cNvSpPr txBox="1"/>
          <p:nvPr/>
        </p:nvSpPr>
        <p:spPr>
          <a:xfrm>
            <a:off x="1461188" y="4415756"/>
            <a:ext cx="1009558" cy="261610"/>
          </a:xfrm>
          <a:prstGeom prst="rect">
            <a:avLst/>
          </a:prstGeom>
          <a:noFill/>
        </p:spPr>
        <p:txBody>
          <a:bodyPr wrap="square" rtlCol="0">
            <a:spAutoFit/>
          </a:bodyPr>
          <a:lstStyle/>
          <a:p>
            <a:pPr algn="ctr"/>
            <a:r>
              <a:rPr lang="en-US" altLang="ja-JP" sz="1100" b="1" dirty="0">
                <a:latin typeface="Arial" panose="020B0604020202020204" pitchFamily="34" charset="0"/>
                <a:ea typeface="Meiryo" panose="020B0604030504040204" pitchFamily="34" charset="-128"/>
                <a:cs typeface="Arial" panose="020B0604020202020204" pitchFamily="34" charset="0"/>
              </a:rPr>
              <a:t>HEK293T</a:t>
            </a:r>
          </a:p>
        </p:txBody>
      </p:sp>
      <p:sp>
        <p:nvSpPr>
          <p:cNvPr id="71" name="テキスト ボックス 70">
            <a:extLst>
              <a:ext uri="{FF2B5EF4-FFF2-40B4-BE49-F238E27FC236}">
                <a16:creationId xmlns:a16="http://schemas.microsoft.com/office/drawing/2014/main" id="{CC06BFFD-B46C-8D1A-4196-DA2EF870FE46}"/>
              </a:ext>
            </a:extLst>
          </p:cNvPr>
          <p:cNvSpPr txBox="1"/>
          <p:nvPr/>
        </p:nvSpPr>
        <p:spPr>
          <a:xfrm>
            <a:off x="4418900" y="4414067"/>
            <a:ext cx="1009558" cy="261610"/>
          </a:xfrm>
          <a:prstGeom prst="rect">
            <a:avLst/>
          </a:prstGeom>
          <a:noFill/>
        </p:spPr>
        <p:txBody>
          <a:bodyPr wrap="square" rtlCol="0">
            <a:spAutoFit/>
          </a:bodyPr>
          <a:lstStyle/>
          <a:p>
            <a:pPr algn="ctr"/>
            <a:r>
              <a:rPr lang="en-US" altLang="ja-JP" sz="1100" b="1" dirty="0">
                <a:latin typeface="Arial" panose="020B0604020202020204" pitchFamily="34" charset="0"/>
                <a:ea typeface="Meiryo" panose="020B0604030504040204" pitchFamily="34" charset="-128"/>
                <a:cs typeface="Arial" panose="020B0604020202020204" pitchFamily="34" charset="0"/>
              </a:rPr>
              <a:t>K562</a:t>
            </a:r>
          </a:p>
        </p:txBody>
      </p:sp>
      <p:pic>
        <p:nvPicPr>
          <p:cNvPr id="72" name="図 71">
            <a:extLst>
              <a:ext uri="{FF2B5EF4-FFF2-40B4-BE49-F238E27FC236}">
                <a16:creationId xmlns:a16="http://schemas.microsoft.com/office/drawing/2014/main" id="{9A540DDF-3040-E055-19BF-BA41C6766151}"/>
              </a:ext>
            </a:extLst>
          </p:cNvPr>
          <p:cNvPicPr>
            <a:picLocks noChangeAspect="1"/>
          </p:cNvPicPr>
          <p:nvPr/>
        </p:nvPicPr>
        <p:blipFill rotWithShape="1">
          <a:blip r:embed="rId5">
            <a:extLst>
              <a:ext uri="{28A0092B-C50C-407E-A947-70E740481C1C}">
                <a14:useLocalDpi xmlns:a14="http://schemas.microsoft.com/office/drawing/2010/main" val="0"/>
              </a:ext>
            </a:extLst>
          </a:blip>
          <a:srcRect l="11162" t="21282" b="15268"/>
          <a:stretch/>
        </p:blipFill>
        <p:spPr>
          <a:xfrm>
            <a:off x="825004" y="4914514"/>
            <a:ext cx="1027327" cy="1447043"/>
          </a:xfrm>
          <a:prstGeom prst="rect">
            <a:avLst/>
          </a:prstGeom>
        </p:spPr>
      </p:pic>
      <p:pic>
        <p:nvPicPr>
          <p:cNvPr id="73" name="図 72">
            <a:extLst>
              <a:ext uri="{FF2B5EF4-FFF2-40B4-BE49-F238E27FC236}">
                <a16:creationId xmlns:a16="http://schemas.microsoft.com/office/drawing/2014/main" id="{E6E29588-289D-E7CF-9FA1-499D382269E3}"/>
              </a:ext>
            </a:extLst>
          </p:cNvPr>
          <p:cNvPicPr>
            <a:picLocks noChangeAspect="1"/>
          </p:cNvPicPr>
          <p:nvPr/>
        </p:nvPicPr>
        <p:blipFill rotWithShape="1">
          <a:blip r:embed="rId6">
            <a:extLst>
              <a:ext uri="{28A0092B-C50C-407E-A947-70E740481C1C}">
                <a14:useLocalDpi xmlns:a14="http://schemas.microsoft.com/office/drawing/2010/main" val="0"/>
              </a:ext>
            </a:extLst>
          </a:blip>
          <a:srcRect l="11267" t="14134" b="14736"/>
          <a:stretch/>
        </p:blipFill>
        <p:spPr>
          <a:xfrm>
            <a:off x="3811372" y="4801168"/>
            <a:ext cx="1020010" cy="1553511"/>
          </a:xfrm>
          <a:prstGeom prst="rect">
            <a:avLst/>
          </a:prstGeom>
        </p:spPr>
      </p:pic>
      <p:sp>
        <p:nvSpPr>
          <p:cNvPr id="77" name="テキスト ボックス 76">
            <a:extLst>
              <a:ext uri="{FF2B5EF4-FFF2-40B4-BE49-F238E27FC236}">
                <a16:creationId xmlns:a16="http://schemas.microsoft.com/office/drawing/2014/main" id="{9B7F1A39-33CC-E06F-8315-60B6C9549A57}"/>
              </a:ext>
            </a:extLst>
          </p:cNvPr>
          <p:cNvSpPr txBox="1"/>
          <p:nvPr/>
        </p:nvSpPr>
        <p:spPr>
          <a:xfrm>
            <a:off x="316683" y="6832949"/>
            <a:ext cx="6446367" cy="1754326"/>
          </a:xfrm>
          <a:prstGeom prst="rect">
            <a:avLst/>
          </a:prstGeom>
          <a:noFill/>
        </p:spPr>
        <p:txBody>
          <a:bodyPr wrap="square">
            <a:spAutoFit/>
          </a:bodyPr>
          <a:lstStyle/>
          <a:p>
            <a:r>
              <a:rPr lang="en-US" altLang="ja-JP" sz="1200" dirty="0">
                <a:latin typeface="Arial" panose="020B0604020202020204" pitchFamily="34" charset="0"/>
                <a:cs typeface="Arial" panose="020B0604020202020204" pitchFamily="34" charset="0"/>
              </a:rPr>
              <a:t>	Comparison of mutation frequencies and mutation rates between double nicks with 5’ overhang and 3’ overhang was shown.  Using the same gRNA pair, Cas9-D10A and H840A creates double nicks with 5’ or 3’ overhang, which results in 5’ or 3’ protruding DSB respectively. Independent experiments were performed three times. Data for mutation frequency are shown as means </a:t>
            </a:r>
            <a:r>
              <a:rPr lang="en-US" altLang="ja-JP" sz="1200" b="0" i="0" u="none" strike="noStrike" dirty="0">
                <a:solidFill>
                  <a:srgbClr val="000000"/>
                </a:solidFill>
                <a:effectLst/>
                <a:latin typeface="Arial" panose="020B0604020202020204" pitchFamily="34" charset="0"/>
                <a:cs typeface="Arial" panose="020B0604020202020204" pitchFamily="34" charset="0"/>
              </a:rPr>
              <a:t>± </a:t>
            </a:r>
            <a:r>
              <a:rPr lang="en-US" altLang="ja-JP" sz="1200" dirty="0">
                <a:latin typeface="Arial" panose="020B0604020202020204" pitchFamily="34" charset="0"/>
                <a:cs typeface="Arial" panose="020B0604020202020204" pitchFamily="34" charset="0"/>
              </a:rPr>
              <a:t>SD. DSB, double-strand break</a:t>
            </a:r>
          </a:p>
          <a:p>
            <a:r>
              <a:rPr lang="en-US" altLang="ja-JP" sz="1200" dirty="0">
                <a:latin typeface="Arial" panose="020B0604020202020204" pitchFamily="34" charset="0"/>
                <a:cs typeface="Arial" panose="020B0604020202020204" pitchFamily="34" charset="0"/>
              </a:rPr>
              <a:t>	Difference of mutation frequency might represent different efficacy inducing nicks by each Cas9 </a:t>
            </a:r>
            <a:r>
              <a:rPr lang="en-US" altLang="ja-JP" sz="1200" dirty="0" err="1">
                <a:latin typeface="Arial" panose="020B0604020202020204" pitchFamily="34" charset="0"/>
                <a:cs typeface="Arial" panose="020B0604020202020204" pitchFamily="34" charset="0"/>
              </a:rPr>
              <a:t>nickase</a:t>
            </a:r>
            <a:r>
              <a:rPr lang="en-US" altLang="ja-JP" sz="1200" dirty="0">
                <a:latin typeface="Arial" panose="020B0604020202020204" pitchFamily="34" charset="0"/>
                <a:cs typeface="Arial" panose="020B0604020202020204" pitchFamily="34" charset="0"/>
              </a:rPr>
              <a:t>. Among the mutation events in each cell line, more than half events were ITDs in Cas9-H840A. Because mutation frequency of Cas9-D10A was higher than Cas9-H840A, we used Cas9-D10A for further analysis.</a:t>
            </a:r>
          </a:p>
        </p:txBody>
      </p:sp>
      <p:sp>
        <p:nvSpPr>
          <p:cNvPr id="79" name="テキスト ボックス 78">
            <a:extLst>
              <a:ext uri="{FF2B5EF4-FFF2-40B4-BE49-F238E27FC236}">
                <a16:creationId xmlns:a16="http://schemas.microsoft.com/office/drawing/2014/main" id="{2CAADEEA-16F3-48F0-1D4D-7B1B50903420}"/>
              </a:ext>
            </a:extLst>
          </p:cNvPr>
          <p:cNvSpPr txBox="1"/>
          <p:nvPr/>
        </p:nvSpPr>
        <p:spPr>
          <a:xfrm>
            <a:off x="1307861" y="6388828"/>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H840A</a:t>
            </a:r>
          </a:p>
        </p:txBody>
      </p:sp>
      <p:graphicFrame>
        <p:nvGraphicFramePr>
          <p:cNvPr id="80" name="表 79">
            <a:extLst>
              <a:ext uri="{FF2B5EF4-FFF2-40B4-BE49-F238E27FC236}">
                <a16:creationId xmlns:a16="http://schemas.microsoft.com/office/drawing/2014/main" id="{FAD09818-7277-C7EB-D814-A74A4355D363}"/>
              </a:ext>
            </a:extLst>
          </p:cNvPr>
          <p:cNvGraphicFramePr>
            <a:graphicFrameLocks noGrp="1"/>
          </p:cNvGraphicFramePr>
          <p:nvPr>
            <p:extLst>
              <p:ext uri="{D42A27DB-BD31-4B8C-83A1-F6EECF244321}">
                <p14:modId xmlns:p14="http://schemas.microsoft.com/office/powerpoint/2010/main" val="1704482185"/>
              </p:ext>
            </p:extLst>
          </p:nvPr>
        </p:nvGraphicFramePr>
        <p:xfrm>
          <a:off x="882951" y="6284076"/>
          <a:ext cx="887618" cy="193040"/>
        </p:xfrm>
        <a:graphic>
          <a:graphicData uri="http://schemas.openxmlformats.org/drawingml/2006/table">
            <a:tbl>
              <a:tblPr firstRow="1" bandRow="1">
                <a:tableStyleId>{2D5ABB26-0587-4C30-8999-92F81FD0307C}</a:tableStyleId>
              </a:tblPr>
              <a:tblGrid>
                <a:gridCol w="443809">
                  <a:extLst>
                    <a:ext uri="{9D8B030D-6E8A-4147-A177-3AD203B41FA5}">
                      <a16:colId xmlns:a16="http://schemas.microsoft.com/office/drawing/2014/main" val="4289834914"/>
                    </a:ext>
                  </a:extLst>
                </a:gridCol>
                <a:gridCol w="443809">
                  <a:extLst>
                    <a:ext uri="{9D8B030D-6E8A-4147-A177-3AD203B41FA5}">
                      <a16:colId xmlns:a16="http://schemas.microsoft.com/office/drawing/2014/main" val="3650850088"/>
                    </a:ext>
                  </a:extLst>
                </a:gridCol>
              </a:tblGrid>
              <a:tr h="193040">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sp>
        <p:nvSpPr>
          <p:cNvPr id="82" name="テキスト ボックス 81">
            <a:extLst>
              <a:ext uri="{FF2B5EF4-FFF2-40B4-BE49-F238E27FC236}">
                <a16:creationId xmlns:a16="http://schemas.microsoft.com/office/drawing/2014/main" id="{4FB54C46-C47B-6161-F2C8-D6CBACCB85AF}"/>
              </a:ext>
            </a:extLst>
          </p:cNvPr>
          <p:cNvSpPr txBox="1"/>
          <p:nvPr/>
        </p:nvSpPr>
        <p:spPr>
          <a:xfrm>
            <a:off x="540720" y="6290518"/>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gRNA</a:t>
            </a:r>
          </a:p>
        </p:txBody>
      </p:sp>
      <p:sp>
        <p:nvSpPr>
          <p:cNvPr id="88" name="テキスト ボックス 87">
            <a:extLst>
              <a:ext uri="{FF2B5EF4-FFF2-40B4-BE49-F238E27FC236}">
                <a16:creationId xmlns:a16="http://schemas.microsoft.com/office/drawing/2014/main" id="{E4A4BCAE-EF1C-B104-2F43-5B53BFD67264}"/>
              </a:ext>
            </a:extLst>
          </p:cNvPr>
          <p:cNvSpPr txBox="1"/>
          <p:nvPr/>
        </p:nvSpPr>
        <p:spPr>
          <a:xfrm>
            <a:off x="782941" y="6489669"/>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5’overhang</a:t>
            </a:r>
          </a:p>
        </p:txBody>
      </p:sp>
      <p:sp>
        <p:nvSpPr>
          <p:cNvPr id="94" name="テキスト ボックス 93">
            <a:extLst>
              <a:ext uri="{FF2B5EF4-FFF2-40B4-BE49-F238E27FC236}">
                <a16:creationId xmlns:a16="http://schemas.microsoft.com/office/drawing/2014/main" id="{8FCAE464-CA17-96FB-36AC-B7BF4B2D13EE}"/>
              </a:ext>
            </a:extLst>
          </p:cNvPr>
          <p:cNvSpPr txBox="1"/>
          <p:nvPr/>
        </p:nvSpPr>
        <p:spPr>
          <a:xfrm>
            <a:off x="866461" y="6393407"/>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sp>
        <p:nvSpPr>
          <p:cNvPr id="99" name="テキスト ボックス 98">
            <a:extLst>
              <a:ext uri="{FF2B5EF4-FFF2-40B4-BE49-F238E27FC236}">
                <a16:creationId xmlns:a16="http://schemas.microsoft.com/office/drawing/2014/main" id="{2E5A0E62-33F0-8BFE-A058-88C731222366}"/>
              </a:ext>
            </a:extLst>
          </p:cNvPr>
          <p:cNvSpPr txBox="1"/>
          <p:nvPr/>
        </p:nvSpPr>
        <p:spPr>
          <a:xfrm>
            <a:off x="605882" y="6392071"/>
            <a:ext cx="367438"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Cas9</a:t>
            </a:r>
          </a:p>
        </p:txBody>
      </p:sp>
      <p:sp>
        <p:nvSpPr>
          <p:cNvPr id="100" name="テキスト ボックス 99">
            <a:extLst>
              <a:ext uri="{FF2B5EF4-FFF2-40B4-BE49-F238E27FC236}">
                <a16:creationId xmlns:a16="http://schemas.microsoft.com/office/drawing/2014/main" id="{9A559FAF-10B9-ED6E-3623-21566DF355B6}"/>
              </a:ext>
            </a:extLst>
          </p:cNvPr>
          <p:cNvSpPr txBox="1"/>
          <p:nvPr/>
        </p:nvSpPr>
        <p:spPr>
          <a:xfrm>
            <a:off x="1241108" y="6491665"/>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3’overhang</a:t>
            </a:r>
          </a:p>
        </p:txBody>
      </p:sp>
      <p:sp>
        <p:nvSpPr>
          <p:cNvPr id="101" name="テキスト ボックス 100">
            <a:extLst>
              <a:ext uri="{FF2B5EF4-FFF2-40B4-BE49-F238E27FC236}">
                <a16:creationId xmlns:a16="http://schemas.microsoft.com/office/drawing/2014/main" id="{3696CD0B-1A1B-6190-4C14-7294CCBA86A9}"/>
              </a:ext>
            </a:extLst>
          </p:cNvPr>
          <p:cNvSpPr txBox="1"/>
          <p:nvPr/>
        </p:nvSpPr>
        <p:spPr>
          <a:xfrm>
            <a:off x="4293905" y="6387431"/>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H840A</a:t>
            </a:r>
          </a:p>
        </p:txBody>
      </p:sp>
      <p:sp>
        <p:nvSpPr>
          <p:cNvPr id="103" name="テキスト ボックス 102">
            <a:extLst>
              <a:ext uri="{FF2B5EF4-FFF2-40B4-BE49-F238E27FC236}">
                <a16:creationId xmlns:a16="http://schemas.microsoft.com/office/drawing/2014/main" id="{D09284E0-724D-A0C4-657A-8D91B8CF1B03}"/>
              </a:ext>
            </a:extLst>
          </p:cNvPr>
          <p:cNvSpPr txBox="1"/>
          <p:nvPr/>
        </p:nvSpPr>
        <p:spPr>
          <a:xfrm>
            <a:off x="3533639" y="6289121"/>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gRNA</a:t>
            </a:r>
          </a:p>
        </p:txBody>
      </p:sp>
      <p:sp>
        <p:nvSpPr>
          <p:cNvPr id="104" name="テキスト ボックス 103">
            <a:extLst>
              <a:ext uri="{FF2B5EF4-FFF2-40B4-BE49-F238E27FC236}">
                <a16:creationId xmlns:a16="http://schemas.microsoft.com/office/drawing/2014/main" id="{69652050-C8A8-FC5D-08E7-C8568B4793EC}"/>
              </a:ext>
            </a:extLst>
          </p:cNvPr>
          <p:cNvSpPr txBox="1"/>
          <p:nvPr/>
        </p:nvSpPr>
        <p:spPr>
          <a:xfrm>
            <a:off x="3768985" y="6488272"/>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5’overhang</a:t>
            </a:r>
          </a:p>
        </p:txBody>
      </p:sp>
      <p:sp>
        <p:nvSpPr>
          <p:cNvPr id="105" name="テキスト ボックス 104">
            <a:extLst>
              <a:ext uri="{FF2B5EF4-FFF2-40B4-BE49-F238E27FC236}">
                <a16:creationId xmlns:a16="http://schemas.microsoft.com/office/drawing/2014/main" id="{B1D06956-EA63-379F-F224-5EEEF2B5FFAE}"/>
              </a:ext>
            </a:extLst>
          </p:cNvPr>
          <p:cNvSpPr txBox="1"/>
          <p:nvPr/>
        </p:nvSpPr>
        <p:spPr>
          <a:xfrm>
            <a:off x="3852505" y="6392010"/>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sp>
        <p:nvSpPr>
          <p:cNvPr id="106" name="テキスト ボックス 105">
            <a:extLst>
              <a:ext uri="{FF2B5EF4-FFF2-40B4-BE49-F238E27FC236}">
                <a16:creationId xmlns:a16="http://schemas.microsoft.com/office/drawing/2014/main" id="{8E0EC3C5-ABC2-2926-DE34-87AEF8897959}"/>
              </a:ext>
            </a:extLst>
          </p:cNvPr>
          <p:cNvSpPr txBox="1"/>
          <p:nvPr/>
        </p:nvSpPr>
        <p:spPr>
          <a:xfrm>
            <a:off x="3591926" y="6390674"/>
            <a:ext cx="367438"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Cas9</a:t>
            </a:r>
          </a:p>
        </p:txBody>
      </p:sp>
      <p:sp>
        <p:nvSpPr>
          <p:cNvPr id="108" name="テキスト ボックス 107">
            <a:extLst>
              <a:ext uri="{FF2B5EF4-FFF2-40B4-BE49-F238E27FC236}">
                <a16:creationId xmlns:a16="http://schemas.microsoft.com/office/drawing/2014/main" id="{02E9A76F-B526-5307-6C09-F5EA95123482}"/>
              </a:ext>
            </a:extLst>
          </p:cNvPr>
          <p:cNvSpPr txBox="1"/>
          <p:nvPr/>
        </p:nvSpPr>
        <p:spPr>
          <a:xfrm>
            <a:off x="2612461" y="6378772"/>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H840A</a:t>
            </a:r>
          </a:p>
        </p:txBody>
      </p:sp>
      <p:graphicFrame>
        <p:nvGraphicFramePr>
          <p:cNvPr id="109" name="表 108">
            <a:extLst>
              <a:ext uri="{FF2B5EF4-FFF2-40B4-BE49-F238E27FC236}">
                <a16:creationId xmlns:a16="http://schemas.microsoft.com/office/drawing/2014/main" id="{36F6138E-3073-059B-7F5F-2774E8B2866B}"/>
              </a:ext>
            </a:extLst>
          </p:cNvPr>
          <p:cNvGraphicFramePr>
            <a:graphicFrameLocks noGrp="1"/>
          </p:cNvGraphicFramePr>
          <p:nvPr>
            <p:extLst>
              <p:ext uri="{D42A27DB-BD31-4B8C-83A1-F6EECF244321}">
                <p14:modId xmlns:p14="http://schemas.microsoft.com/office/powerpoint/2010/main" val="1453170384"/>
              </p:ext>
            </p:extLst>
          </p:nvPr>
        </p:nvGraphicFramePr>
        <p:xfrm>
          <a:off x="2035155" y="6274020"/>
          <a:ext cx="1092128" cy="193040"/>
        </p:xfrm>
        <a:graphic>
          <a:graphicData uri="http://schemas.openxmlformats.org/drawingml/2006/table">
            <a:tbl>
              <a:tblPr firstRow="1" bandRow="1">
                <a:tableStyleId>{2D5ABB26-0587-4C30-8999-92F81FD0307C}</a:tableStyleId>
              </a:tblPr>
              <a:tblGrid>
                <a:gridCol w="546064">
                  <a:extLst>
                    <a:ext uri="{9D8B030D-6E8A-4147-A177-3AD203B41FA5}">
                      <a16:colId xmlns:a16="http://schemas.microsoft.com/office/drawing/2014/main" val="4289834914"/>
                    </a:ext>
                  </a:extLst>
                </a:gridCol>
                <a:gridCol w="546064">
                  <a:extLst>
                    <a:ext uri="{9D8B030D-6E8A-4147-A177-3AD203B41FA5}">
                      <a16:colId xmlns:a16="http://schemas.microsoft.com/office/drawing/2014/main" val="3650850088"/>
                    </a:ext>
                  </a:extLst>
                </a:gridCol>
              </a:tblGrid>
              <a:tr h="193040">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sp>
        <p:nvSpPr>
          <p:cNvPr id="111" name="テキスト ボックス 110">
            <a:extLst>
              <a:ext uri="{FF2B5EF4-FFF2-40B4-BE49-F238E27FC236}">
                <a16:creationId xmlns:a16="http://schemas.microsoft.com/office/drawing/2014/main" id="{902536CA-AE8A-2EF4-0227-214BAB0C5E1F}"/>
              </a:ext>
            </a:extLst>
          </p:cNvPr>
          <p:cNvSpPr txBox="1"/>
          <p:nvPr/>
        </p:nvSpPr>
        <p:spPr>
          <a:xfrm>
            <a:off x="1982441" y="6479613"/>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5’overhang</a:t>
            </a:r>
          </a:p>
        </p:txBody>
      </p:sp>
      <p:sp>
        <p:nvSpPr>
          <p:cNvPr id="112" name="テキスト ボックス 111">
            <a:extLst>
              <a:ext uri="{FF2B5EF4-FFF2-40B4-BE49-F238E27FC236}">
                <a16:creationId xmlns:a16="http://schemas.microsoft.com/office/drawing/2014/main" id="{0F4DEEFF-44F2-91B6-654B-AB1E9267EF1B}"/>
              </a:ext>
            </a:extLst>
          </p:cNvPr>
          <p:cNvSpPr txBox="1"/>
          <p:nvPr/>
        </p:nvSpPr>
        <p:spPr>
          <a:xfrm>
            <a:off x="2065961" y="6383351"/>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sp>
        <p:nvSpPr>
          <p:cNvPr id="114" name="テキスト ボックス 113">
            <a:extLst>
              <a:ext uri="{FF2B5EF4-FFF2-40B4-BE49-F238E27FC236}">
                <a16:creationId xmlns:a16="http://schemas.microsoft.com/office/drawing/2014/main" id="{92E098D3-8B67-C79E-EA1C-A7838D931D4A}"/>
              </a:ext>
            </a:extLst>
          </p:cNvPr>
          <p:cNvSpPr txBox="1"/>
          <p:nvPr/>
        </p:nvSpPr>
        <p:spPr>
          <a:xfrm>
            <a:off x="2545708" y="6481609"/>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3’overhang</a:t>
            </a:r>
          </a:p>
        </p:txBody>
      </p:sp>
      <p:sp>
        <p:nvSpPr>
          <p:cNvPr id="115" name="テキスト ボックス 114">
            <a:extLst>
              <a:ext uri="{FF2B5EF4-FFF2-40B4-BE49-F238E27FC236}">
                <a16:creationId xmlns:a16="http://schemas.microsoft.com/office/drawing/2014/main" id="{6D2CF12F-EE77-0E2E-6B39-ECFCA13A4476}"/>
              </a:ext>
            </a:extLst>
          </p:cNvPr>
          <p:cNvSpPr txBox="1"/>
          <p:nvPr/>
        </p:nvSpPr>
        <p:spPr>
          <a:xfrm>
            <a:off x="5597462" y="6381908"/>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H840A</a:t>
            </a:r>
          </a:p>
        </p:txBody>
      </p:sp>
      <p:graphicFrame>
        <p:nvGraphicFramePr>
          <p:cNvPr id="116" name="表 115">
            <a:extLst>
              <a:ext uri="{FF2B5EF4-FFF2-40B4-BE49-F238E27FC236}">
                <a16:creationId xmlns:a16="http://schemas.microsoft.com/office/drawing/2014/main" id="{50F3AB2A-DA97-F25E-C2CF-FE0F2D14FF98}"/>
              </a:ext>
            </a:extLst>
          </p:cNvPr>
          <p:cNvGraphicFramePr>
            <a:graphicFrameLocks noGrp="1"/>
          </p:cNvGraphicFramePr>
          <p:nvPr>
            <p:extLst>
              <p:ext uri="{D42A27DB-BD31-4B8C-83A1-F6EECF244321}">
                <p14:modId xmlns:p14="http://schemas.microsoft.com/office/powerpoint/2010/main" val="760573635"/>
              </p:ext>
            </p:extLst>
          </p:nvPr>
        </p:nvGraphicFramePr>
        <p:xfrm>
          <a:off x="5056941" y="6277156"/>
          <a:ext cx="1059110" cy="193040"/>
        </p:xfrm>
        <a:graphic>
          <a:graphicData uri="http://schemas.openxmlformats.org/drawingml/2006/table">
            <a:tbl>
              <a:tblPr firstRow="1" bandRow="1">
                <a:tableStyleId>{2D5ABB26-0587-4C30-8999-92F81FD0307C}</a:tableStyleId>
              </a:tblPr>
              <a:tblGrid>
                <a:gridCol w="529555">
                  <a:extLst>
                    <a:ext uri="{9D8B030D-6E8A-4147-A177-3AD203B41FA5}">
                      <a16:colId xmlns:a16="http://schemas.microsoft.com/office/drawing/2014/main" val="4289834914"/>
                    </a:ext>
                  </a:extLst>
                </a:gridCol>
                <a:gridCol w="529555">
                  <a:extLst>
                    <a:ext uri="{9D8B030D-6E8A-4147-A177-3AD203B41FA5}">
                      <a16:colId xmlns:a16="http://schemas.microsoft.com/office/drawing/2014/main" val="3650850088"/>
                    </a:ext>
                  </a:extLst>
                </a:gridCol>
              </a:tblGrid>
              <a:tr h="193040">
                <a:tc>
                  <a:txBody>
                    <a:bodyPr/>
                    <a:lstStyle/>
                    <a:p>
                      <a:pPr algn="ctr"/>
                      <a:r>
                        <a:rPr kumimoji="1" lang="en-US" altLang="ja-JP" sz="600" b="1" kern="300" baseline="0"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kern="300" baseline="0">
                        <a:latin typeface="Arial" panose="020B0604020202020204" pitchFamily="34" charset="0"/>
                        <a:ea typeface="Meiryo" panose="020B0604030504040204" pitchFamily="34" charset="-128"/>
                        <a:cs typeface="Arial" panose="020B0604020202020204" pitchFamily="34" charset="0"/>
                      </a:endParaRPr>
                    </a:p>
                  </a:txBody>
                  <a:tcPr marL="0" marR="0" marT="0" marB="0" anchor="ctr"/>
                </a:tc>
                <a:tc>
                  <a:txBody>
                    <a:bodyPr/>
                    <a:lstStyle/>
                    <a:p>
                      <a:pPr algn="ctr"/>
                      <a:r>
                        <a:rPr kumimoji="1" lang="en-US" altLang="ja-JP" sz="600" b="1" dirty="0">
                          <a:latin typeface="Arial" panose="020B0604020202020204" pitchFamily="34" charset="0"/>
                          <a:ea typeface="Meiryo" panose="020B0604030504040204" pitchFamily="34" charset="-128"/>
                          <a:cs typeface="Arial" panose="020B0604020202020204" pitchFamily="34" charset="0"/>
                        </a:rPr>
                        <a:t>S+AS</a:t>
                      </a:r>
                      <a:endParaRPr kumimoji="1" lang="ja-JP" altLang="en-US" sz="600" b="1">
                        <a:latin typeface="Arial" panose="020B0604020202020204" pitchFamily="34" charset="0"/>
                        <a:ea typeface="Meiryo" panose="020B0604030504040204" pitchFamily="34" charset="-128"/>
                        <a:cs typeface="Arial" panose="020B0604020202020204" pitchFamily="34" charset="0"/>
                      </a:endParaRPr>
                    </a:p>
                  </a:txBody>
                  <a:tcPr marL="0" marR="0" marT="0" marB="0" anchor="ctr"/>
                </a:tc>
                <a:extLst>
                  <a:ext uri="{0D108BD9-81ED-4DB2-BD59-A6C34878D82A}">
                    <a16:rowId xmlns:a16="http://schemas.microsoft.com/office/drawing/2014/main" val="1037147666"/>
                  </a:ext>
                </a:extLst>
              </a:tr>
            </a:tbl>
          </a:graphicData>
        </a:graphic>
      </p:graphicFrame>
      <p:sp>
        <p:nvSpPr>
          <p:cNvPr id="117" name="テキスト ボックス 116">
            <a:extLst>
              <a:ext uri="{FF2B5EF4-FFF2-40B4-BE49-F238E27FC236}">
                <a16:creationId xmlns:a16="http://schemas.microsoft.com/office/drawing/2014/main" id="{58989651-6DA1-0B0B-CD5B-82DEDBBF3244}"/>
              </a:ext>
            </a:extLst>
          </p:cNvPr>
          <p:cNvSpPr txBox="1"/>
          <p:nvPr/>
        </p:nvSpPr>
        <p:spPr>
          <a:xfrm>
            <a:off x="4972869" y="6489624"/>
            <a:ext cx="710322"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5’overhang</a:t>
            </a:r>
          </a:p>
        </p:txBody>
      </p:sp>
      <p:sp>
        <p:nvSpPr>
          <p:cNvPr id="118" name="テキスト ボックス 117">
            <a:extLst>
              <a:ext uri="{FF2B5EF4-FFF2-40B4-BE49-F238E27FC236}">
                <a16:creationId xmlns:a16="http://schemas.microsoft.com/office/drawing/2014/main" id="{A075574E-BCA4-BBD2-B870-B5311B21EF8C}"/>
              </a:ext>
            </a:extLst>
          </p:cNvPr>
          <p:cNvSpPr txBox="1"/>
          <p:nvPr/>
        </p:nvSpPr>
        <p:spPr>
          <a:xfrm>
            <a:off x="5087747" y="6386487"/>
            <a:ext cx="488716"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D10A</a:t>
            </a:r>
          </a:p>
        </p:txBody>
      </p:sp>
      <p:sp>
        <p:nvSpPr>
          <p:cNvPr id="119" name="テキスト ボックス 118">
            <a:extLst>
              <a:ext uri="{FF2B5EF4-FFF2-40B4-BE49-F238E27FC236}">
                <a16:creationId xmlns:a16="http://schemas.microsoft.com/office/drawing/2014/main" id="{94BFF3A1-056B-F47A-486F-9DF7922E7EA0}"/>
              </a:ext>
            </a:extLst>
          </p:cNvPr>
          <p:cNvSpPr txBox="1"/>
          <p:nvPr/>
        </p:nvSpPr>
        <p:spPr>
          <a:xfrm>
            <a:off x="5530709" y="6491620"/>
            <a:ext cx="645833" cy="184666"/>
          </a:xfrm>
          <a:prstGeom prst="rect">
            <a:avLst/>
          </a:prstGeom>
          <a:noFill/>
        </p:spPr>
        <p:txBody>
          <a:bodyPr wrap="square" rtlCol="0">
            <a:spAutoFit/>
          </a:bodyPr>
          <a:lstStyle/>
          <a:p>
            <a:pPr algn="ctr"/>
            <a:r>
              <a:rPr lang="en-US" altLang="ja-JP" sz="600" b="1" dirty="0">
                <a:latin typeface="Arial" panose="020B0604020202020204" pitchFamily="34" charset="0"/>
                <a:ea typeface="Meiryo" panose="020B0604030504040204" pitchFamily="34" charset="-128"/>
                <a:cs typeface="Arial" panose="020B0604020202020204" pitchFamily="34" charset="0"/>
              </a:rPr>
              <a:t>3’overhang</a:t>
            </a:r>
          </a:p>
        </p:txBody>
      </p:sp>
      <p:sp>
        <p:nvSpPr>
          <p:cNvPr id="2" name="テキスト ボックス 1">
            <a:extLst>
              <a:ext uri="{FF2B5EF4-FFF2-40B4-BE49-F238E27FC236}">
                <a16:creationId xmlns:a16="http://schemas.microsoft.com/office/drawing/2014/main" id="{04E1ED9A-99B2-E897-F5C5-BBFAF37953AA}"/>
              </a:ext>
            </a:extLst>
          </p:cNvPr>
          <p:cNvSpPr txBox="1"/>
          <p:nvPr/>
        </p:nvSpPr>
        <p:spPr>
          <a:xfrm>
            <a:off x="990455" y="1448980"/>
            <a:ext cx="1659429" cy="253916"/>
          </a:xfrm>
          <a:prstGeom prst="rect">
            <a:avLst/>
          </a:prstGeom>
          <a:noFill/>
        </p:spPr>
        <p:txBody>
          <a:bodyPr wrap="none" rtlCol="0">
            <a:spAutoFit/>
          </a:bodyPr>
          <a:lstStyle/>
          <a:p>
            <a:r>
              <a:rPr kumimoji="1" lang="en-US" altLang="ja-JP" sz="1050" dirty="0"/>
              <a:t>double nicks by Cas9-D10A</a:t>
            </a:r>
            <a:endParaRPr kumimoji="1" lang="ja-JP" altLang="en-US" sz="1050"/>
          </a:p>
        </p:txBody>
      </p:sp>
      <p:grpSp>
        <p:nvGrpSpPr>
          <p:cNvPr id="3" name="グループ化 2">
            <a:extLst>
              <a:ext uri="{FF2B5EF4-FFF2-40B4-BE49-F238E27FC236}">
                <a16:creationId xmlns:a16="http://schemas.microsoft.com/office/drawing/2014/main" id="{B35F3090-3FE9-4539-F721-B44A2EB2B41F}"/>
              </a:ext>
            </a:extLst>
          </p:cNvPr>
          <p:cNvGrpSpPr/>
          <p:nvPr/>
        </p:nvGrpSpPr>
        <p:grpSpPr>
          <a:xfrm rot="10800000">
            <a:off x="1082831" y="1976719"/>
            <a:ext cx="816757" cy="612318"/>
            <a:chOff x="4257049" y="3579540"/>
            <a:chExt cx="816757" cy="612318"/>
          </a:xfrm>
        </p:grpSpPr>
        <p:sp>
          <p:nvSpPr>
            <p:cNvPr id="12" name="円/楕円 11">
              <a:extLst>
                <a:ext uri="{FF2B5EF4-FFF2-40B4-BE49-F238E27FC236}">
                  <a16:creationId xmlns:a16="http://schemas.microsoft.com/office/drawing/2014/main" id="{86D0DDEB-0E6C-4BB6-DF06-5B3D9D2CED0D}"/>
                </a:ext>
              </a:extLst>
            </p:cNvPr>
            <p:cNvSpPr/>
            <p:nvPr/>
          </p:nvSpPr>
          <p:spPr>
            <a:xfrm>
              <a:off x="4257049" y="3770112"/>
              <a:ext cx="691375" cy="421746"/>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a:extLst>
                <a:ext uri="{FF2B5EF4-FFF2-40B4-BE49-F238E27FC236}">
                  <a16:creationId xmlns:a16="http://schemas.microsoft.com/office/drawing/2014/main" id="{3C511C10-B727-414D-1CD6-5F43E4B47CDC}"/>
                </a:ext>
              </a:extLst>
            </p:cNvPr>
            <p:cNvSpPr/>
            <p:nvPr/>
          </p:nvSpPr>
          <p:spPr>
            <a:xfrm>
              <a:off x="4569284" y="3579540"/>
              <a:ext cx="504522" cy="333537"/>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テキスト ボックス 15">
            <a:extLst>
              <a:ext uri="{FF2B5EF4-FFF2-40B4-BE49-F238E27FC236}">
                <a16:creationId xmlns:a16="http://schemas.microsoft.com/office/drawing/2014/main" id="{DA10B1AE-1F00-6559-D132-2454A8C81EA1}"/>
              </a:ext>
            </a:extLst>
          </p:cNvPr>
          <p:cNvSpPr txBox="1"/>
          <p:nvPr/>
        </p:nvSpPr>
        <p:spPr>
          <a:xfrm rot="10800000">
            <a:off x="1018593" y="2351064"/>
            <a:ext cx="558556" cy="253916"/>
          </a:xfrm>
          <a:prstGeom prst="rect">
            <a:avLst/>
          </a:prstGeom>
          <a:noFill/>
        </p:spPr>
        <p:txBody>
          <a:bodyPr wrap="square" rtlCol="0">
            <a:spAutoFit/>
          </a:bodyPr>
          <a:lstStyle/>
          <a:p>
            <a:r>
              <a:rPr kumimoji="1" lang="en-US" altLang="ja-JP" sz="1050" dirty="0"/>
              <a:t>D10A</a:t>
            </a:r>
            <a:endParaRPr kumimoji="1" lang="ja-JP" altLang="en-US" sz="1050"/>
          </a:p>
        </p:txBody>
      </p:sp>
      <p:pic>
        <p:nvPicPr>
          <p:cNvPr id="18" name="図 17">
            <a:extLst>
              <a:ext uri="{FF2B5EF4-FFF2-40B4-BE49-F238E27FC236}">
                <a16:creationId xmlns:a16="http://schemas.microsoft.com/office/drawing/2014/main" id="{7FEC4023-2556-1406-3064-7A0E1F2D7B5E}"/>
              </a:ext>
            </a:extLst>
          </p:cNvPr>
          <p:cNvPicPr>
            <a:picLocks noChangeAspect="1"/>
          </p:cNvPicPr>
          <p:nvPr/>
        </p:nvPicPr>
        <p:blipFill>
          <a:blip r:embed="rId7"/>
          <a:stretch>
            <a:fillRect/>
          </a:stretch>
        </p:blipFill>
        <p:spPr>
          <a:xfrm rot="14644726">
            <a:off x="1362996" y="1952427"/>
            <a:ext cx="225868" cy="225868"/>
          </a:xfrm>
          <a:prstGeom prst="rect">
            <a:avLst/>
          </a:prstGeom>
        </p:spPr>
      </p:pic>
      <p:grpSp>
        <p:nvGrpSpPr>
          <p:cNvPr id="21" name="グループ化 20">
            <a:extLst>
              <a:ext uri="{FF2B5EF4-FFF2-40B4-BE49-F238E27FC236}">
                <a16:creationId xmlns:a16="http://schemas.microsoft.com/office/drawing/2014/main" id="{687102E0-15C1-9CB0-18BA-3A32FD649A08}"/>
              </a:ext>
            </a:extLst>
          </p:cNvPr>
          <p:cNvGrpSpPr/>
          <p:nvPr/>
        </p:nvGrpSpPr>
        <p:grpSpPr>
          <a:xfrm>
            <a:off x="1955192" y="1792403"/>
            <a:ext cx="816757" cy="612318"/>
            <a:chOff x="4257049" y="3579540"/>
            <a:chExt cx="816757" cy="612318"/>
          </a:xfrm>
          <a:solidFill>
            <a:schemeClr val="accent6">
              <a:lumMod val="60000"/>
              <a:lumOff val="40000"/>
            </a:schemeClr>
          </a:solidFill>
        </p:grpSpPr>
        <p:sp>
          <p:nvSpPr>
            <p:cNvPr id="22" name="円/楕円 21">
              <a:extLst>
                <a:ext uri="{FF2B5EF4-FFF2-40B4-BE49-F238E27FC236}">
                  <a16:creationId xmlns:a16="http://schemas.microsoft.com/office/drawing/2014/main" id="{1F6223B3-B417-C27E-0FC4-9AC3A5A31692}"/>
                </a:ext>
              </a:extLst>
            </p:cNvPr>
            <p:cNvSpPr/>
            <p:nvPr/>
          </p:nvSpPr>
          <p:spPr>
            <a:xfrm>
              <a:off x="4257049" y="3770112"/>
              <a:ext cx="691375" cy="4217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楕円 22">
              <a:extLst>
                <a:ext uri="{FF2B5EF4-FFF2-40B4-BE49-F238E27FC236}">
                  <a16:creationId xmlns:a16="http://schemas.microsoft.com/office/drawing/2014/main" id="{F964A5D4-3E77-4AF5-9B96-B47E37C19B91}"/>
                </a:ext>
              </a:extLst>
            </p:cNvPr>
            <p:cNvSpPr/>
            <p:nvPr/>
          </p:nvSpPr>
          <p:spPr>
            <a:xfrm>
              <a:off x="4569284" y="3579540"/>
              <a:ext cx="504522" cy="33353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テキスト ボックス 23">
            <a:extLst>
              <a:ext uri="{FF2B5EF4-FFF2-40B4-BE49-F238E27FC236}">
                <a16:creationId xmlns:a16="http://schemas.microsoft.com/office/drawing/2014/main" id="{2FFC4AC1-AC73-06B5-6751-42A3FB9E7ED6}"/>
              </a:ext>
            </a:extLst>
          </p:cNvPr>
          <p:cNvSpPr txBox="1"/>
          <p:nvPr/>
        </p:nvSpPr>
        <p:spPr>
          <a:xfrm>
            <a:off x="2277631" y="1776460"/>
            <a:ext cx="558556" cy="253916"/>
          </a:xfrm>
          <a:prstGeom prst="rect">
            <a:avLst/>
          </a:prstGeom>
          <a:noFill/>
        </p:spPr>
        <p:txBody>
          <a:bodyPr wrap="square" rtlCol="0">
            <a:spAutoFit/>
          </a:bodyPr>
          <a:lstStyle/>
          <a:p>
            <a:r>
              <a:rPr kumimoji="1" lang="en-US" altLang="ja-JP" sz="1050" dirty="0"/>
              <a:t>D10A</a:t>
            </a:r>
            <a:endParaRPr kumimoji="1" lang="ja-JP" altLang="en-US" sz="1050"/>
          </a:p>
        </p:txBody>
      </p:sp>
      <p:pic>
        <p:nvPicPr>
          <p:cNvPr id="27" name="図 26">
            <a:extLst>
              <a:ext uri="{FF2B5EF4-FFF2-40B4-BE49-F238E27FC236}">
                <a16:creationId xmlns:a16="http://schemas.microsoft.com/office/drawing/2014/main" id="{A5109909-9622-FAC9-7BCA-8A864CA00883}"/>
              </a:ext>
            </a:extLst>
          </p:cNvPr>
          <p:cNvPicPr>
            <a:picLocks noChangeAspect="1"/>
          </p:cNvPicPr>
          <p:nvPr/>
        </p:nvPicPr>
        <p:blipFill>
          <a:blip r:embed="rId7"/>
          <a:stretch>
            <a:fillRect/>
          </a:stretch>
        </p:blipFill>
        <p:spPr>
          <a:xfrm rot="3844726">
            <a:off x="2239021" y="2203145"/>
            <a:ext cx="225868" cy="225868"/>
          </a:xfrm>
          <a:prstGeom prst="rect">
            <a:avLst/>
          </a:prstGeom>
        </p:spPr>
      </p:pic>
      <p:cxnSp>
        <p:nvCxnSpPr>
          <p:cNvPr id="28" name="直線コネクタ 27">
            <a:extLst>
              <a:ext uri="{FF2B5EF4-FFF2-40B4-BE49-F238E27FC236}">
                <a16:creationId xmlns:a16="http://schemas.microsoft.com/office/drawing/2014/main" id="{F0C09F66-24A8-ABC4-8867-46EB84A5CE4A}"/>
              </a:ext>
            </a:extLst>
          </p:cNvPr>
          <p:cNvCxnSpPr>
            <a:cxnSpLocks/>
          </p:cNvCxnSpPr>
          <p:nvPr/>
        </p:nvCxnSpPr>
        <p:spPr>
          <a:xfrm>
            <a:off x="1007037" y="2226304"/>
            <a:ext cx="1800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フリーフォーム 28">
            <a:extLst>
              <a:ext uri="{FF2B5EF4-FFF2-40B4-BE49-F238E27FC236}">
                <a16:creationId xmlns:a16="http://schemas.microsoft.com/office/drawing/2014/main" id="{4A2FDBC5-4C48-590A-E78B-44A808F0B39C}"/>
              </a:ext>
            </a:extLst>
          </p:cNvPr>
          <p:cNvSpPr/>
          <p:nvPr/>
        </p:nvSpPr>
        <p:spPr>
          <a:xfrm rot="10800000" flipH="1">
            <a:off x="1373063" y="2193845"/>
            <a:ext cx="409780" cy="225834"/>
          </a:xfrm>
          <a:custGeom>
            <a:avLst/>
            <a:gdLst>
              <a:gd name="connsiteX0" fmla="*/ 0 w 552262"/>
              <a:gd name="connsiteY0" fmla="*/ 182342 h 299932"/>
              <a:gd name="connsiteX1" fmla="*/ 72428 w 552262"/>
              <a:gd name="connsiteY1" fmla="*/ 1273 h 299932"/>
              <a:gd name="connsiteX2" fmla="*/ 162963 w 552262"/>
              <a:gd name="connsiteY2" fmla="*/ 263823 h 299932"/>
              <a:gd name="connsiteX3" fmla="*/ 552262 w 552262"/>
              <a:gd name="connsiteY3" fmla="*/ 290983 h 299932"/>
            </a:gdLst>
            <a:ahLst/>
            <a:cxnLst>
              <a:cxn ang="0">
                <a:pos x="connsiteX0" y="connsiteY0"/>
              </a:cxn>
              <a:cxn ang="0">
                <a:pos x="connsiteX1" y="connsiteY1"/>
              </a:cxn>
              <a:cxn ang="0">
                <a:pos x="connsiteX2" y="connsiteY2"/>
              </a:cxn>
              <a:cxn ang="0">
                <a:pos x="connsiteX3" y="connsiteY3"/>
              </a:cxn>
            </a:cxnLst>
            <a:rect l="l" t="t" r="r" b="b"/>
            <a:pathLst>
              <a:path w="552262" h="299932">
                <a:moveTo>
                  <a:pt x="0" y="182342"/>
                </a:moveTo>
                <a:cubicBezTo>
                  <a:pt x="22634" y="85017"/>
                  <a:pt x="45268" y="-12307"/>
                  <a:pt x="72428" y="1273"/>
                </a:cubicBezTo>
                <a:cubicBezTo>
                  <a:pt x="99589" y="14853"/>
                  <a:pt x="82991" y="215538"/>
                  <a:pt x="162963" y="263823"/>
                </a:cubicBezTo>
                <a:cubicBezTo>
                  <a:pt x="242935" y="312108"/>
                  <a:pt x="397598" y="301545"/>
                  <a:pt x="552262" y="29098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a:extLst>
              <a:ext uri="{FF2B5EF4-FFF2-40B4-BE49-F238E27FC236}">
                <a16:creationId xmlns:a16="http://schemas.microsoft.com/office/drawing/2014/main" id="{70ADB569-C347-E0A1-06CB-CF2CA0D957CE}"/>
              </a:ext>
            </a:extLst>
          </p:cNvPr>
          <p:cNvCxnSpPr>
            <a:cxnSpLocks/>
          </p:cNvCxnSpPr>
          <p:nvPr/>
        </p:nvCxnSpPr>
        <p:spPr>
          <a:xfrm>
            <a:off x="1007037" y="2152065"/>
            <a:ext cx="1800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2" name="正方形/長方形 31">
            <a:extLst>
              <a:ext uri="{FF2B5EF4-FFF2-40B4-BE49-F238E27FC236}">
                <a16:creationId xmlns:a16="http://schemas.microsoft.com/office/drawing/2014/main" id="{193D69D6-AAD6-CD6A-625C-6D82D4539711}"/>
              </a:ext>
            </a:extLst>
          </p:cNvPr>
          <p:cNvSpPr/>
          <p:nvPr/>
        </p:nvSpPr>
        <p:spPr>
          <a:xfrm rot="10800000">
            <a:off x="1294710" y="2202346"/>
            <a:ext cx="144965"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4AB224DB-6962-34F5-B6CD-9EB2636C82D8}"/>
              </a:ext>
            </a:extLst>
          </p:cNvPr>
          <p:cNvSpPr/>
          <p:nvPr/>
        </p:nvSpPr>
        <p:spPr>
          <a:xfrm>
            <a:off x="2394205" y="2133375"/>
            <a:ext cx="144965"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74AA88D9-4778-ACE2-9A5D-431E5C1B8726}"/>
              </a:ext>
            </a:extLst>
          </p:cNvPr>
          <p:cNvSpPr txBox="1"/>
          <p:nvPr/>
        </p:nvSpPr>
        <p:spPr>
          <a:xfrm>
            <a:off x="947419" y="3544825"/>
            <a:ext cx="2274308" cy="261610"/>
          </a:xfrm>
          <a:prstGeom prst="rect">
            <a:avLst/>
          </a:prstGeom>
          <a:noFill/>
        </p:spPr>
        <p:txBody>
          <a:bodyPr wrap="square" rtlCol="0">
            <a:spAutoFit/>
          </a:bodyPr>
          <a:lstStyle/>
          <a:p>
            <a:r>
              <a:rPr lang="en-US" altLang="ja-JP" sz="1050" b="1" dirty="0">
                <a:latin typeface="Arial" panose="020B0604020202020204" pitchFamily="34" charset="0"/>
                <a:ea typeface="Meiryo" panose="020B0604030504040204" pitchFamily="34" charset="-128"/>
                <a:cs typeface="Arial" panose="020B0604020202020204" pitchFamily="34" charset="0"/>
              </a:rPr>
              <a:t>DSB with 5’ protruding ends</a:t>
            </a:r>
          </a:p>
        </p:txBody>
      </p:sp>
      <p:sp>
        <p:nvSpPr>
          <p:cNvPr id="59" name="テキスト ボックス 58">
            <a:extLst>
              <a:ext uri="{FF2B5EF4-FFF2-40B4-BE49-F238E27FC236}">
                <a16:creationId xmlns:a16="http://schemas.microsoft.com/office/drawing/2014/main" id="{B0D6E062-20D7-9A9A-392A-2147DBCDA5DD}"/>
              </a:ext>
            </a:extLst>
          </p:cNvPr>
          <p:cNvSpPr txBox="1"/>
          <p:nvPr/>
        </p:nvSpPr>
        <p:spPr>
          <a:xfrm>
            <a:off x="3977901" y="1428297"/>
            <a:ext cx="1728358" cy="253916"/>
          </a:xfrm>
          <a:prstGeom prst="rect">
            <a:avLst/>
          </a:prstGeom>
          <a:noFill/>
        </p:spPr>
        <p:txBody>
          <a:bodyPr wrap="none" rtlCol="0">
            <a:spAutoFit/>
          </a:bodyPr>
          <a:lstStyle/>
          <a:p>
            <a:r>
              <a:rPr kumimoji="1" lang="en-US" altLang="ja-JP" sz="1050" dirty="0"/>
              <a:t>double nicks by Cas9-H840A</a:t>
            </a:r>
            <a:endParaRPr kumimoji="1" lang="ja-JP" altLang="en-US" sz="1050"/>
          </a:p>
        </p:txBody>
      </p:sp>
      <p:grpSp>
        <p:nvGrpSpPr>
          <p:cNvPr id="62" name="グループ化 61">
            <a:extLst>
              <a:ext uri="{FF2B5EF4-FFF2-40B4-BE49-F238E27FC236}">
                <a16:creationId xmlns:a16="http://schemas.microsoft.com/office/drawing/2014/main" id="{3812F0FA-7055-E397-C810-5DD3ED40E033}"/>
              </a:ext>
            </a:extLst>
          </p:cNvPr>
          <p:cNvGrpSpPr/>
          <p:nvPr/>
        </p:nvGrpSpPr>
        <p:grpSpPr>
          <a:xfrm rot="10800000">
            <a:off x="4080031" y="2014819"/>
            <a:ext cx="816757" cy="612318"/>
            <a:chOff x="4257049" y="3579540"/>
            <a:chExt cx="816757" cy="612318"/>
          </a:xfrm>
          <a:solidFill>
            <a:schemeClr val="accent2">
              <a:lumMod val="60000"/>
              <a:lumOff val="40000"/>
            </a:schemeClr>
          </a:solidFill>
        </p:grpSpPr>
        <p:sp>
          <p:nvSpPr>
            <p:cNvPr id="76" name="円/楕円 75">
              <a:extLst>
                <a:ext uri="{FF2B5EF4-FFF2-40B4-BE49-F238E27FC236}">
                  <a16:creationId xmlns:a16="http://schemas.microsoft.com/office/drawing/2014/main" id="{017806B7-8EDC-0FEB-E031-87E8612D595B}"/>
                </a:ext>
              </a:extLst>
            </p:cNvPr>
            <p:cNvSpPr/>
            <p:nvPr/>
          </p:nvSpPr>
          <p:spPr>
            <a:xfrm>
              <a:off x="4257049" y="3770112"/>
              <a:ext cx="691375" cy="4217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円/楕円 77">
              <a:extLst>
                <a:ext uri="{FF2B5EF4-FFF2-40B4-BE49-F238E27FC236}">
                  <a16:creationId xmlns:a16="http://schemas.microsoft.com/office/drawing/2014/main" id="{EE6AB51C-5EE6-E2B0-D773-9E1BFD5CF088}"/>
                </a:ext>
              </a:extLst>
            </p:cNvPr>
            <p:cNvSpPr/>
            <p:nvPr/>
          </p:nvSpPr>
          <p:spPr>
            <a:xfrm>
              <a:off x="4569284" y="3579540"/>
              <a:ext cx="504522" cy="33353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1" name="テキスト ボックス 80">
            <a:extLst>
              <a:ext uri="{FF2B5EF4-FFF2-40B4-BE49-F238E27FC236}">
                <a16:creationId xmlns:a16="http://schemas.microsoft.com/office/drawing/2014/main" id="{5D004B82-3E53-B3C4-1205-6FDB89FB1072}"/>
              </a:ext>
            </a:extLst>
          </p:cNvPr>
          <p:cNvSpPr txBox="1"/>
          <p:nvPr/>
        </p:nvSpPr>
        <p:spPr>
          <a:xfrm rot="10800000">
            <a:off x="4015793" y="2389164"/>
            <a:ext cx="558556" cy="253916"/>
          </a:xfrm>
          <a:prstGeom prst="rect">
            <a:avLst/>
          </a:prstGeom>
          <a:noFill/>
        </p:spPr>
        <p:txBody>
          <a:bodyPr wrap="square" rtlCol="0">
            <a:spAutoFit/>
          </a:bodyPr>
          <a:lstStyle/>
          <a:p>
            <a:r>
              <a:rPr kumimoji="1" lang="en-US" altLang="ja-JP" sz="1050" dirty="0"/>
              <a:t>H840A</a:t>
            </a:r>
            <a:endParaRPr kumimoji="1" lang="ja-JP" altLang="en-US" sz="1050"/>
          </a:p>
        </p:txBody>
      </p:sp>
      <p:pic>
        <p:nvPicPr>
          <p:cNvPr id="83" name="図 82">
            <a:extLst>
              <a:ext uri="{FF2B5EF4-FFF2-40B4-BE49-F238E27FC236}">
                <a16:creationId xmlns:a16="http://schemas.microsoft.com/office/drawing/2014/main" id="{A7B89393-40EC-DFEF-7776-06F912E970B2}"/>
              </a:ext>
            </a:extLst>
          </p:cNvPr>
          <p:cNvPicPr>
            <a:picLocks noChangeAspect="1"/>
          </p:cNvPicPr>
          <p:nvPr/>
        </p:nvPicPr>
        <p:blipFill>
          <a:blip r:embed="rId7"/>
          <a:stretch>
            <a:fillRect/>
          </a:stretch>
        </p:blipFill>
        <p:spPr>
          <a:xfrm rot="1144726">
            <a:off x="4398296" y="2257227"/>
            <a:ext cx="225868" cy="225868"/>
          </a:xfrm>
          <a:prstGeom prst="rect">
            <a:avLst/>
          </a:prstGeom>
        </p:spPr>
      </p:pic>
      <p:grpSp>
        <p:nvGrpSpPr>
          <p:cNvPr id="84" name="グループ化 83">
            <a:extLst>
              <a:ext uri="{FF2B5EF4-FFF2-40B4-BE49-F238E27FC236}">
                <a16:creationId xmlns:a16="http://schemas.microsoft.com/office/drawing/2014/main" id="{B86B3FA2-FF6B-FD7B-ADEA-7C13D5937012}"/>
              </a:ext>
            </a:extLst>
          </p:cNvPr>
          <p:cNvGrpSpPr/>
          <p:nvPr/>
        </p:nvGrpSpPr>
        <p:grpSpPr>
          <a:xfrm>
            <a:off x="4952392" y="1830503"/>
            <a:ext cx="816757" cy="612318"/>
            <a:chOff x="4257049" y="3579540"/>
            <a:chExt cx="816757" cy="612318"/>
          </a:xfrm>
          <a:solidFill>
            <a:schemeClr val="accent2">
              <a:lumMod val="60000"/>
              <a:lumOff val="40000"/>
            </a:schemeClr>
          </a:solidFill>
        </p:grpSpPr>
        <p:sp>
          <p:nvSpPr>
            <p:cNvPr id="85" name="円/楕円 84">
              <a:extLst>
                <a:ext uri="{FF2B5EF4-FFF2-40B4-BE49-F238E27FC236}">
                  <a16:creationId xmlns:a16="http://schemas.microsoft.com/office/drawing/2014/main" id="{9C23E090-75E7-06FD-E90B-F0CD1A2B3806}"/>
                </a:ext>
              </a:extLst>
            </p:cNvPr>
            <p:cNvSpPr/>
            <p:nvPr/>
          </p:nvSpPr>
          <p:spPr>
            <a:xfrm>
              <a:off x="4257049" y="3770112"/>
              <a:ext cx="691375" cy="42174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円/楕円 85">
              <a:extLst>
                <a:ext uri="{FF2B5EF4-FFF2-40B4-BE49-F238E27FC236}">
                  <a16:creationId xmlns:a16="http://schemas.microsoft.com/office/drawing/2014/main" id="{B64E4654-321F-E679-4B6B-B7C1CBEDF09A}"/>
                </a:ext>
              </a:extLst>
            </p:cNvPr>
            <p:cNvSpPr/>
            <p:nvPr/>
          </p:nvSpPr>
          <p:spPr>
            <a:xfrm>
              <a:off x="4569284" y="3579540"/>
              <a:ext cx="504522" cy="33353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7" name="テキスト ボックス 86">
            <a:extLst>
              <a:ext uri="{FF2B5EF4-FFF2-40B4-BE49-F238E27FC236}">
                <a16:creationId xmlns:a16="http://schemas.microsoft.com/office/drawing/2014/main" id="{0F61AC08-9146-31EE-EF8B-91075631BC68}"/>
              </a:ext>
            </a:extLst>
          </p:cNvPr>
          <p:cNvSpPr txBox="1"/>
          <p:nvPr/>
        </p:nvSpPr>
        <p:spPr>
          <a:xfrm>
            <a:off x="5274831" y="1814560"/>
            <a:ext cx="558556" cy="253916"/>
          </a:xfrm>
          <a:prstGeom prst="rect">
            <a:avLst/>
          </a:prstGeom>
          <a:noFill/>
        </p:spPr>
        <p:txBody>
          <a:bodyPr wrap="square" rtlCol="0">
            <a:spAutoFit/>
          </a:bodyPr>
          <a:lstStyle/>
          <a:p>
            <a:r>
              <a:rPr kumimoji="1" lang="en-US" altLang="ja-JP" sz="1050" dirty="0"/>
              <a:t>H840A</a:t>
            </a:r>
            <a:endParaRPr kumimoji="1" lang="ja-JP" altLang="en-US" sz="1050"/>
          </a:p>
        </p:txBody>
      </p:sp>
      <p:pic>
        <p:nvPicPr>
          <p:cNvPr id="89" name="図 88">
            <a:extLst>
              <a:ext uri="{FF2B5EF4-FFF2-40B4-BE49-F238E27FC236}">
                <a16:creationId xmlns:a16="http://schemas.microsoft.com/office/drawing/2014/main" id="{B3626357-C8E2-7440-05CC-B3A4C49FC9FC}"/>
              </a:ext>
            </a:extLst>
          </p:cNvPr>
          <p:cNvPicPr>
            <a:picLocks noChangeAspect="1"/>
          </p:cNvPicPr>
          <p:nvPr/>
        </p:nvPicPr>
        <p:blipFill>
          <a:blip r:embed="rId7"/>
          <a:stretch>
            <a:fillRect/>
          </a:stretch>
        </p:blipFill>
        <p:spPr>
          <a:xfrm rot="12844726">
            <a:off x="5223521" y="1974545"/>
            <a:ext cx="225868" cy="225868"/>
          </a:xfrm>
          <a:prstGeom prst="rect">
            <a:avLst/>
          </a:prstGeom>
        </p:spPr>
      </p:pic>
      <p:cxnSp>
        <p:nvCxnSpPr>
          <p:cNvPr id="90" name="直線コネクタ 89">
            <a:extLst>
              <a:ext uri="{FF2B5EF4-FFF2-40B4-BE49-F238E27FC236}">
                <a16:creationId xmlns:a16="http://schemas.microsoft.com/office/drawing/2014/main" id="{A5D87C31-B0BF-85A1-FFDF-5028E360EAF9}"/>
              </a:ext>
            </a:extLst>
          </p:cNvPr>
          <p:cNvCxnSpPr>
            <a:cxnSpLocks/>
          </p:cNvCxnSpPr>
          <p:nvPr/>
        </p:nvCxnSpPr>
        <p:spPr>
          <a:xfrm>
            <a:off x="4004237" y="2264404"/>
            <a:ext cx="1800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1" name="フリーフォーム 90">
            <a:extLst>
              <a:ext uri="{FF2B5EF4-FFF2-40B4-BE49-F238E27FC236}">
                <a16:creationId xmlns:a16="http://schemas.microsoft.com/office/drawing/2014/main" id="{951A561F-91D5-D398-6D74-F5FD580A671D}"/>
              </a:ext>
            </a:extLst>
          </p:cNvPr>
          <p:cNvSpPr/>
          <p:nvPr/>
        </p:nvSpPr>
        <p:spPr>
          <a:xfrm rot="10800000" flipH="1">
            <a:off x="4370263" y="2231945"/>
            <a:ext cx="409780" cy="225834"/>
          </a:xfrm>
          <a:custGeom>
            <a:avLst/>
            <a:gdLst>
              <a:gd name="connsiteX0" fmla="*/ 0 w 552262"/>
              <a:gd name="connsiteY0" fmla="*/ 182342 h 299932"/>
              <a:gd name="connsiteX1" fmla="*/ 72428 w 552262"/>
              <a:gd name="connsiteY1" fmla="*/ 1273 h 299932"/>
              <a:gd name="connsiteX2" fmla="*/ 162963 w 552262"/>
              <a:gd name="connsiteY2" fmla="*/ 263823 h 299932"/>
              <a:gd name="connsiteX3" fmla="*/ 552262 w 552262"/>
              <a:gd name="connsiteY3" fmla="*/ 290983 h 299932"/>
            </a:gdLst>
            <a:ahLst/>
            <a:cxnLst>
              <a:cxn ang="0">
                <a:pos x="connsiteX0" y="connsiteY0"/>
              </a:cxn>
              <a:cxn ang="0">
                <a:pos x="connsiteX1" y="connsiteY1"/>
              </a:cxn>
              <a:cxn ang="0">
                <a:pos x="connsiteX2" y="connsiteY2"/>
              </a:cxn>
              <a:cxn ang="0">
                <a:pos x="connsiteX3" y="connsiteY3"/>
              </a:cxn>
            </a:cxnLst>
            <a:rect l="l" t="t" r="r" b="b"/>
            <a:pathLst>
              <a:path w="552262" h="299932">
                <a:moveTo>
                  <a:pt x="0" y="182342"/>
                </a:moveTo>
                <a:cubicBezTo>
                  <a:pt x="22634" y="85017"/>
                  <a:pt x="45268" y="-12307"/>
                  <a:pt x="72428" y="1273"/>
                </a:cubicBezTo>
                <a:cubicBezTo>
                  <a:pt x="99589" y="14853"/>
                  <a:pt x="82991" y="215538"/>
                  <a:pt x="162963" y="263823"/>
                </a:cubicBezTo>
                <a:cubicBezTo>
                  <a:pt x="242935" y="312108"/>
                  <a:pt x="397598" y="301545"/>
                  <a:pt x="552262" y="29098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3" name="直線コネクタ 92">
            <a:extLst>
              <a:ext uri="{FF2B5EF4-FFF2-40B4-BE49-F238E27FC236}">
                <a16:creationId xmlns:a16="http://schemas.microsoft.com/office/drawing/2014/main" id="{1FFE23BE-641F-3EA9-0053-EAB12394D39C}"/>
              </a:ext>
            </a:extLst>
          </p:cNvPr>
          <p:cNvCxnSpPr>
            <a:cxnSpLocks/>
          </p:cNvCxnSpPr>
          <p:nvPr/>
        </p:nvCxnSpPr>
        <p:spPr>
          <a:xfrm>
            <a:off x="4004237" y="2190165"/>
            <a:ext cx="18000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5" name="正方形/長方形 94">
            <a:extLst>
              <a:ext uri="{FF2B5EF4-FFF2-40B4-BE49-F238E27FC236}">
                <a16:creationId xmlns:a16="http://schemas.microsoft.com/office/drawing/2014/main" id="{CCA574B1-5135-6136-DDEF-46863B097374}"/>
              </a:ext>
            </a:extLst>
          </p:cNvPr>
          <p:cNvSpPr/>
          <p:nvPr/>
        </p:nvSpPr>
        <p:spPr>
          <a:xfrm rot="10800000">
            <a:off x="4291910" y="2240446"/>
            <a:ext cx="144965"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正方形/長方形 95">
            <a:extLst>
              <a:ext uri="{FF2B5EF4-FFF2-40B4-BE49-F238E27FC236}">
                <a16:creationId xmlns:a16="http://schemas.microsoft.com/office/drawing/2014/main" id="{9ED09D73-4B25-618F-DD80-675ECB834A99}"/>
              </a:ext>
            </a:extLst>
          </p:cNvPr>
          <p:cNvSpPr/>
          <p:nvPr/>
        </p:nvSpPr>
        <p:spPr>
          <a:xfrm>
            <a:off x="5391405" y="2171475"/>
            <a:ext cx="144965"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テキスト ボックス 96">
            <a:extLst>
              <a:ext uri="{FF2B5EF4-FFF2-40B4-BE49-F238E27FC236}">
                <a16:creationId xmlns:a16="http://schemas.microsoft.com/office/drawing/2014/main" id="{171F64FA-2B8E-6090-2AD5-766AD320CB1A}"/>
              </a:ext>
            </a:extLst>
          </p:cNvPr>
          <p:cNvSpPr txBox="1"/>
          <p:nvPr/>
        </p:nvSpPr>
        <p:spPr>
          <a:xfrm>
            <a:off x="3959364" y="3535232"/>
            <a:ext cx="2455846" cy="261610"/>
          </a:xfrm>
          <a:prstGeom prst="rect">
            <a:avLst/>
          </a:prstGeom>
          <a:noFill/>
        </p:spPr>
        <p:txBody>
          <a:bodyPr wrap="square" rtlCol="0">
            <a:spAutoFit/>
          </a:bodyPr>
          <a:lstStyle/>
          <a:p>
            <a:r>
              <a:rPr lang="en-US" altLang="ja-JP" sz="1050" b="1" dirty="0">
                <a:latin typeface="Arial" panose="020B0604020202020204" pitchFamily="34" charset="0"/>
                <a:ea typeface="Meiryo" panose="020B0604030504040204" pitchFamily="34" charset="-128"/>
                <a:cs typeface="Arial" panose="020B0604020202020204" pitchFamily="34" charset="0"/>
              </a:rPr>
              <a:t>DSB with 3’ protruding ends</a:t>
            </a:r>
          </a:p>
        </p:txBody>
      </p:sp>
      <p:sp>
        <p:nvSpPr>
          <p:cNvPr id="98" name="テキスト ボックス 97">
            <a:extLst>
              <a:ext uri="{FF2B5EF4-FFF2-40B4-BE49-F238E27FC236}">
                <a16:creationId xmlns:a16="http://schemas.microsoft.com/office/drawing/2014/main" id="{FBD85847-671D-3923-835B-8477CB0342D8}"/>
              </a:ext>
            </a:extLst>
          </p:cNvPr>
          <p:cNvSpPr txBox="1"/>
          <p:nvPr/>
        </p:nvSpPr>
        <p:spPr>
          <a:xfrm>
            <a:off x="337773" y="1246547"/>
            <a:ext cx="317716" cy="369332"/>
          </a:xfrm>
          <a:prstGeom prst="rect">
            <a:avLst/>
          </a:prstGeom>
          <a:noFill/>
        </p:spPr>
        <p:txBody>
          <a:bodyPr wrap="square" rtlCol="0">
            <a:spAutoFit/>
          </a:bodyPr>
          <a:lstStyle/>
          <a:p>
            <a:r>
              <a:rPr kumimoji="1" lang="en-US" altLang="ja-JP" dirty="0"/>
              <a:t>A</a:t>
            </a:r>
            <a:endParaRPr kumimoji="1" lang="ja-JP" altLang="en-US"/>
          </a:p>
        </p:txBody>
      </p:sp>
      <p:sp>
        <p:nvSpPr>
          <p:cNvPr id="110" name="テキスト ボックス 109">
            <a:extLst>
              <a:ext uri="{FF2B5EF4-FFF2-40B4-BE49-F238E27FC236}">
                <a16:creationId xmlns:a16="http://schemas.microsoft.com/office/drawing/2014/main" id="{E4CAB001-AAF6-46C2-4666-8B85D2803C70}"/>
              </a:ext>
            </a:extLst>
          </p:cNvPr>
          <p:cNvSpPr txBox="1"/>
          <p:nvPr/>
        </p:nvSpPr>
        <p:spPr>
          <a:xfrm flipH="1">
            <a:off x="337773" y="4111933"/>
            <a:ext cx="405894" cy="369332"/>
          </a:xfrm>
          <a:prstGeom prst="rect">
            <a:avLst/>
          </a:prstGeom>
          <a:noFill/>
        </p:spPr>
        <p:txBody>
          <a:bodyPr wrap="square" rtlCol="0">
            <a:spAutoFit/>
          </a:bodyPr>
          <a:lstStyle/>
          <a:p>
            <a:r>
              <a:rPr kumimoji="1" lang="en-US" altLang="ja-JP" dirty="0"/>
              <a:t>B</a:t>
            </a:r>
            <a:endParaRPr kumimoji="1" lang="ja-JP" altLang="en-US"/>
          </a:p>
        </p:txBody>
      </p:sp>
      <p:cxnSp>
        <p:nvCxnSpPr>
          <p:cNvPr id="120" name="直線コネクタ 119">
            <a:extLst>
              <a:ext uri="{FF2B5EF4-FFF2-40B4-BE49-F238E27FC236}">
                <a16:creationId xmlns:a16="http://schemas.microsoft.com/office/drawing/2014/main" id="{BC498505-A694-B8E0-81DD-83391FE2B6BA}"/>
              </a:ext>
            </a:extLst>
          </p:cNvPr>
          <p:cNvCxnSpPr>
            <a:cxnSpLocks/>
          </p:cNvCxnSpPr>
          <p:nvPr/>
        </p:nvCxnSpPr>
        <p:spPr>
          <a:xfrm>
            <a:off x="1057837" y="3371844"/>
            <a:ext cx="1252482"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B4A45D65-C88D-4DBA-4B05-2A5C85F93678}"/>
              </a:ext>
            </a:extLst>
          </p:cNvPr>
          <p:cNvCxnSpPr>
            <a:cxnSpLocks/>
          </p:cNvCxnSpPr>
          <p:nvPr/>
        </p:nvCxnSpPr>
        <p:spPr>
          <a:xfrm>
            <a:off x="1462805" y="3141661"/>
            <a:ext cx="1381907"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C0D7AB2D-CA94-EC00-54FE-DC1B8C04C6CE}"/>
              </a:ext>
            </a:extLst>
          </p:cNvPr>
          <p:cNvCxnSpPr>
            <a:cxnSpLocks/>
          </p:cNvCxnSpPr>
          <p:nvPr/>
        </p:nvCxnSpPr>
        <p:spPr>
          <a:xfrm>
            <a:off x="4511230" y="3384544"/>
            <a:ext cx="1305707"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764FFBA5-2BB6-495C-AE58-A8ABC0A80E47}"/>
              </a:ext>
            </a:extLst>
          </p:cNvPr>
          <p:cNvCxnSpPr>
            <a:cxnSpLocks/>
          </p:cNvCxnSpPr>
          <p:nvPr/>
        </p:nvCxnSpPr>
        <p:spPr>
          <a:xfrm>
            <a:off x="4023679" y="3213289"/>
            <a:ext cx="48755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6" name="直線コネクタ 125">
            <a:extLst>
              <a:ext uri="{FF2B5EF4-FFF2-40B4-BE49-F238E27FC236}">
                <a16:creationId xmlns:a16="http://schemas.microsoft.com/office/drawing/2014/main" id="{8BA8DAE9-E179-A9A1-F70E-B159CCD59FA6}"/>
              </a:ext>
            </a:extLst>
          </p:cNvPr>
          <p:cNvCxnSpPr>
            <a:cxnSpLocks/>
          </p:cNvCxnSpPr>
          <p:nvPr/>
        </p:nvCxnSpPr>
        <p:spPr>
          <a:xfrm>
            <a:off x="1050749" y="3308049"/>
            <a:ext cx="378025"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79481C7C-B0D0-C7F3-4B70-5993E168BE0F}"/>
              </a:ext>
            </a:extLst>
          </p:cNvPr>
          <p:cNvCxnSpPr>
            <a:cxnSpLocks/>
          </p:cNvCxnSpPr>
          <p:nvPr/>
        </p:nvCxnSpPr>
        <p:spPr>
          <a:xfrm>
            <a:off x="2319568" y="3201723"/>
            <a:ext cx="516619"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2" name="直線コネクタ 131">
            <a:extLst>
              <a:ext uri="{FF2B5EF4-FFF2-40B4-BE49-F238E27FC236}">
                <a16:creationId xmlns:a16="http://schemas.microsoft.com/office/drawing/2014/main" id="{743676CB-C95F-555F-4524-7AFB0CFAE060}"/>
              </a:ext>
            </a:extLst>
          </p:cNvPr>
          <p:cNvCxnSpPr>
            <a:cxnSpLocks/>
          </p:cNvCxnSpPr>
          <p:nvPr/>
        </p:nvCxnSpPr>
        <p:spPr>
          <a:xfrm>
            <a:off x="4023679" y="3156582"/>
            <a:ext cx="1312776"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C617CCA3-DAFE-8B78-CBE6-91E3CF912758}"/>
              </a:ext>
            </a:extLst>
          </p:cNvPr>
          <p:cNvCxnSpPr>
            <a:cxnSpLocks/>
          </p:cNvCxnSpPr>
          <p:nvPr/>
        </p:nvCxnSpPr>
        <p:spPr>
          <a:xfrm>
            <a:off x="5342116" y="3319615"/>
            <a:ext cx="474821"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8" name="テキスト ボックス 137">
            <a:extLst>
              <a:ext uri="{FF2B5EF4-FFF2-40B4-BE49-F238E27FC236}">
                <a16:creationId xmlns:a16="http://schemas.microsoft.com/office/drawing/2014/main" id="{44DACD95-48F4-8EB8-040B-34DC81628F3E}"/>
              </a:ext>
            </a:extLst>
          </p:cNvPr>
          <p:cNvSpPr txBox="1"/>
          <p:nvPr/>
        </p:nvSpPr>
        <p:spPr>
          <a:xfrm>
            <a:off x="1273436" y="3023376"/>
            <a:ext cx="261610" cy="215444"/>
          </a:xfrm>
          <a:prstGeom prst="rect">
            <a:avLst/>
          </a:prstGeom>
          <a:noFill/>
        </p:spPr>
        <p:txBody>
          <a:bodyPr wrap="none" rtlCol="0">
            <a:spAutoFit/>
          </a:bodyPr>
          <a:lstStyle/>
          <a:p>
            <a:r>
              <a:rPr kumimoji="1" lang="en-US" altLang="ja-JP" sz="800" b="1" dirty="0"/>
              <a:t>5’</a:t>
            </a:r>
            <a:endParaRPr kumimoji="1" lang="ja-JP" altLang="en-US" sz="800" b="1"/>
          </a:p>
        </p:txBody>
      </p:sp>
      <p:sp>
        <p:nvSpPr>
          <p:cNvPr id="139" name="テキスト ボックス 138">
            <a:extLst>
              <a:ext uri="{FF2B5EF4-FFF2-40B4-BE49-F238E27FC236}">
                <a16:creationId xmlns:a16="http://schemas.microsoft.com/office/drawing/2014/main" id="{F37742E1-BAC6-3FE7-C0AF-BC39C294BBED}"/>
              </a:ext>
            </a:extLst>
          </p:cNvPr>
          <p:cNvSpPr txBox="1"/>
          <p:nvPr/>
        </p:nvSpPr>
        <p:spPr>
          <a:xfrm rot="10800000">
            <a:off x="2255174" y="3260835"/>
            <a:ext cx="261610" cy="215444"/>
          </a:xfrm>
          <a:prstGeom prst="rect">
            <a:avLst/>
          </a:prstGeom>
          <a:noFill/>
        </p:spPr>
        <p:txBody>
          <a:bodyPr wrap="none" rtlCol="0">
            <a:spAutoFit/>
          </a:bodyPr>
          <a:lstStyle/>
          <a:p>
            <a:r>
              <a:rPr kumimoji="1" lang="en-US" altLang="ja-JP" sz="800" b="1" dirty="0"/>
              <a:t>5’</a:t>
            </a:r>
            <a:endParaRPr kumimoji="1" lang="ja-JP" altLang="en-US" sz="800" b="1"/>
          </a:p>
        </p:txBody>
      </p:sp>
      <p:sp>
        <p:nvSpPr>
          <p:cNvPr id="140" name="テキスト ボックス 139">
            <a:extLst>
              <a:ext uri="{FF2B5EF4-FFF2-40B4-BE49-F238E27FC236}">
                <a16:creationId xmlns:a16="http://schemas.microsoft.com/office/drawing/2014/main" id="{D64AA566-80F2-9216-56EA-A3EBF807FB0A}"/>
              </a:ext>
            </a:extLst>
          </p:cNvPr>
          <p:cNvSpPr txBox="1"/>
          <p:nvPr/>
        </p:nvSpPr>
        <p:spPr>
          <a:xfrm>
            <a:off x="5285457" y="3044641"/>
            <a:ext cx="263214" cy="215444"/>
          </a:xfrm>
          <a:prstGeom prst="rect">
            <a:avLst/>
          </a:prstGeom>
          <a:noFill/>
        </p:spPr>
        <p:txBody>
          <a:bodyPr wrap="none" rtlCol="0">
            <a:spAutoFit/>
          </a:bodyPr>
          <a:lstStyle/>
          <a:p>
            <a:r>
              <a:rPr kumimoji="1" lang="en-US" altLang="ja-JP" sz="800" b="1" dirty="0"/>
              <a:t>3’</a:t>
            </a:r>
            <a:endParaRPr kumimoji="1" lang="ja-JP" altLang="en-US" sz="800" b="1"/>
          </a:p>
        </p:txBody>
      </p:sp>
      <p:sp>
        <p:nvSpPr>
          <p:cNvPr id="141" name="テキスト ボックス 140">
            <a:extLst>
              <a:ext uri="{FF2B5EF4-FFF2-40B4-BE49-F238E27FC236}">
                <a16:creationId xmlns:a16="http://schemas.microsoft.com/office/drawing/2014/main" id="{78A42DB8-4A17-7791-FC68-AEDF1239B430}"/>
              </a:ext>
            </a:extLst>
          </p:cNvPr>
          <p:cNvSpPr txBox="1"/>
          <p:nvPr/>
        </p:nvSpPr>
        <p:spPr>
          <a:xfrm rot="10800000">
            <a:off x="4317896" y="3282102"/>
            <a:ext cx="263214" cy="215444"/>
          </a:xfrm>
          <a:prstGeom prst="rect">
            <a:avLst/>
          </a:prstGeom>
          <a:noFill/>
        </p:spPr>
        <p:txBody>
          <a:bodyPr wrap="none" rtlCol="0">
            <a:spAutoFit/>
          </a:bodyPr>
          <a:lstStyle/>
          <a:p>
            <a:r>
              <a:rPr kumimoji="1" lang="en-US" altLang="ja-JP" sz="800" b="1" dirty="0"/>
              <a:t>3’</a:t>
            </a:r>
            <a:endParaRPr kumimoji="1" lang="ja-JP" altLang="en-US" sz="800" b="1"/>
          </a:p>
        </p:txBody>
      </p:sp>
      <p:sp>
        <p:nvSpPr>
          <p:cNvPr id="143" name="下矢印 142">
            <a:extLst>
              <a:ext uri="{FF2B5EF4-FFF2-40B4-BE49-F238E27FC236}">
                <a16:creationId xmlns:a16="http://schemas.microsoft.com/office/drawing/2014/main" id="{9365BE6C-756F-58D4-F69F-49678CD3851B}"/>
              </a:ext>
            </a:extLst>
          </p:cNvPr>
          <p:cNvSpPr/>
          <p:nvPr/>
        </p:nvSpPr>
        <p:spPr>
          <a:xfrm>
            <a:off x="1684078" y="2712370"/>
            <a:ext cx="418252" cy="202280"/>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下矢印 143">
            <a:extLst>
              <a:ext uri="{FF2B5EF4-FFF2-40B4-BE49-F238E27FC236}">
                <a16:creationId xmlns:a16="http://schemas.microsoft.com/office/drawing/2014/main" id="{F92B7FD1-355F-E5BD-AF42-77F26099B328}"/>
              </a:ext>
            </a:extLst>
          </p:cNvPr>
          <p:cNvSpPr/>
          <p:nvPr/>
        </p:nvSpPr>
        <p:spPr>
          <a:xfrm>
            <a:off x="4705408" y="2704750"/>
            <a:ext cx="418252" cy="202280"/>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31ACC43-E550-9885-E7DE-FD1DA007A87B}"/>
              </a:ext>
            </a:extLst>
          </p:cNvPr>
          <p:cNvSpPr txBox="1"/>
          <p:nvPr/>
        </p:nvSpPr>
        <p:spPr>
          <a:xfrm>
            <a:off x="139823" y="115588"/>
            <a:ext cx="6506303" cy="738664"/>
          </a:xfrm>
          <a:prstGeom prst="rect">
            <a:avLst/>
          </a:prstGeom>
          <a:noFill/>
        </p:spPr>
        <p:txBody>
          <a:bodyPr wrap="square" rtlCol="0">
            <a:spAutoFit/>
          </a:bodyPr>
          <a:lstStyle/>
          <a:p>
            <a:r>
              <a:rPr lang="en-US" altLang="ja-JP" sz="1400" b="1" dirty="0">
                <a:latin typeface="Arial" panose="020B0604020202020204" pitchFamily="34" charset="0"/>
                <a:ea typeface="Meiryo" panose="020B0604030504040204" pitchFamily="34" charset="-128"/>
                <a:cs typeface="Arial" panose="020B0604020202020204" pitchFamily="34" charset="0"/>
              </a:rPr>
              <a:t>Figure S4</a:t>
            </a:r>
            <a:endParaRPr lang="en-US" altLang="ja-JP" sz="1400" dirty="0">
              <a:latin typeface="Arial" panose="020B0604020202020204" pitchFamily="34" charset="0"/>
              <a:ea typeface="Meiryo" panose="020B0604030504040204" pitchFamily="34" charset="-128"/>
              <a:cs typeface="Arial" panose="020B0604020202020204" pitchFamily="34" charset="0"/>
            </a:endParaRPr>
          </a:p>
          <a:p>
            <a:r>
              <a:rPr lang="en-US" altLang="ja-JP" sz="1400" dirty="0">
                <a:latin typeface="Arial" panose="020B0604020202020204" pitchFamily="34" charset="0"/>
                <a:cs typeface="Arial" panose="020B0604020202020204" pitchFamily="34" charset="0"/>
              </a:rPr>
              <a:t>Comparison of mutation frequencies and mutation rates between double nicks with 5’ overhang and 3’ overhang</a:t>
            </a:r>
            <a:endParaRPr lang="en-US" altLang="ja-JP" sz="1400" dirty="0">
              <a:latin typeface="Arial" panose="020B0604020202020204" pitchFamily="34" charset="0"/>
              <a:ea typeface="Meiryo" panose="020B0604030504040204" pitchFamily="34" charset="-128"/>
              <a:cs typeface="Arial" panose="020B0604020202020204" pitchFamily="34" charset="0"/>
            </a:endParaRPr>
          </a:p>
        </p:txBody>
      </p:sp>
      <p:sp>
        <p:nvSpPr>
          <p:cNvPr id="5" name="フリーフォーム 4">
            <a:extLst>
              <a:ext uri="{FF2B5EF4-FFF2-40B4-BE49-F238E27FC236}">
                <a16:creationId xmlns:a16="http://schemas.microsoft.com/office/drawing/2014/main" id="{3D50E215-E3E3-DF5A-1624-43DC812C873D}"/>
              </a:ext>
            </a:extLst>
          </p:cNvPr>
          <p:cNvSpPr/>
          <p:nvPr/>
        </p:nvSpPr>
        <p:spPr>
          <a:xfrm flipH="1">
            <a:off x="2048511" y="1959171"/>
            <a:ext cx="409780" cy="225834"/>
          </a:xfrm>
          <a:custGeom>
            <a:avLst/>
            <a:gdLst>
              <a:gd name="connsiteX0" fmla="*/ 0 w 552262"/>
              <a:gd name="connsiteY0" fmla="*/ 182342 h 299932"/>
              <a:gd name="connsiteX1" fmla="*/ 72428 w 552262"/>
              <a:gd name="connsiteY1" fmla="*/ 1273 h 299932"/>
              <a:gd name="connsiteX2" fmla="*/ 162963 w 552262"/>
              <a:gd name="connsiteY2" fmla="*/ 263823 h 299932"/>
              <a:gd name="connsiteX3" fmla="*/ 552262 w 552262"/>
              <a:gd name="connsiteY3" fmla="*/ 290983 h 299932"/>
            </a:gdLst>
            <a:ahLst/>
            <a:cxnLst>
              <a:cxn ang="0">
                <a:pos x="connsiteX0" y="connsiteY0"/>
              </a:cxn>
              <a:cxn ang="0">
                <a:pos x="connsiteX1" y="connsiteY1"/>
              </a:cxn>
              <a:cxn ang="0">
                <a:pos x="connsiteX2" y="connsiteY2"/>
              </a:cxn>
              <a:cxn ang="0">
                <a:pos x="connsiteX3" y="connsiteY3"/>
              </a:cxn>
            </a:cxnLst>
            <a:rect l="l" t="t" r="r" b="b"/>
            <a:pathLst>
              <a:path w="552262" h="299932">
                <a:moveTo>
                  <a:pt x="0" y="182342"/>
                </a:moveTo>
                <a:cubicBezTo>
                  <a:pt x="22634" y="85017"/>
                  <a:pt x="45268" y="-12307"/>
                  <a:pt x="72428" y="1273"/>
                </a:cubicBezTo>
                <a:cubicBezTo>
                  <a:pt x="99589" y="14853"/>
                  <a:pt x="82991" y="215538"/>
                  <a:pt x="162963" y="263823"/>
                </a:cubicBezTo>
                <a:cubicBezTo>
                  <a:pt x="242935" y="312108"/>
                  <a:pt x="397598" y="301545"/>
                  <a:pt x="552262" y="29098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フリーフォーム 5">
            <a:extLst>
              <a:ext uri="{FF2B5EF4-FFF2-40B4-BE49-F238E27FC236}">
                <a16:creationId xmlns:a16="http://schemas.microsoft.com/office/drawing/2014/main" id="{4C7C6031-861F-91B6-10D6-031897FBD990}"/>
              </a:ext>
            </a:extLst>
          </p:cNvPr>
          <p:cNvSpPr/>
          <p:nvPr/>
        </p:nvSpPr>
        <p:spPr>
          <a:xfrm flipH="1">
            <a:off x="5045711" y="1997271"/>
            <a:ext cx="409780" cy="225834"/>
          </a:xfrm>
          <a:custGeom>
            <a:avLst/>
            <a:gdLst>
              <a:gd name="connsiteX0" fmla="*/ 0 w 552262"/>
              <a:gd name="connsiteY0" fmla="*/ 182342 h 299932"/>
              <a:gd name="connsiteX1" fmla="*/ 72428 w 552262"/>
              <a:gd name="connsiteY1" fmla="*/ 1273 h 299932"/>
              <a:gd name="connsiteX2" fmla="*/ 162963 w 552262"/>
              <a:gd name="connsiteY2" fmla="*/ 263823 h 299932"/>
              <a:gd name="connsiteX3" fmla="*/ 552262 w 552262"/>
              <a:gd name="connsiteY3" fmla="*/ 290983 h 299932"/>
            </a:gdLst>
            <a:ahLst/>
            <a:cxnLst>
              <a:cxn ang="0">
                <a:pos x="connsiteX0" y="connsiteY0"/>
              </a:cxn>
              <a:cxn ang="0">
                <a:pos x="connsiteX1" y="connsiteY1"/>
              </a:cxn>
              <a:cxn ang="0">
                <a:pos x="connsiteX2" y="connsiteY2"/>
              </a:cxn>
              <a:cxn ang="0">
                <a:pos x="connsiteX3" y="connsiteY3"/>
              </a:cxn>
            </a:cxnLst>
            <a:rect l="l" t="t" r="r" b="b"/>
            <a:pathLst>
              <a:path w="552262" h="299932">
                <a:moveTo>
                  <a:pt x="0" y="182342"/>
                </a:moveTo>
                <a:cubicBezTo>
                  <a:pt x="22634" y="85017"/>
                  <a:pt x="45268" y="-12307"/>
                  <a:pt x="72428" y="1273"/>
                </a:cubicBezTo>
                <a:cubicBezTo>
                  <a:pt x="99589" y="14853"/>
                  <a:pt x="82991" y="215538"/>
                  <a:pt x="162963" y="263823"/>
                </a:cubicBezTo>
                <a:cubicBezTo>
                  <a:pt x="242935" y="312108"/>
                  <a:pt x="397598" y="301545"/>
                  <a:pt x="552262" y="29098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2835864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71527</TotalTime>
  <Words>4272</Words>
  <Application>Microsoft Macintosh PowerPoint</Application>
  <PresentationFormat>レター サイズ 8.5x11 インチ</PresentationFormat>
  <Paragraphs>1183</Paragraphs>
  <Slides>16</Slides>
  <Notes>11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16</vt:i4>
      </vt:variant>
    </vt:vector>
  </HeadingPairs>
  <TitlesOfParts>
    <vt:vector size="26" baseType="lpstr">
      <vt:lpstr>Meiryo</vt:lpstr>
      <vt:lpstr>游ゴシック</vt:lpstr>
      <vt:lpstr>Yu Mincho</vt:lpstr>
      <vt:lpstr>Arial</vt:lpstr>
      <vt:lpstr>Calibri</vt:lpstr>
      <vt:lpstr>Calibri Light</vt:lpstr>
      <vt:lpstr>Courier</vt:lpstr>
      <vt:lpstr>Courier New</vt:lpstr>
      <vt:lpstr>Helvetica Neue</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Flt3、テロメア―ゼ、TERT、Imetelstat、FLT3阻害薬</dc:title>
  <dc:creator>横山翔大</dc:creator>
  <cp:lastModifiedBy>Masahiro Onozawa</cp:lastModifiedBy>
  <cp:revision>1525</cp:revision>
  <cp:lastPrinted>2024-07-19T00:57:19Z</cp:lastPrinted>
  <dcterms:created xsi:type="dcterms:W3CDTF">2019-08-27T02:27:34Z</dcterms:created>
  <dcterms:modified xsi:type="dcterms:W3CDTF">2025-03-18T14:01:40Z</dcterms:modified>
</cp:coreProperties>
</file>