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2" r:id="rId2"/>
    <p:sldId id="338" r:id="rId3"/>
    <p:sldId id="374" r:id="rId4"/>
    <p:sldId id="375" r:id="rId5"/>
    <p:sldId id="376" r:id="rId6"/>
    <p:sldId id="379" r:id="rId7"/>
    <p:sldId id="380" r:id="rId8"/>
    <p:sldId id="398" r:id="rId9"/>
    <p:sldId id="382" r:id="rId10"/>
    <p:sldId id="391" r:id="rId11"/>
    <p:sldId id="373" r:id="rId12"/>
    <p:sldId id="383" r:id="rId13"/>
    <p:sldId id="384" r:id="rId14"/>
    <p:sldId id="385" r:id="rId15"/>
    <p:sldId id="386" r:id="rId16"/>
    <p:sldId id="387" r:id="rId17"/>
    <p:sldId id="388" r:id="rId18"/>
    <p:sldId id="392" r:id="rId19"/>
    <p:sldId id="394" r:id="rId20"/>
    <p:sldId id="395" r:id="rId21"/>
    <p:sldId id="396" r:id="rId22"/>
    <p:sldId id="293" r:id="rId23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3" userDrawn="1">
          <p15:clr>
            <a:srgbClr val="A4A3A4"/>
          </p15:clr>
        </p15:guide>
        <p15:guide id="2" pos="2869" userDrawn="1">
          <p15:clr>
            <a:srgbClr val="A4A3A4"/>
          </p15:clr>
        </p15:guide>
        <p15:guide id="3" orient="horz" pos="2132" userDrawn="1">
          <p15:clr>
            <a:srgbClr val="A4A3A4"/>
          </p15:clr>
        </p15:guide>
        <p15:guide id="4" orient="horz" pos="2404" userDrawn="1">
          <p15:clr>
            <a:srgbClr val="A4A3A4"/>
          </p15:clr>
        </p15:guide>
        <p15:guide id="5" orient="horz" pos="2382">
          <p15:clr>
            <a:srgbClr val="A4A3A4"/>
          </p15:clr>
        </p15:guide>
        <p15:guide id="6" pos="334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1E"/>
    <a:srgbClr val="848484"/>
    <a:srgbClr val="FFFFFF"/>
    <a:srgbClr val="CCECFF"/>
    <a:srgbClr val="66CCFF"/>
    <a:srgbClr val="33CCFF"/>
    <a:srgbClr val="00CCFF"/>
    <a:srgbClr val="0099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1" autoAdjust="0"/>
    <p:restoredTop sz="91691" autoAdjust="0"/>
  </p:normalViewPr>
  <p:slideViewPr>
    <p:cSldViewPr snapToGrid="0" showGuides="1">
      <p:cViewPr>
        <p:scale>
          <a:sx n="73" d="100"/>
          <a:sy n="73" d="100"/>
        </p:scale>
        <p:origin x="852" y="420"/>
      </p:cViewPr>
      <p:guideLst>
        <p:guide orient="horz" pos="2223"/>
        <p:guide orient="horz" pos="2132"/>
        <p:guide orient="horz" pos="2404"/>
        <p:guide orient="horz" pos="2382"/>
        <p:guide pos="2869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2226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Sheet1!$F$39</c:f>
              <c:strCache>
                <c:ptCount val="1"/>
                <c:pt idx="0">
                  <c:v>OA</c:v>
                </c:pt>
              </c:strCache>
            </c:strRef>
          </c:tx>
          <c:spPr>
            <a:solidFill>
              <a:srgbClr val="F7901E"/>
            </a:solidFill>
          </c:spPr>
          <c:invertIfNegative val="0"/>
          <c:cat>
            <c:numRef>
              <c:f>Sheet1!$E$40:$E$59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Sheet1!$F$40:$F$59</c:f>
              <c:numCache>
                <c:formatCode>General</c:formatCode>
                <c:ptCount val="20"/>
                <c:pt idx="0">
                  <c:v>426</c:v>
                </c:pt>
                <c:pt idx="1">
                  <c:v>435</c:v>
                </c:pt>
                <c:pt idx="2">
                  <c:v>511</c:v>
                </c:pt>
                <c:pt idx="3">
                  <c:v>553</c:v>
                </c:pt>
                <c:pt idx="4">
                  <c:v>588</c:v>
                </c:pt>
                <c:pt idx="5">
                  <c:v>625</c:v>
                </c:pt>
                <c:pt idx="6">
                  <c:v>751</c:v>
                </c:pt>
                <c:pt idx="7">
                  <c:v>741</c:v>
                </c:pt>
                <c:pt idx="8">
                  <c:v>795</c:v>
                </c:pt>
                <c:pt idx="9">
                  <c:v>827</c:v>
                </c:pt>
                <c:pt idx="10">
                  <c:v>874</c:v>
                </c:pt>
                <c:pt idx="11">
                  <c:v>899</c:v>
                </c:pt>
                <c:pt idx="12">
                  <c:v>941</c:v>
                </c:pt>
                <c:pt idx="13" formatCode="#,##0">
                  <c:v>1029</c:v>
                </c:pt>
                <c:pt idx="14" formatCode="#,##0">
                  <c:v>1054</c:v>
                </c:pt>
                <c:pt idx="15" formatCode="#,##0">
                  <c:v>1155</c:v>
                </c:pt>
                <c:pt idx="16" formatCode="#,##0">
                  <c:v>1189</c:v>
                </c:pt>
                <c:pt idx="17" formatCode="#,##0">
                  <c:v>1305</c:v>
                </c:pt>
                <c:pt idx="18" formatCode="#,##0">
                  <c:v>1325</c:v>
                </c:pt>
                <c:pt idx="19" formatCode="#,##0">
                  <c:v>1248</c:v>
                </c:pt>
              </c:numCache>
            </c:numRef>
          </c:val>
        </c:ser>
        <c:ser>
          <c:idx val="2"/>
          <c:order val="1"/>
          <c:tx>
            <c:strRef>
              <c:f>Sheet1!$G$39</c:f>
              <c:strCache>
                <c:ptCount val="1"/>
                <c:pt idx="0">
                  <c:v>Non-OA</c:v>
                </c:pt>
              </c:strCache>
            </c:strRef>
          </c:tx>
          <c:spPr>
            <a:solidFill>
              <a:srgbClr val="848484"/>
            </a:solidFill>
          </c:spPr>
          <c:invertIfNegative val="0"/>
          <c:cat>
            <c:numRef>
              <c:f>Sheet1!$E$40:$E$59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Sheet1!$G$40:$G$59</c:f>
              <c:numCache>
                <c:formatCode>#,##0</c:formatCode>
                <c:ptCount val="20"/>
                <c:pt idx="0">
                  <c:v>1799</c:v>
                </c:pt>
                <c:pt idx="1">
                  <c:v>1921</c:v>
                </c:pt>
                <c:pt idx="2">
                  <c:v>1987</c:v>
                </c:pt>
                <c:pt idx="3">
                  <c:v>1945</c:v>
                </c:pt>
                <c:pt idx="4">
                  <c:v>2042</c:v>
                </c:pt>
                <c:pt idx="5">
                  <c:v>2111</c:v>
                </c:pt>
                <c:pt idx="6">
                  <c:v>2200</c:v>
                </c:pt>
                <c:pt idx="7">
                  <c:v>2194</c:v>
                </c:pt>
                <c:pt idx="8">
                  <c:v>2130</c:v>
                </c:pt>
                <c:pt idx="9">
                  <c:v>2050</c:v>
                </c:pt>
                <c:pt idx="10">
                  <c:v>2031</c:v>
                </c:pt>
                <c:pt idx="11">
                  <c:v>1951</c:v>
                </c:pt>
                <c:pt idx="12">
                  <c:v>1891</c:v>
                </c:pt>
                <c:pt idx="13">
                  <c:v>2030</c:v>
                </c:pt>
                <c:pt idx="14">
                  <c:v>1915</c:v>
                </c:pt>
                <c:pt idx="15">
                  <c:v>2008</c:v>
                </c:pt>
                <c:pt idx="16">
                  <c:v>1900</c:v>
                </c:pt>
                <c:pt idx="17">
                  <c:v>1864</c:v>
                </c:pt>
                <c:pt idx="18">
                  <c:v>2021</c:v>
                </c:pt>
                <c:pt idx="19">
                  <c:v>2162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910144"/>
        <c:axId val="91911680"/>
      </c:barChart>
      <c:catAx>
        <c:axId val="9191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911680"/>
        <c:crosses val="autoZero"/>
        <c:auto val="1"/>
        <c:lblAlgn val="ctr"/>
        <c:lblOffset val="100"/>
        <c:noMultiLvlLbl val="0"/>
      </c:catAx>
      <c:valAx>
        <c:axId val="91911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191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2919031" cy="492781"/>
          </a:xfrm>
          <a:prstGeom prst="rect">
            <a:avLst/>
          </a:prstGeom>
        </p:spPr>
        <p:txBody>
          <a:bodyPr vert="horz" lIns="87468" tIns="43734" rIns="87468" bIns="4373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234" y="6"/>
            <a:ext cx="2919031" cy="492781"/>
          </a:xfrm>
          <a:prstGeom prst="rect">
            <a:avLst/>
          </a:prstGeom>
        </p:spPr>
        <p:txBody>
          <a:bodyPr vert="horz" lIns="87468" tIns="43734" rIns="87468" bIns="43734" rtlCol="0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9372004"/>
            <a:ext cx="2919031" cy="492781"/>
          </a:xfrm>
          <a:prstGeom prst="rect">
            <a:avLst/>
          </a:prstGeom>
        </p:spPr>
        <p:txBody>
          <a:bodyPr vert="horz" lIns="87468" tIns="43734" rIns="87468" bIns="4373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504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830" cy="495029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4747" tIns="47373" rIns="94747" bIns="4737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0376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3" rIns="94747" bIns="473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4747" tIns="47373" rIns="94747" bIns="473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5028"/>
          </a:xfrm>
          <a:prstGeom prst="rect">
            <a:avLst/>
          </a:prstGeom>
        </p:spPr>
        <p:txBody>
          <a:bodyPr vert="horz" lIns="94747" tIns="47373" rIns="94747" bIns="473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2463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4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20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448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8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0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156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3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02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35075"/>
            <a:ext cx="4703763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528" indent="0" algn="ctr">
              <a:buNone/>
              <a:defRPr sz="2300"/>
            </a:lvl2pPr>
            <a:lvl3pPr marL="1043056" indent="0" algn="ctr">
              <a:buNone/>
              <a:defRPr sz="2100"/>
            </a:lvl3pPr>
            <a:lvl4pPr marL="1564584" indent="0" algn="ctr">
              <a:buNone/>
              <a:defRPr sz="1800"/>
            </a:lvl4pPr>
            <a:lvl5pPr marL="2086112" indent="0" algn="ctr">
              <a:buNone/>
              <a:defRPr sz="1800"/>
            </a:lvl5pPr>
            <a:lvl6pPr marL="2607640" indent="0" algn="ctr">
              <a:buNone/>
              <a:defRPr sz="1800"/>
            </a:lvl6pPr>
            <a:lvl7pPr marL="3129168" indent="0" algn="ctr">
              <a:buNone/>
              <a:defRPr sz="1800"/>
            </a:lvl7pPr>
            <a:lvl8pPr marL="3650696" indent="0" algn="ctr">
              <a:buNone/>
              <a:defRPr sz="1800"/>
            </a:lvl8pPr>
            <a:lvl9pPr marL="4172224" indent="0" algn="ctr">
              <a:buNone/>
              <a:defRPr sz="18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44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739349" y="402567"/>
            <a:ext cx="1729323" cy="640782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51379" y="402567"/>
            <a:ext cx="5054303" cy="640782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08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3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74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1379" y="2012836"/>
            <a:ext cx="3391813" cy="479755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076860" y="2012836"/>
            <a:ext cx="3391813" cy="479755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7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45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5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52216" y="6219685"/>
            <a:ext cx="2834486" cy="11907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F61520-669D-42A3-8421-BF2DBA2B7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2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2214" y="6497086"/>
            <a:ext cx="2861620" cy="913654"/>
          </a:xfrm>
          <a:prstGeom prst="rect">
            <a:avLst/>
          </a:prstGeom>
        </p:spPr>
        <p:txBody>
          <a:bodyPr vert="horz" lIns="104306" tIns="52153" rIns="104306" bIns="52153" rtlCol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fld id="{5EF61520-669D-42A3-8421-BF2DBA2B7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522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3056" rtl="0" eaLnBrk="1" latinLnBrk="0" hangingPunct="1">
        <a:lnSpc>
          <a:spcPct val="90000"/>
        </a:lnSpc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764" indent="-260764" algn="l" defTabSz="1043056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9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4" b="39943"/>
          <a:stretch/>
        </p:blipFill>
        <p:spPr>
          <a:xfrm>
            <a:off x="631" y="0"/>
            <a:ext cx="10692000" cy="756126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1520-669D-42A3-8421-BF2DBA2B7CF1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06700" y="0"/>
            <a:ext cx="10080000" cy="694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8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en-US" altLang="ja-JP" sz="2400" b="1" dirty="0" smtClean="0">
                <a:solidFill>
                  <a:srgbClr val="F790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International Open Access Week 2018 Program</a:t>
            </a:r>
          </a:p>
          <a:p>
            <a:pPr algn="r"/>
            <a:r>
              <a:rPr lang="en-US" altLang="ja-JP" sz="2400" b="1" dirty="0" smtClean="0">
                <a:solidFill>
                  <a:srgbClr val="F790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at Northern Campus Library, Hokkaido University, Japan</a:t>
            </a:r>
            <a:endParaRPr kumimoji="1" lang="en-US" altLang="ja-JP" sz="2400" b="1" dirty="0" smtClean="0">
              <a:solidFill>
                <a:srgbClr val="F7901E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1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kumimoji="1" lang="en-US" altLang="ja-JP" sz="2400" b="1" dirty="0" smtClean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kumimoji="1" lang="en-US" altLang="ja-JP" sz="2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Afternoon Talk on</a:t>
            </a:r>
          </a:p>
          <a:p>
            <a:r>
              <a:rPr lang="en-US" altLang="ja-JP" sz="415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Open Access and Predatory Journals</a:t>
            </a:r>
          </a:p>
          <a:p>
            <a:endParaRPr lang="en-US" altLang="ja-JP" sz="18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lvl="8"/>
            <a:r>
              <a:rPr kumimoji="1" lang="en-US" altLang="ja-JP" sz="1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			               </a:t>
            </a:r>
            <a:r>
              <a:rPr lang="en-US" altLang="ja-JP" sz="1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October </a:t>
            </a:r>
            <a:r>
              <a:rPr kumimoji="1" lang="en-US" altLang="ja-JP" sz="1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2018</a:t>
            </a:r>
          </a:p>
          <a:p>
            <a:pPr lvl="8"/>
            <a:r>
              <a:rPr lang="en-US" altLang="ja-JP" sz="1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			               Hokkaido University</a:t>
            </a:r>
          </a:p>
          <a:p>
            <a:pPr lvl="8"/>
            <a:r>
              <a:rPr lang="en-US" altLang="ja-JP" sz="1800" b="1" dirty="0" smtClean="0">
                <a:solidFill>
                  <a:schemeClr val="tx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			               Northern Campus Library</a:t>
            </a:r>
            <a:endParaRPr kumimoji="1" lang="ja-JP" altLang="en-US" sz="1800" b="1" dirty="0">
              <a:solidFill>
                <a:schemeClr val="tx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00" y="6695308"/>
            <a:ext cx="15434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13 features of Potential Predatory Journals</a:t>
            </a:r>
          </a:p>
          <a:p>
            <a:r>
              <a:rPr lang="en-US" altLang="ja-JP" sz="1800" dirty="0" err="1" smtClean="0">
                <a:solidFill>
                  <a:schemeClr val="tx1"/>
                </a:solidFill>
              </a:rPr>
              <a:t>Shamseer</a:t>
            </a:r>
            <a:r>
              <a:rPr lang="en-US" altLang="ja-JP" sz="1800" dirty="0" smtClean="0">
                <a:solidFill>
                  <a:schemeClr val="tx1"/>
                </a:solidFill>
              </a:rPr>
              <a:t>, Larissa, et al. “Potential predatory and legitimate biomedical journals: can you tell the difference? A cross-sectional comparison.” BMC medicine 15.1 (2017): 28.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://doi.org/10.1186/s12916-017-0785-9</a:t>
            </a:r>
          </a:p>
          <a:p>
            <a:endParaRPr lang="en-US" altLang="ja-JP" sz="1800" dirty="0">
              <a:solidFill>
                <a:srgbClr val="00B0F0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pPr>
              <a:lnSpc>
                <a:spcPts val="3200"/>
              </a:lnSpc>
            </a:pPr>
            <a:r>
              <a:rPr lang="en-US" altLang="ja-JP" sz="2400" b="1" dirty="0" smtClean="0">
                <a:solidFill>
                  <a:schemeClr val="bg1"/>
                </a:solidFill>
              </a:rPr>
              <a:t> 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1</a:t>
            </a:r>
            <a:r>
              <a:rPr lang="en-US" altLang="ja-JP" sz="2400" b="1" dirty="0">
                <a:solidFill>
                  <a:schemeClr val="bg1"/>
                </a:solidFill>
              </a:rPr>
              <a:t>.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Know their features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42000" y="2701636"/>
            <a:ext cx="4860000" cy="4640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altLang="ja-JP" sz="1600" dirty="0">
                <a:solidFill>
                  <a:schemeClr val="tx1"/>
                </a:solidFill>
              </a:rPr>
              <a:t>The scope of interest includes non-biomedical subjects alongside biomedical topics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dirty="0">
                <a:solidFill>
                  <a:schemeClr val="tx1"/>
                </a:solidFill>
              </a:rPr>
              <a:t>website contains spelling and grammar errors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 smtClean="0">
                <a:solidFill>
                  <a:schemeClr val="tx1"/>
                </a:solidFill>
              </a:rPr>
              <a:t>Images </a:t>
            </a:r>
            <a:r>
              <a:rPr lang="en-US" altLang="ja-JP" sz="1600" dirty="0">
                <a:solidFill>
                  <a:schemeClr val="tx1"/>
                </a:solidFill>
              </a:rPr>
              <a:t>are distorted/fuzzy, intended to look like something they are not, or which are unauthorized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dirty="0">
                <a:solidFill>
                  <a:schemeClr val="tx1"/>
                </a:solidFill>
              </a:rPr>
              <a:t>homepage language targets authors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dirty="0">
                <a:solidFill>
                  <a:schemeClr val="tx1"/>
                </a:solidFill>
              </a:rPr>
              <a:t>Index Copernicus Value is promoted on the website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 smtClean="0">
                <a:solidFill>
                  <a:schemeClr val="tx1"/>
                </a:solidFill>
              </a:rPr>
              <a:t>Description </a:t>
            </a:r>
            <a:r>
              <a:rPr lang="en-US" altLang="ja-JP" sz="1600" dirty="0">
                <a:solidFill>
                  <a:schemeClr val="tx1"/>
                </a:solidFill>
              </a:rPr>
              <a:t>of the manuscript handling process is </a:t>
            </a:r>
            <a:r>
              <a:rPr lang="en-US" altLang="ja-JP" sz="1600" dirty="0" smtClean="0">
                <a:solidFill>
                  <a:schemeClr val="tx1"/>
                </a:solidFill>
              </a:rPr>
              <a:t>lacking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6700" y="2701636"/>
            <a:ext cx="10080000" cy="4640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65547" y="2204162"/>
            <a:ext cx="1174046" cy="9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staff\Downloads\グリフのフリーアイコ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2307600"/>
            <a:ext cx="72000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正方形/長方形 7"/>
          <p:cNvSpPr/>
          <p:nvPr/>
        </p:nvSpPr>
        <p:spPr>
          <a:xfrm>
            <a:off x="5490000" y="2701636"/>
            <a:ext cx="4860000" cy="464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Manuscripts </a:t>
            </a:r>
            <a:r>
              <a:rPr lang="en-US" altLang="ja-JP" sz="1600" dirty="0">
                <a:solidFill>
                  <a:schemeClr val="tx1"/>
                </a:solidFill>
              </a:rPr>
              <a:t>are requested </a:t>
            </a:r>
            <a:r>
              <a:rPr lang="en-US" altLang="ja-JP" sz="1600" dirty="0" smtClean="0">
                <a:solidFill>
                  <a:schemeClr val="tx1"/>
                </a:solidFill>
              </a:rPr>
              <a:t/>
            </a:r>
            <a:br>
              <a:rPr lang="en-US" altLang="ja-JP" sz="1600" dirty="0" smtClean="0">
                <a:solidFill>
                  <a:schemeClr val="tx1"/>
                </a:solidFill>
              </a:rPr>
            </a:br>
            <a:r>
              <a:rPr lang="en-US" altLang="ja-JP" sz="1600" dirty="0" smtClean="0">
                <a:solidFill>
                  <a:schemeClr val="tx1"/>
                </a:solidFill>
              </a:rPr>
              <a:t>to </a:t>
            </a:r>
            <a:r>
              <a:rPr lang="en-US" altLang="ja-JP" sz="1600" dirty="0">
                <a:solidFill>
                  <a:schemeClr val="tx1"/>
                </a:solidFill>
              </a:rPr>
              <a:t>be submitted via </a:t>
            </a:r>
            <a:r>
              <a:rPr lang="en-US" altLang="ja-JP" sz="1600" dirty="0" smtClean="0">
                <a:solidFill>
                  <a:schemeClr val="tx1"/>
                </a:solidFill>
              </a:rPr>
              <a:t>email</a:t>
            </a:r>
          </a:p>
          <a:p>
            <a:pPr marL="342900" indent="-342900">
              <a:buFont typeface="+mj-lt"/>
              <a:buAutoNum type="arabicPeriod" startAt="7"/>
            </a:pPr>
            <a:endParaRPr lang="ja-JP" altLang="en-US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Rapid </a:t>
            </a:r>
            <a:r>
              <a:rPr lang="en-US" altLang="ja-JP" sz="1600" dirty="0">
                <a:solidFill>
                  <a:schemeClr val="tx1"/>
                </a:solidFill>
              </a:rPr>
              <a:t>publication is promised</a:t>
            </a:r>
          </a:p>
          <a:p>
            <a:pPr marL="342900" indent="-342900">
              <a:buFont typeface="+mj-lt"/>
              <a:buAutoNum type="arabicPeriod" startAt="7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There </a:t>
            </a:r>
            <a:r>
              <a:rPr lang="en-US" altLang="ja-JP" sz="1600" dirty="0">
                <a:solidFill>
                  <a:schemeClr val="tx1"/>
                </a:solidFill>
              </a:rPr>
              <a:t>is no retraction policy</a:t>
            </a:r>
          </a:p>
          <a:p>
            <a:pPr marL="342900" indent="-342900">
              <a:buFont typeface="+mj-lt"/>
              <a:buAutoNum type="arabicPeriod" startAt="7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Information </a:t>
            </a:r>
            <a:r>
              <a:rPr lang="en-US" altLang="ja-JP" sz="1600" dirty="0">
                <a:solidFill>
                  <a:schemeClr val="tx1"/>
                </a:solidFill>
              </a:rPr>
              <a:t>on whether and how journal content will be digitally preserved is absent</a:t>
            </a:r>
          </a:p>
          <a:p>
            <a:pPr marL="342900" indent="-342900">
              <a:buFont typeface="+mj-lt"/>
              <a:buAutoNum type="arabicPeriod" startAt="7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dirty="0">
                <a:solidFill>
                  <a:schemeClr val="tx1"/>
                </a:solidFill>
              </a:rPr>
              <a:t>Article processing/publication charge is very low (e.g., &lt; $150 USD)</a:t>
            </a:r>
          </a:p>
          <a:p>
            <a:pPr marL="342900" indent="-342900">
              <a:buFont typeface="+mj-lt"/>
              <a:buAutoNum type="arabicPeriod" startAt="7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Journals </a:t>
            </a:r>
            <a:r>
              <a:rPr lang="en-US" altLang="ja-JP" sz="1600" dirty="0">
                <a:solidFill>
                  <a:schemeClr val="tx1"/>
                </a:solidFill>
              </a:rPr>
              <a:t>claiming to be open access either retain copyright of published research or fail to mention copyright</a:t>
            </a:r>
          </a:p>
          <a:p>
            <a:pPr marL="342900" indent="-342900">
              <a:buFont typeface="+mj-lt"/>
              <a:buAutoNum type="arabicPeriod" startAt="7"/>
            </a:pPr>
            <a:endParaRPr lang="en-US" altLang="ja-JP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altLang="ja-JP" sz="160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dirty="0">
                <a:solidFill>
                  <a:schemeClr val="tx1"/>
                </a:solidFill>
              </a:rPr>
              <a:t>contact email address is non-professional and non-journal affiliated </a:t>
            </a:r>
            <a:r>
              <a:rPr lang="en-US" altLang="ja-JP" sz="1600" dirty="0" smtClean="0">
                <a:solidFill>
                  <a:schemeClr val="tx1"/>
                </a:solidFill>
              </a:rPr>
              <a:t/>
            </a:r>
            <a:br>
              <a:rPr lang="en-US" altLang="ja-JP" sz="1600" dirty="0" smtClean="0">
                <a:solidFill>
                  <a:schemeClr val="tx1"/>
                </a:solidFill>
              </a:rPr>
            </a:br>
            <a:r>
              <a:rPr lang="en-US" altLang="ja-JP" sz="1600" dirty="0" smtClean="0">
                <a:solidFill>
                  <a:schemeClr val="tx1"/>
                </a:solidFill>
              </a:rPr>
              <a:t>(</a:t>
            </a:r>
            <a:r>
              <a:rPr lang="en-US" altLang="ja-JP" sz="1600" dirty="0">
                <a:solidFill>
                  <a:schemeClr val="tx1"/>
                </a:solidFill>
              </a:rPr>
              <a:t>e.g., @gmail.com or @yahoo.com)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2145600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>
                <a:solidFill>
                  <a:schemeClr val="tx1"/>
                </a:solidFill>
              </a:rPr>
              <a:t>Committee on Publication </a:t>
            </a:r>
            <a:r>
              <a:rPr lang="en-US" altLang="ja-JP" sz="2400" dirty="0" smtClean="0">
                <a:solidFill>
                  <a:schemeClr val="tx1"/>
                </a:solidFill>
              </a:rPr>
              <a:t>Ethics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(COPE) - Members</a:t>
            </a:r>
          </a:p>
          <a:p>
            <a:r>
              <a:rPr lang="en-US" altLang="ja-JP" sz="1800" dirty="0">
                <a:solidFill>
                  <a:srgbClr val="00B0F0"/>
                </a:solidFill>
              </a:rPr>
              <a:t>https://publicationethics.org/members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pPr>
              <a:lnSpc>
                <a:spcPts val="32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   </a:t>
            </a:r>
            <a:r>
              <a:rPr lang="en-US" altLang="ja-JP" sz="235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2. </a:t>
            </a:r>
            <a:r>
              <a:rPr lang="en-US" altLang="ja-JP" sz="2400" b="1" dirty="0">
                <a:solidFill>
                  <a:schemeClr val="bg1"/>
                </a:solidFill>
              </a:rPr>
              <a:t>Check the whitelists by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the scholarly publishing industry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82971" y="1872000"/>
            <a:ext cx="3303729" cy="90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rgbClr val="00B0F0"/>
                </a:solidFill>
              </a:rPr>
              <a:t>12,036 journals (including non-OA journals)</a:t>
            </a:r>
            <a:r>
              <a:rPr lang="ja-JP" altLang="en-US" sz="1800" dirty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join COPE</a:t>
            </a:r>
          </a:p>
          <a:p>
            <a:pPr algn="r"/>
            <a:r>
              <a:rPr lang="en-US" altLang="ja-JP" sz="1800" dirty="0" smtClean="0">
                <a:solidFill>
                  <a:srgbClr val="00B0F0"/>
                </a:solidFill>
              </a:rPr>
              <a:t>(accessed</a:t>
            </a:r>
            <a:r>
              <a:rPr lang="ja-JP" altLang="en-US" sz="18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2018-10-23</a:t>
            </a:r>
            <a:r>
              <a:rPr lang="en-US" altLang="ja-JP" sz="1800" dirty="0">
                <a:solidFill>
                  <a:srgbClr val="00B0F0"/>
                </a:solidFill>
              </a:rPr>
              <a:t>)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2145434"/>
            <a:ext cx="7020000" cy="526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Directory of Open Access Journals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(DOAJ)</a:t>
            </a:r>
          </a:p>
          <a:p>
            <a:r>
              <a:rPr lang="en-US" altLang="ja-JP" sz="1800" dirty="0">
                <a:solidFill>
                  <a:srgbClr val="00B0F0"/>
                </a:solidFill>
              </a:rPr>
              <a:t>https://</a:t>
            </a:r>
            <a:r>
              <a:rPr lang="en-US" altLang="ja-JP" sz="1800" dirty="0" smtClean="0">
                <a:solidFill>
                  <a:srgbClr val="00B0F0"/>
                </a:solidFill>
              </a:rPr>
              <a:t>doaj.org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pPr>
              <a:lnSpc>
                <a:spcPts val="3200"/>
              </a:lnSpc>
            </a:pPr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2. Check the whitelists by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the scholarly publishing industry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834743" y="1872000"/>
            <a:ext cx="4551957" cy="90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>
                <a:solidFill>
                  <a:srgbClr val="00B0F0"/>
                </a:solidFill>
              </a:rPr>
              <a:t>1</a:t>
            </a:r>
            <a:r>
              <a:rPr lang="en-US" altLang="ja-JP" sz="1800" dirty="0" smtClean="0">
                <a:solidFill>
                  <a:srgbClr val="00B0F0"/>
                </a:solidFill>
              </a:rPr>
              <a:t>2,917 peer-reviewed OA </a:t>
            </a:r>
            <a:r>
              <a:rPr lang="en-US" altLang="ja-JP" sz="1800" dirty="0">
                <a:solidFill>
                  <a:srgbClr val="00B0F0"/>
                </a:solidFill>
              </a:rPr>
              <a:t>journals pass </a:t>
            </a:r>
            <a:r>
              <a:rPr lang="en-US" altLang="ja-JP" sz="1800" dirty="0" smtClean="0">
                <a:solidFill>
                  <a:srgbClr val="00B0F0"/>
                </a:solidFill>
              </a:rPr>
              <a:t>the rigorous screening</a:t>
            </a:r>
            <a:r>
              <a:rPr lang="ja-JP" altLang="en-US" sz="18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and are registered</a:t>
            </a:r>
          </a:p>
          <a:p>
            <a:pPr algn="r"/>
            <a:r>
              <a:rPr lang="en-US" altLang="ja-JP" sz="1800" dirty="0" smtClean="0">
                <a:solidFill>
                  <a:srgbClr val="00B0F0"/>
                </a:solidFill>
              </a:rPr>
              <a:t>(accessed</a:t>
            </a:r>
            <a:r>
              <a:rPr lang="ja-JP" altLang="en-US" sz="18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2018-10-23</a:t>
            </a:r>
            <a:r>
              <a:rPr lang="en-US" altLang="ja-JP" sz="1800" dirty="0">
                <a:solidFill>
                  <a:srgbClr val="00B0F0"/>
                </a:solidFill>
              </a:rPr>
              <a:t>)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Scopus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://www.scopus.com/sources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2145600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000" y="3690000"/>
            <a:ext cx="4680000" cy="351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5649362" y="1872000"/>
            <a:ext cx="4737339" cy="153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rgbClr val="00B0F0"/>
                </a:solidFill>
              </a:rPr>
              <a:t>- </a:t>
            </a:r>
            <a:r>
              <a:rPr lang="en-US" altLang="ja-JP" sz="1400" dirty="0">
                <a:solidFill>
                  <a:srgbClr val="00B0F0"/>
                </a:solidFill>
              </a:rPr>
              <a:t>World’s largest scholarly literature database</a:t>
            </a:r>
          </a:p>
          <a:p>
            <a:r>
              <a:rPr lang="en-US" altLang="ja-JP" sz="1400" dirty="0" smtClean="0">
                <a:solidFill>
                  <a:srgbClr val="00B0F0"/>
                </a:solidFill>
              </a:rPr>
              <a:t>- selects 24,683</a:t>
            </a:r>
            <a:r>
              <a:rPr lang="ja-JP" altLang="en-US" sz="1400" dirty="0" smtClean="0">
                <a:solidFill>
                  <a:srgbClr val="00B0F0"/>
                </a:solidFill>
              </a:rPr>
              <a:t> </a:t>
            </a:r>
            <a:r>
              <a:rPr lang="en-US" altLang="ja-JP" sz="1400" dirty="0" smtClean="0">
                <a:solidFill>
                  <a:srgbClr val="00B0F0"/>
                </a:solidFill>
              </a:rPr>
              <a:t>peer-reviewed (active) journal</a:t>
            </a:r>
            <a:r>
              <a:rPr lang="en-US" altLang="ja-JP" sz="1400" dirty="0">
                <a:solidFill>
                  <a:srgbClr val="00B0F0"/>
                </a:solidFill>
              </a:rPr>
              <a:t>s</a:t>
            </a:r>
            <a:endParaRPr lang="en-US" altLang="ja-JP" sz="1400" dirty="0" smtClean="0">
              <a:solidFill>
                <a:srgbClr val="00B0F0"/>
              </a:solidFill>
            </a:endParaRPr>
          </a:p>
          <a:p>
            <a:r>
              <a:rPr lang="en-US" altLang="ja-JP" sz="1400" dirty="0" smtClean="0">
                <a:solidFill>
                  <a:srgbClr val="00B0F0"/>
                </a:solidFill>
              </a:rPr>
              <a:t>- Hokkaido University does not subscribe,</a:t>
            </a:r>
          </a:p>
          <a:p>
            <a:r>
              <a:rPr lang="en-US" altLang="ja-JP" sz="1400" dirty="0" smtClean="0">
                <a:solidFill>
                  <a:srgbClr val="00B0F0"/>
                </a:solidFill>
              </a:rPr>
              <a:t>  </a:t>
            </a:r>
            <a:r>
              <a:rPr lang="en-US" altLang="ja-JP" sz="700" dirty="0" smtClean="0">
                <a:solidFill>
                  <a:srgbClr val="00B0F0"/>
                </a:solidFill>
              </a:rPr>
              <a:t> </a:t>
            </a:r>
            <a:r>
              <a:rPr lang="en-US" altLang="ja-JP" sz="1400" dirty="0" smtClean="0">
                <a:solidFill>
                  <a:srgbClr val="00B0F0"/>
                </a:solidFill>
              </a:rPr>
              <a:t>but</a:t>
            </a:r>
            <a:r>
              <a:rPr lang="ja-JP" altLang="en-US" sz="1400" dirty="0" smtClean="0">
                <a:solidFill>
                  <a:srgbClr val="00B0F0"/>
                </a:solidFill>
              </a:rPr>
              <a:t> </a:t>
            </a:r>
            <a:r>
              <a:rPr lang="en-US" altLang="ja-JP" sz="1400" dirty="0" smtClean="0">
                <a:solidFill>
                  <a:srgbClr val="00B0F0"/>
                </a:solidFill>
              </a:rPr>
              <a:t>we can check its covered journals on the Internet</a:t>
            </a:r>
          </a:p>
          <a:p>
            <a:r>
              <a:rPr lang="en-US" altLang="ja-JP" sz="1400" dirty="0">
                <a:solidFill>
                  <a:srgbClr val="00B0F0"/>
                </a:solidFill>
              </a:rPr>
              <a:t>*</a:t>
            </a:r>
            <a:r>
              <a:rPr lang="en-US" altLang="ja-JP" sz="1400" dirty="0" smtClean="0">
                <a:solidFill>
                  <a:srgbClr val="00B0F0"/>
                </a:solidFill>
              </a:rPr>
              <a:t> The number of its journals is based</a:t>
            </a:r>
          </a:p>
          <a:p>
            <a:r>
              <a:rPr lang="en-US" altLang="ja-JP" sz="1400" dirty="0" smtClean="0">
                <a:solidFill>
                  <a:srgbClr val="00B0F0"/>
                </a:solidFill>
              </a:rPr>
              <a:t>  </a:t>
            </a:r>
            <a:r>
              <a:rPr lang="en-US" altLang="ja-JP" sz="900" dirty="0" smtClean="0">
                <a:solidFill>
                  <a:srgbClr val="00B0F0"/>
                </a:solidFill>
              </a:rPr>
              <a:t> </a:t>
            </a:r>
            <a:r>
              <a:rPr lang="en-US" altLang="ja-JP" sz="1400" dirty="0" smtClean="0">
                <a:solidFill>
                  <a:srgbClr val="00B0F0"/>
                </a:solidFill>
              </a:rPr>
              <a:t>on the </a:t>
            </a:r>
            <a:r>
              <a:rPr lang="en-US" altLang="ja-JP" sz="1400" dirty="0">
                <a:solidFill>
                  <a:srgbClr val="00B0F0"/>
                </a:solidFill>
              </a:rPr>
              <a:t>title </a:t>
            </a:r>
            <a:r>
              <a:rPr lang="en-US" altLang="ja-JP" sz="1400" dirty="0" smtClean="0">
                <a:solidFill>
                  <a:srgbClr val="00B0F0"/>
                </a:solidFill>
              </a:rPr>
              <a:t>list described in the next slide</a:t>
            </a:r>
            <a:endParaRPr lang="en-US" altLang="ja-JP" sz="1400" dirty="0">
              <a:solidFill>
                <a:srgbClr val="00B0F0"/>
              </a:solidFill>
            </a:endParaRPr>
          </a:p>
          <a:p>
            <a:pPr algn="r"/>
            <a:r>
              <a:rPr lang="en-US" altLang="ja-JP" sz="1400" dirty="0" smtClean="0">
                <a:solidFill>
                  <a:srgbClr val="00B0F0"/>
                </a:solidFill>
              </a:rPr>
              <a:t>(accessed</a:t>
            </a:r>
            <a:r>
              <a:rPr lang="ja-JP" altLang="en-US" sz="1400" dirty="0" smtClean="0">
                <a:solidFill>
                  <a:srgbClr val="00B0F0"/>
                </a:solidFill>
              </a:rPr>
              <a:t> </a:t>
            </a:r>
            <a:r>
              <a:rPr lang="en-US" altLang="ja-JP" sz="1400" dirty="0" smtClean="0">
                <a:solidFill>
                  <a:srgbClr val="00B0F0"/>
                </a:solidFill>
              </a:rPr>
              <a:t>2018-10-22</a:t>
            </a:r>
            <a:r>
              <a:rPr lang="en-US" altLang="ja-JP" sz="1400" dirty="0">
                <a:solidFill>
                  <a:srgbClr val="00B0F0"/>
                </a:solidFill>
              </a:rPr>
              <a:t>)</a:t>
            </a:r>
            <a:endParaRPr lang="en-US" altLang="ja-JP" sz="1400" dirty="0" smtClean="0">
              <a:solidFill>
                <a:srgbClr val="00B0F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6667" y="6100011"/>
            <a:ext cx="5560091" cy="54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rgbClr val="C00000"/>
                </a:solidFill>
              </a:rPr>
              <a:t>Note that inactive </a:t>
            </a:r>
            <a:r>
              <a:rPr lang="en-US" altLang="ja-JP" sz="1400" dirty="0" smtClean="0">
                <a:solidFill>
                  <a:srgbClr val="C00000"/>
                </a:solidFill>
              </a:rPr>
              <a:t>and/or discontinued journals </a:t>
            </a:r>
            <a:r>
              <a:rPr lang="en-US" altLang="ja-JP" sz="1400" dirty="0">
                <a:solidFill>
                  <a:srgbClr val="C00000"/>
                </a:solidFill>
              </a:rPr>
              <a:t>also </a:t>
            </a:r>
            <a:r>
              <a:rPr lang="en-US" altLang="ja-JP" sz="1400" dirty="0" smtClean="0">
                <a:solidFill>
                  <a:srgbClr val="C00000"/>
                </a:solidFill>
              </a:rPr>
              <a:t>are hit here</a:t>
            </a:r>
            <a:endParaRPr lang="en-US" altLang="ja-JP" sz="1400" dirty="0">
              <a:solidFill>
                <a:srgbClr val="C00000"/>
              </a:solidFill>
            </a:endParaRPr>
          </a:p>
          <a:p>
            <a:r>
              <a:rPr lang="en-US" altLang="ja-JP" sz="1400" dirty="0" smtClean="0">
                <a:solidFill>
                  <a:srgbClr val="C00000"/>
                </a:solidFill>
              </a:rPr>
              <a:t>* </a:t>
            </a:r>
            <a:r>
              <a:rPr lang="en-US" altLang="ja-JP" sz="1400" dirty="0">
                <a:solidFill>
                  <a:srgbClr val="C00000"/>
                </a:solidFill>
              </a:rPr>
              <a:t>There are reasons for discontinuation</a:t>
            </a:r>
            <a:endParaRPr lang="en-US" altLang="ja-JP" sz="1400" dirty="0" smtClean="0">
              <a:solidFill>
                <a:srgbClr val="C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6700" y="0"/>
            <a:ext cx="103867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 </a:t>
            </a:r>
            <a:r>
              <a:rPr lang="ja-JP" altLang="en-US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3</a:t>
            </a:r>
            <a:r>
              <a:rPr lang="en-US" altLang="ja-JP" sz="2200" b="1" dirty="0">
                <a:solidFill>
                  <a:schemeClr val="bg1"/>
                </a:solidFill>
              </a:rPr>
              <a:t>. Check the scholarly literature databases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which </a:t>
            </a:r>
            <a:r>
              <a:rPr lang="en-US" altLang="ja-JP" sz="2200" b="1" dirty="0">
                <a:solidFill>
                  <a:schemeClr val="bg1"/>
                </a:solidFill>
              </a:rPr>
              <a:t>have selection criteria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62671" y="4580040"/>
            <a:ext cx="1057130" cy="2300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699" y="1440000"/>
            <a:ext cx="10080001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Scopus - the Source title list / the Scopus Discontinued titles list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www.elsevier.com/solutions/scopus/how-scopus-works/content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2145600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700" y="2267998"/>
            <a:ext cx="3510000" cy="2510016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10" name="直線矢印コネクタ 9"/>
          <p:cNvCxnSpPr/>
          <p:nvPr/>
        </p:nvCxnSpPr>
        <p:spPr>
          <a:xfrm flipV="1">
            <a:off x="2838450" y="3600000"/>
            <a:ext cx="3935329" cy="19435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1058780" y="2867759"/>
            <a:ext cx="0" cy="198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353532" y="6155427"/>
            <a:ext cx="2852802" cy="1964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73900" y="3331425"/>
            <a:ext cx="3779055" cy="108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rgbClr val="00B0F0"/>
                </a:solidFill>
              </a:rPr>
              <a:t>You </a:t>
            </a:r>
            <a:r>
              <a:rPr lang="en-US" altLang="ja-JP" sz="1800" dirty="0">
                <a:solidFill>
                  <a:srgbClr val="00B0F0"/>
                </a:solidFill>
              </a:rPr>
              <a:t>can download </a:t>
            </a:r>
            <a:r>
              <a:rPr lang="en-US" altLang="ja-JP" sz="1800" dirty="0" smtClean="0">
                <a:solidFill>
                  <a:srgbClr val="00B050"/>
                </a:solidFill>
              </a:rPr>
              <a:t>the </a:t>
            </a:r>
            <a:r>
              <a:rPr lang="en-US" altLang="ja-JP" sz="1800" dirty="0">
                <a:solidFill>
                  <a:srgbClr val="00B050"/>
                </a:solidFill>
              </a:rPr>
              <a:t>title list </a:t>
            </a:r>
            <a:r>
              <a:rPr lang="en-US" altLang="ja-JP" sz="1800" dirty="0">
                <a:solidFill>
                  <a:srgbClr val="00B0F0"/>
                </a:solidFill>
              </a:rPr>
              <a:t>(including </a:t>
            </a:r>
            <a:r>
              <a:rPr lang="en-US" altLang="ja-JP" sz="1800" dirty="0" smtClean="0">
                <a:solidFill>
                  <a:srgbClr val="C00000"/>
                </a:solidFill>
              </a:rPr>
              <a:t>cancelled titles</a:t>
            </a:r>
            <a:r>
              <a:rPr lang="en-US" altLang="ja-JP" sz="1800" dirty="0" smtClean="0">
                <a:solidFill>
                  <a:srgbClr val="00B0F0"/>
                </a:solidFill>
              </a:rPr>
              <a:t>) </a:t>
            </a:r>
            <a:r>
              <a:rPr lang="en-US" altLang="ja-JP" sz="1800" dirty="0">
                <a:solidFill>
                  <a:srgbClr val="00B0F0"/>
                </a:solidFill>
              </a:rPr>
              <a:t>and </a:t>
            </a:r>
            <a:r>
              <a:rPr lang="en-US" altLang="ja-JP" sz="1800" dirty="0">
                <a:solidFill>
                  <a:srgbClr val="C00000"/>
                </a:solidFill>
              </a:rPr>
              <a:t>the </a:t>
            </a:r>
            <a:r>
              <a:rPr lang="en-US" altLang="ja-JP" sz="1800" dirty="0" smtClean="0">
                <a:solidFill>
                  <a:srgbClr val="C00000"/>
                </a:solidFill>
              </a:rPr>
              <a:t>discontinued title list 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from </a:t>
            </a:r>
            <a:r>
              <a:rPr lang="en-US" altLang="ja-JP" sz="1800" dirty="0">
                <a:solidFill>
                  <a:srgbClr val="00B0F0"/>
                </a:solidFill>
              </a:rPr>
              <a:t>the bottom of the link </a:t>
            </a:r>
            <a:r>
              <a:rPr lang="en-US" altLang="ja-JP" sz="1800" dirty="0" smtClean="0">
                <a:solidFill>
                  <a:srgbClr val="00B0F0"/>
                </a:solidFill>
              </a:rPr>
              <a:t>above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50" y="4900420"/>
            <a:ext cx="3510000" cy="25100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306700" y="0"/>
            <a:ext cx="103867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 </a:t>
            </a:r>
            <a:r>
              <a:rPr lang="ja-JP" altLang="en-US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3</a:t>
            </a:r>
            <a:r>
              <a:rPr lang="en-US" altLang="ja-JP" sz="2200" b="1" dirty="0">
                <a:solidFill>
                  <a:schemeClr val="bg1"/>
                </a:solidFill>
              </a:rPr>
              <a:t>. Check the scholarly literature databases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which </a:t>
            </a:r>
            <a:r>
              <a:rPr lang="en-US" altLang="ja-JP" sz="2200" b="1" dirty="0">
                <a:solidFill>
                  <a:schemeClr val="bg1"/>
                </a:solidFill>
              </a:rPr>
              <a:t>have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25282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Web of Science Core Collection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- SCI-E, SSCI, A&amp;HCI, &amp; ESCI</a:t>
            </a:r>
          </a:p>
          <a:p>
            <a:r>
              <a:rPr lang="en-US" altLang="ja-JP" sz="1800" dirty="0">
                <a:solidFill>
                  <a:srgbClr val="00B0F0"/>
                </a:solidFill>
              </a:rPr>
              <a:t>http://</a:t>
            </a:r>
            <a:r>
              <a:rPr lang="en-US" altLang="ja-JP" sz="1800" dirty="0" smtClean="0">
                <a:solidFill>
                  <a:srgbClr val="00B0F0"/>
                </a:solidFill>
              </a:rPr>
              <a:t>webofknowledge.com/wos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2145435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3915052" y="4320853"/>
            <a:ext cx="6471648" cy="198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>
                <a:solidFill>
                  <a:srgbClr val="00B0F0"/>
                </a:solidFill>
              </a:rPr>
              <a:t>- </a:t>
            </a:r>
            <a:r>
              <a:rPr lang="en-US" altLang="ja-JP" sz="1600" dirty="0">
                <a:solidFill>
                  <a:srgbClr val="00B0F0"/>
                </a:solidFill>
              </a:rPr>
              <a:t>W</a:t>
            </a:r>
            <a:r>
              <a:rPr lang="en-US" altLang="ja-JP" sz="1600" dirty="0" smtClean="0">
                <a:solidFill>
                  <a:srgbClr val="00B0F0"/>
                </a:solidFill>
              </a:rPr>
              <a:t>orld’s largest scholarly literature database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- All the index files of journals </a:t>
            </a:r>
            <a:r>
              <a:rPr lang="en-US" altLang="ja-JP" sz="1600" dirty="0" smtClean="0">
                <a:solidFill>
                  <a:srgbClr val="00B0F0"/>
                </a:solidFill>
              </a:rPr>
              <a:t>are available in Hokkaido University</a:t>
            </a:r>
          </a:p>
          <a:p>
            <a:r>
              <a:rPr lang="en-US" altLang="ja-JP" sz="1600" dirty="0" smtClean="0">
                <a:solidFill>
                  <a:srgbClr val="00B0F0"/>
                </a:solidFill>
              </a:rPr>
              <a:t>- famous for its rigorous selection criteria</a:t>
            </a:r>
          </a:p>
          <a:p>
            <a:r>
              <a:rPr lang="en-US" altLang="ja-JP" sz="1600" dirty="0" smtClean="0">
                <a:solidFill>
                  <a:srgbClr val="00B0F0"/>
                </a:solidFill>
              </a:rPr>
              <a:t>- The collection has covered 20,687 peer-reviewed journals</a:t>
            </a:r>
          </a:p>
          <a:p>
            <a:r>
              <a:rPr lang="en-US" altLang="ja-JP" sz="1600" dirty="0" smtClean="0">
                <a:solidFill>
                  <a:srgbClr val="00B0F0"/>
                </a:solidFill>
              </a:rPr>
              <a:t>  </a:t>
            </a:r>
            <a:r>
              <a:rPr lang="en-US" altLang="ja-JP" sz="800" dirty="0" smtClean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by the addition of the new index file, ESCI since 2015</a:t>
            </a:r>
          </a:p>
          <a:p>
            <a:r>
              <a:rPr lang="en-US" altLang="ja-JP" sz="1600" dirty="0" smtClean="0">
                <a:solidFill>
                  <a:srgbClr val="00B0F0"/>
                </a:solidFill>
              </a:rPr>
              <a:t>* The number of the covered journals is based </a:t>
            </a:r>
          </a:p>
          <a:p>
            <a:r>
              <a:rPr lang="en-US" altLang="ja-JP" sz="1600" dirty="0" smtClean="0">
                <a:solidFill>
                  <a:srgbClr val="00B0F0"/>
                </a:solidFill>
              </a:rPr>
              <a:t>  </a:t>
            </a:r>
            <a:r>
              <a:rPr lang="en-US" altLang="ja-JP" sz="1000" dirty="0" smtClean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on </a:t>
            </a:r>
            <a:r>
              <a:rPr lang="en-US" altLang="ja-JP" sz="1600" dirty="0">
                <a:solidFill>
                  <a:srgbClr val="00B0F0"/>
                </a:solidFill>
              </a:rPr>
              <a:t>t</a:t>
            </a:r>
            <a:r>
              <a:rPr lang="en-US" altLang="ja-JP" sz="1600" dirty="0" smtClean="0">
                <a:solidFill>
                  <a:srgbClr val="00B0F0"/>
                </a:solidFill>
              </a:rPr>
              <a:t>he Master Journal List</a:t>
            </a:r>
            <a:r>
              <a:rPr lang="en-US" altLang="ja-JP" sz="1600" dirty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described on the next slide</a:t>
            </a:r>
          </a:p>
          <a:p>
            <a:pPr algn="r"/>
            <a:r>
              <a:rPr lang="en-US" altLang="ja-JP" sz="1600" dirty="0" smtClean="0">
                <a:solidFill>
                  <a:srgbClr val="00B0F0"/>
                </a:solidFill>
              </a:rPr>
              <a:t>(accessed</a:t>
            </a:r>
            <a:r>
              <a:rPr lang="ja-JP" altLang="en-US" sz="1600" dirty="0" smtClean="0">
                <a:solidFill>
                  <a:srgbClr val="00B0F0"/>
                </a:solidFill>
              </a:rPr>
              <a:t> </a:t>
            </a:r>
            <a:r>
              <a:rPr lang="en-US" altLang="ja-JP" sz="1600" dirty="0" smtClean="0">
                <a:solidFill>
                  <a:srgbClr val="00B0F0"/>
                </a:solidFill>
              </a:rPr>
              <a:t>2018-10-22</a:t>
            </a:r>
            <a:r>
              <a:rPr lang="en-US" altLang="ja-JP" sz="1600" dirty="0">
                <a:solidFill>
                  <a:srgbClr val="00B0F0"/>
                </a:solidFill>
              </a:rPr>
              <a:t>)</a:t>
            </a:r>
            <a:endParaRPr lang="en-US" altLang="ja-JP" sz="1600" dirty="0" smtClean="0">
              <a:solidFill>
                <a:srgbClr val="00B0F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12793" y="6660853"/>
            <a:ext cx="5238907" cy="74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altLang="ja-JP" sz="1400" dirty="0" smtClean="0">
                <a:solidFill>
                  <a:schemeClr val="tx1"/>
                </a:solidFill>
              </a:rPr>
              <a:t>Web of Science by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Clarivate</a:t>
            </a:r>
            <a:r>
              <a:rPr lang="en-US" altLang="ja-JP" sz="1400" dirty="0" smtClean="0">
                <a:solidFill>
                  <a:schemeClr val="tx1"/>
                </a:solidFill>
              </a:rPr>
              <a:t> Analytics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3295" y="4824663"/>
            <a:ext cx="2310063" cy="12031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6700" y="0"/>
            <a:ext cx="103867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 </a:t>
            </a:r>
            <a:r>
              <a:rPr lang="ja-JP" altLang="en-US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3</a:t>
            </a:r>
            <a:r>
              <a:rPr lang="en-US" altLang="ja-JP" sz="2200" b="1" dirty="0">
                <a:solidFill>
                  <a:schemeClr val="bg1"/>
                </a:solidFill>
              </a:rPr>
              <a:t>. Check the scholarly literature databases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which </a:t>
            </a:r>
            <a:r>
              <a:rPr lang="en-US" altLang="ja-JP" sz="2200" b="1" dirty="0">
                <a:solidFill>
                  <a:schemeClr val="bg1"/>
                </a:solidFill>
              </a:rPr>
              <a:t>have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7549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Web of Science - Master Journal List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mjl.clarivate.com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2145435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4846320" y="1872000"/>
            <a:ext cx="5540380" cy="126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rgbClr val="00B0F0"/>
                </a:solidFill>
              </a:rPr>
              <a:t>On the Internet we can check the journals covered by Web of Science Core Collection,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and also </a:t>
            </a:r>
            <a:r>
              <a:rPr lang="en-US" altLang="ja-JP" sz="1800" dirty="0" smtClean="0">
                <a:solidFill>
                  <a:srgbClr val="C00000"/>
                </a:solidFill>
              </a:rPr>
              <a:t>the journals of other index files</a:t>
            </a:r>
            <a:r>
              <a:rPr lang="en-US" altLang="ja-JP" sz="1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whose criteria differ from the collection above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371600" y="5582653"/>
            <a:ext cx="1660358" cy="637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6700" y="0"/>
            <a:ext cx="103867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 </a:t>
            </a:r>
            <a:r>
              <a:rPr lang="ja-JP" altLang="en-US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3</a:t>
            </a:r>
            <a:r>
              <a:rPr lang="en-US" altLang="ja-JP" sz="2200" b="1" dirty="0">
                <a:solidFill>
                  <a:schemeClr val="bg1"/>
                </a:solidFill>
              </a:rPr>
              <a:t>. Check the scholarly literature databases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which </a:t>
            </a:r>
            <a:r>
              <a:rPr lang="en-US" altLang="ja-JP" sz="2200" b="1" dirty="0">
                <a:solidFill>
                  <a:schemeClr val="bg1"/>
                </a:solidFill>
              </a:rPr>
              <a:t>have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7549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774866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>
                <a:solidFill>
                  <a:schemeClr val="tx1"/>
                </a:solidFill>
              </a:rPr>
              <a:t>Beall's List of Predatory Journals and </a:t>
            </a:r>
            <a:r>
              <a:rPr lang="en-US" altLang="ja-JP" sz="2400" dirty="0" smtClean="0">
                <a:solidFill>
                  <a:schemeClr val="tx1"/>
                </a:solidFill>
              </a:rPr>
              <a:t>Publishers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beallslist.weebly.com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4. Check blacklists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2145435"/>
            <a:ext cx="7020000" cy="526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4196080" y="4779685"/>
            <a:ext cx="6179265" cy="144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rgbClr val="00B0F0"/>
                </a:solidFill>
              </a:rPr>
              <a:t>- An </a:t>
            </a:r>
            <a:r>
              <a:rPr lang="en-US" altLang="ja-JP" sz="1800" dirty="0">
                <a:solidFill>
                  <a:srgbClr val="00B0F0"/>
                </a:solidFill>
              </a:rPr>
              <a:t>anonymous postdoctoral researcher has </a:t>
            </a:r>
            <a:r>
              <a:rPr lang="en-US" altLang="ja-JP" sz="1800" dirty="0" smtClean="0">
                <a:solidFill>
                  <a:srgbClr val="00B0F0"/>
                </a:solidFill>
              </a:rPr>
              <a:t>taken over 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  </a:t>
            </a:r>
            <a:r>
              <a:rPr lang="en-US" altLang="ja-JP" sz="9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the </a:t>
            </a:r>
            <a:r>
              <a:rPr lang="en-US" altLang="ja-JP" sz="1800" dirty="0">
                <a:solidFill>
                  <a:srgbClr val="00B0F0"/>
                </a:solidFill>
              </a:rPr>
              <a:t>list of potential predatory journals and publishers, </a:t>
            </a:r>
            <a:endParaRPr lang="en-US" altLang="ja-JP" sz="1800" dirty="0" smtClean="0">
              <a:solidFill>
                <a:srgbClr val="00B0F0"/>
              </a:solidFill>
            </a:endParaRP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  </a:t>
            </a:r>
            <a:r>
              <a:rPr lang="en-US" altLang="ja-JP" sz="9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which </a:t>
            </a:r>
            <a:r>
              <a:rPr lang="en-US" altLang="ja-JP" sz="1800" dirty="0">
                <a:solidFill>
                  <a:srgbClr val="00B0F0"/>
                </a:solidFill>
              </a:rPr>
              <a:t>had been published by Jeffrey Beall, </a:t>
            </a:r>
            <a:endParaRPr lang="en-US" altLang="ja-JP" sz="1800" dirty="0" smtClean="0">
              <a:solidFill>
                <a:srgbClr val="00B0F0"/>
              </a:solidFill>
            </a:endParaRPr>
          </a:p>
          <a:p>
            <a:r>
              <a:rPr lang="en-US" altLang="ja-JP" sz="1800" dirty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 </a:t>
            </a:r>
            <a:r>
              <a:rPr lang="en-US" altLang="ja-JP" sz="900" dirty="0" smtClean="0">
                <a:solidFill>
                  <a:srgbClr val="00B0F0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a </a:t>
            </a:r>
            <a:r>
              <a:rPr lang="en-US" altLang="ja-JP" sz="1800" dirty="0">
                <a:solidFill>
                  <a:srgbClr val="00B0F0"/>
                </a:solidFill>
              </a:rPr>
              <a:t>university librarian and now closed</a:t>
            </a:r>
            <a:r>
              <a:rPr lang="en-US" altLang="ja-JP" sz="18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- This consists </a:t>
            </a:r>
            <a:r>
              <a:rPr lang="en-US" altLang="ja-JP" sz="1800" dirty="0">
                <a:solidFill>
                  <a:srgbClr val="00B0F0"/>
                </a:solidFill>
              </a:rPr>
              <a:t>of </a:t>
            </a:r>
            <a:r>
              <a:rPr lang="en-US" altLang="ja-JP" sz="1800" dirty="0" smtClean="0">
                <a:solidFill>
                  <a:srgbClr val="00B0F0"/>
                </a:solidFill>
              </a:rPr>
              <a:t>(Beall’s) Original list </a:t>
            </a:r>
            <a:r>
              <a:rPr lang="en-US" altLang="ja-JP" sz="1800" dirty="0">
                <a:solidFill>
                  <a:srgbClr val="00B0F0"/>
                </a:solidFill>
              </a:rPr>
              <a:t>and Update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99100" y="1592400"/>
            <a:ext cx="504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- Cabell’s Blacklist (</a:t>
            </a:r>
            <a:r>
              <a:rPr lang="en-US" altLang="ja-JP" sz="2400" dirty="0">
                <a:solidFill>
                  <a:schemeClr val="tx1"/>
                </a:solidFill>
              </a:rPr>
              <a:t>&amp;</a:t>
            </a:r>
            <a:r>
              <a:rPr lang="en-US" altLang="ja-JP" sz="2400" dirty="0" smtClean="0">
                <a:solidFill>
                  <a:schemeClr val="tx1"/>
                </a:solidFill>
              </a:rPr>
              <a:t> Whitelist)</a:t>
            </a:r>
          </a:p>
          <a:p>
            <a:r>
              <a:rPr lang="ja-JP" altLang="en-US" sz="1800" dirty="0">
                <a:solidFill>
                  <a:srgbClr val="00B0F0"/>
                </a:solidFill>
              </a:rPr>
              <a:t>　</a:t>
            </a:r>
            <a:r>
              <a:rPr lang="ja-JP" altLang="en-US" sz="600" dirty="0">
                <a:solidFill>
                  <a:srgbClr val="00B0F0"/>
                </a:solidFill>
              </a:rPr>
              <a:t>　</a:t>
            </a:r>
            <a:r>
              <a:rPr lang="en-US" altLang="ja-JP" sz="1800" dirty="0">
                <a:solidFill>
                  <a:srgbClr val="00B0F0"/>
                </a:solidFill>
              </a:rPr>
              <a:t>https://www2.cabells.com/about-blacklist</a:t>
            </a:r>
          </a:p>
          <a:p>
            <a:r>
              <a:rPr lang="ja-JP" altLang="en-US" sz="1800" dirty="0">
                <a:solidFill>
                  <a:srgbClr val="00B0F0"/>
                </a:solidFill>
              </a:rPr>
              <a:t>　</a:t>
            </a:r>
            <a:r>
              <a:rPr lang="ja-JP" altLang="en-US" sz="600" dirty="0">
                <a:solidFill>
                  <a:srgbClr val="00B0F0"/>
                </a:solidFill>
              </a:rPr>
              <a:t>　</a:t>
            </a:r>
            <a:r>
              <a:rPr lang="en-US" altLang="ja-JP" sz="1800" dirty="0">
                <a:solidFill>
                  <a:srgbClr val="00B0F0"/>
                </a:solidFill>
              </a:rPr>
              <a:t>https://</a:t>
            </a:r>
            <a:r>
              <a:rPr lang="en-US" altLang="ja-JP" sz="1800" dirty="0" smtClean="0">
                <a:solidFill>
                  <a:srgbClr val="00B0F0"/>
                </a:solidFill>
              </a:rPr>
              <a:t>www2.cabells.com/about-whitelist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</a:rPr>
              <a:t>charged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  (only institutional subscriptions)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4. Check blacklists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0" y="3780000"/>
            <a:ext cx="432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88" y="3780000"/>
            <a:ext cx="432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459100" y="1592400"/>
            <a:ext cx="504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Other blacklists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- Stop Predatory Journals</a:t>
            </a:r>
          </a:p>
          <a:p>
            <a:r>
              <a:rPr lang="ja-JP" altLang="en-US" sz="1800" dirty="0" smtClean="0">
                <a:solidFill>
                  <a:srgbClr val="00B0F0"/>
                </a:solidFill>
              </a:rPr>
              <a:t>　</a:t>
            </a:r>
            <a:r>
              <a:rPr lang="ja-JP" altLang="en-US" sz="600" dirty="0" smtClean="0">
                <a:solidFill>
                  <a:srgbClr val="00B0F0"/>
                </a:solidFill>
              </a:rPr>
              <a:t>　</a:t>
            </a:r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predatoryjournals.com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</a:rPr>
              <a:t>the archive of the Beall’s list?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</a:rPr>
              <a:t>no update since Feb. 2017?</a:t>
            </a:r>
          </a:p>
        </p:txBody>
      </p:sp>
    </p:spTree>
    <p:extLst>
      <p:ext uri="{BB962C8B-B14F-4D97-AF65-F5344CB8AC3E}">
        <p14:creationId xmlns:p14="http://schemas.microsoft.com/office/powerpoint/2010/main" val="32637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Journal Impact Factor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: JIF, one of the most famous metrics</a:t>
            </a: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- calculated and provided by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Clarivate</a:t>
            </a:r>
            <a:r>
              <a:rPr lang="en-US" altLang="ja-JP" sz="2000" dirty="0" smtClean="0">
                <a:solidFill>
                  <a:schemeClr val="tx1"/>
                </a:solidFill>
              </a:rPr>
              <a:t> Analytics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- </a:t>
            </a:r>
            <a:r>
              <a:rPr lang="en-US" altLang="ja-JP" sz="2000" dirty="0">
                <a:solidFill>
                  <a:schemeClr val="tx1"/>
                </a:solidFill>
              </a:rPr>
              <a:t>f</a:t>
            </a:r>
            <a:r>
              <a:rPr lang="en-US" altLang="ja-JP" sz="2000" dirty="0" smtClean="0">
                <a:solidFill>
                  <a:schemeClr val="tx1"/>
                </a:solidFill>
              </a:rPr>
              <a:t>or only the journals covered by SCI-E or SSCI of Web of Science Core Collection 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 </a:t>
            </a:r>
            <a:r>
              <a:rPr lang="en-US" altLang="ja-JP" sz="1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(i.e. top journals of natural science or social </a:t>
            </a:r>
            <a:r>
              <a:rPr lang="en-US" altLang="ja-JP" sz="2000" dirty="0">
                <a:solidFill>
                  <a:schemeClr val="tx1"/>
                </a:solidFill>
              </a:rPr>
              <a:t>s</a:t>
            </a:r>
            <a:r>
              <a:rPr lang="en-US" altLang="ja-JP" sz="2000" dirty="0" smtClean="0">
                <a:solidFill>
                  <a:schemeClr val="tx1"/>
                </a:solidFill>
              </a:rPr>
              <a:t>ciences)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- T</a:t>
            </a:r>
            <a:r>
              <a:rPr lang="en-US" altLang="ja-JP" sz="2000" dirty="0" smtClean="0">
                <a:solidFill>
                  <a:schemeClr val="tx1"/>
                </a:solidFill>
              </a:rPr>
              <a:t>he first JIF of a journal needs </a:t>
            </a:r>
            <a:r>
              <a:rPr lang="en-US" altLang="ja-JP" sz="2000" dirty="0">
                <a:solidFill>
                  <a:schemeClr val="tx1"/>
                </a:solidFill>
              </a:rPr>
              <a:t>3 years from the first </a:t>
            </a:r>
            <a:r>
              <a:rPr lang="en-US" altLang="ja-JP" sz="2000" dirty="0" smtClean="0">
                <a:solidFill>
                  <a:schemeClr val="tx1"/>
                </a:solidFill>
              </a:rPr>
              <a:t>issue</a:t>
            </a:r>
            <a:endParaRPr lang="en-US" altLang="ja-JP" sz="2000" dirty="0">
              <a:solidFill>
                <a:schemeClr val="tx1"/>
              </a:solidFill>
            </a:endParaRP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- We can check JIF on Journal Citation Reports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(JCR)</a:t>
            </a:r>
          </a:p>
          <a:p>
            <a:r>
              <a:rPr lang="ja-JP" altLang="en-US" sz="1800" dirty="0">
                <a:solidFill>
                  <a:schemeClr val="tx1"/>
                </a:solidFill>
              </a:rPr>
              <a:t>　</a:t>
            </a:r>
            <a:r>
              <a:rPr lang="ja-JP" altLang="en-US" sz="600" dirty="0" smtClean="0">
                <a:solidFill>
                  <a:schemeClr val="tx1"/>
                </a:solidFill>
              </a:rPr>
              <a:t>　</a:t>
            </a:r>
            <a:r>
              <a:rPr lang="en-US" altLang="ja-JP" sz="1800" dirty="0" smtClean="0">
                <a:solidFill>
                  <a:srgbClr val="00B0F0"/>
                </a:solidFill>
              </a:rPr>
              <a:t>http://jcr.incites.thomsonreuters.com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5</a:t>
            </a:r>
            <a:r>
              <a:rPr lang="en-US" altLang="ja-JP" sz="2400" b="1" dirty="0">
                <a:solidFill>
                  <a:schemeClr val="bg1"/>
                </a:solidFill>
              </a:rPr>
              <a:t>.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Verify the metrics </a:t>
            </a:r>
            <a:r>
              <a:rPr lang="en-US" altLang="ja-JP" sz="2400" b="1" dirty="0">
                <a:solidFill>
                  <a:schemeClr val="bg1"/>
                </a:solidFill>
              </a:rPr>
              <a:t>which the journals express by themselves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b="13786"/>
          <a:stretch/>
        </p:blipFill>
        <p:spPr>
          <a:xfrm>
            <a:off x="720001" y="4035163"/>
            <a:ext cx="5220000" cy="3375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720001" y="6660853"/>
            <a:ext cx="5220000" cy="74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altLang="ja-JP" sz="1400" dirty="0" smtClean="0">
                <a:solidFill>
                  <a:schemeClr val="tx1"/>
                </a:solidFill>
              </a:rPr>
              <a:t>Journal Citation Reports by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Clarivate</a:t>
            </a:r>
            <a:r>
              <a:rPr lang="en-US" altLang="ja-JP" sz="1400" dirty="0" smtClean="0">
                <a:solidFill>
                  <a:schemeClr val="tx1"/>
                </a:solidFill>
              </a:rPr>
              <a:t> Analytics</a:t>
            </a:r>
          </a:p>
        </p:txBody>
      </p:sp>
    </p:spTree>
    <p:extLst>
      <p:ext uri="{BB962C8B-B14F-4D97-AF65-F5344CB8AC3E}">
        <p14:creationId xmlns:p14="http://schemas.microsoft.com/office/powerpoint/2010/main" val="42658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1. Predatory Journals, Open Access, and us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2. Open Access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3. Predatory Journals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4. </a:t>
            </a:r>
            <a:r>
              <a:rPr lang="en-US" altLang="ja-JP" sz="2400" u="sng" dirty="0" smtClean="0">
                <a:solidFill>
                  <a:schemeClr val="tx1"/>
                </a:solidFill>
              </a:rPr>
              <a:t>Not</a:t>
            </a:r>
            <a:r>
              <a:rPr lang="en-US" altLang="ja-JP" sz="2400" dirty="0" smtClean="0">
                <a:solidFill>
                  <a:schemeClr val="tx1"/>
                </a:solidFill>
              </a:rPr>
              <a:t> to be involved in Predatory Journals</a:t>
            </a:r>
          </a:p>
          <a:p>
            <a:pPr>
              <a:lnSpc>
                <a:spcPts val="32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    </a:t>
            </a:r>
            <a:r>
              <a:rPr lang="en-US" altLang="ja-JP" sz="2400" dirty="0" smtClean="0">
                <a:solidFill>
                  <a:schemeClr val="tx1"/>
                </a:solidFill>
              </a:rPr>
              <a:t>1. Know their features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2. Check the whitelists by the scholarly publishing industry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3. Check the scholarly literature databases </a:t>
            </a:r>
          </a:p>
          <a:p>
            <a:pPr>
              <a:lnSpc>
                <a:spcPts val="32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       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which have selection criteria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4. Check blacklists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5. Verify the metrics which the journals express by themselves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5. Literacy, calm, and communication are important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Afternoon Talk on Open Access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and Predatory Journals</a:t>
            </a:r>
          </a:p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6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Various impact factors are mentioned,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but </a:t>
            </a:r>
            <a:r>
              <a:rPr lang="en-US" altLang="ja-JP" sz="2400" dirty="0" smtClean="0">
                <a:solidFill>
                  <a:srgbClr val="C00000"/>
                </a:solidFill>
              </a:rPr>
              <a:t>neither is the JIF of </a:t>
            </a:r>
            <a:r>
              <a:rPr lang="en-US" altLang="ja-JP" sz="2400" dirty="0" err="1" smtClean="0">
                <a:solidFill>
                  <a:srgbClr val="C00000"/>
                </a:solidFill>
              </a:rPr>
              <a:t>Clarivate</a:t>
            </a:r>
            <a:r>
              <a:rPr lang="en-US" altLang="ja-JP" sz="2400" dirty="0" smtClean="0">
                <a:solidFill>
                  <a:srgbClr val="C00000"/>
                </a:solidFill>
              </a:rPr>
              <a:t> Analytics</a:t>
            </a:r>
            <a:r>
              <a:rPr lang="en-US" altLang="ja-JP" sz="2400" dirty="0" smtClean="0">
                <a:solidFill>
                  <a:schemeClr val="tx1"/>
                </a:solidFill>
              </a:rPr>
              <a:t> at least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8" y="3093409"/>
            <a:ext cx="3960000" cy="29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b="58973"/>
          <a:stretch/>
        </p:blipFill>
        <p:spPr>
          <a:xfrm>
            <a:off x="5706700" y="2249368"/>
            <a:ext cx="468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38079" t="38943" r="39846" b="39489"/>
          <a:stretch/>
        </p:blipFill>
        <p:spPr>
          <a:xfrm>
            <a:off x="181016" y="4926818"/>
            <a:ext cx="3102123" cy="2273182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9" name="直線矢印コネクタ 8"/>
          <p:cNvCxnSpPr/>
          <p:nvPr/>
        </p:nvCxnSpPr>
        <p:spPr>
          <a:xfrm flipH="1">
            <a:off x="1693418" y="4684578"/>
            <a:ext cx="180000" cy="180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077" y="3897760"/>
            <a:ext cx="4680842" cy="3510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6567898" y="2826749"/>
            <a:ext cx="835493" cy="1067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803848" y="3151300"/>
            <a:ext cx="1685683" cy="107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75452" y="4114723"/>
            <a:ext cx="455760" cy="205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49190" y="5788737"/>
            <a:ext cx="5437510" cy="72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- “Open </a:t>
            </a:r>
            <a:r>
              <a:rPr lang="en-US" altLang="ja-JP" sz="1400" dirty="0">
                <a:solidFill>
                  <a:srgbClr val="C00000"/>
                </a:solidFill>
              </a:rPr>
              <a:t>Access Journal Impact </a:t>
            </a:r>
            <a:r>
              <a:rPr lang="en-US" altLang="ja-JP" sz="1400" dirty="0" smtClean="0">
                <a:solidFill>
                  <a:srgbClr val="C00000"/>
                </a:solidFill>
              </a:rPr>
              <a:t>Factors” </a:t>
            </a:r>
            <a:r>
              <a:rPr lang="en-US" altLang="ja-JP" sz="1400" dirty="0">
                <a:solidFill>
                  <a:srgbClr val="C00000"/>
                </a:solidFill>
              </a:rPr>
              <a:t>of the OMICS Journals</a:t>
            </a:r>
          </a:p>
          <a:p>
            <a:r>
              <a:rPr lang="en-US" altLang="ja-JP" sz="1400" dirty="0" smtClean="0">
                <a:solidFill>
                  <a:srgbClr val="C00000"/>
                </a:solidFill>
              </a:rPr>
              <a:t>- According </a:t>
            </a:r>
            <a:r>
              <a:rPr lang="en-US" altLang="ja-JP" sz="1400" dirty="0">
                <a:solidFill>
                  <a:srgbClr val="C00000"/>
                </a:solidFill>
              </a:rPr>
              <a:t>to the description at the bottom of the </a:t>
            </a:r>
            <a:r>
              <a:rPr lang="en-US" altLang="ja-JP" sz="1400" dirty="0" smtClean="0">
                <a:solidFill>
                  <a:srgbClr val="C00000"/>
                </a:solidFill>
              </a:rPr>
              <a:t>webpage,</a:t>
            </a:r>
          </a:p>
          <a:p>
            <a:r>
              <a:rPr lang="en-US" altLang="ja-JP" sz="1400" dirty="0">
                <a:solidFill>
                  <a:srgbClr val="C00000"/>
                </a:solidFill>
              </a:rPr>
              <a:t> </a:t>
            </a:r>
            <a:r>
              <a:rPr lang="en-US" altLang="ja-JP" sz="1400" dirty="0" smtClean="0">
                <a:solidFill>
                  <a:srgbClr val="C00000"/>
                </a:solidFill>
              </a:rPr>
              <a:t> </a:t>
            </a:r>
            <a:r>
              <a:rPr lang="en-US" altLang="ja-JP" sz="700" dirty="0" smtClean="0">
                <a:solidFill>
                  <a:srgbClr val="C00000"/>
                </a:solidFill>
              </a:rPr>
              <a:t> </a:t>
            </a:r>
            <a:r>
              <a:rPr lang="en-US" altLang="ja-JP" sz="1400" dirty="0" smtClean="0">
                <a:solidFill>
                  <a:srgbClr val="C00000"/>
                </a:solidFill>
              </a:rPr>
              <a:t>It </a:t>
            </a:r>
            <a:r>
              <a:rPr lang="en-US" altLang="ja-JP" sz="1400" dirty="0">
                <a:solidFill>
                  <a:srgbClr val="C00000"/>
                </a:solidFill>
              </a:rPr>
              <a:t>is based on </a:t>
            </a:r>
            <a:r>
              <a:rPr lang="en-US" altLang="ja-JP" sz="1400" dirty="0" smtClean="0">
                <a:solidFill>
                  <a:srgbClr val="C00000"/>
                </a:solidFill>
              </a:rPr>
              <a:t>Google </a:t>
            </a:r>
            <a:r>
              <a:rPr lang="en-US" altLang="ja-JP" sz="1400" dirty="0">
                <a:solidFill>
                  <a:srgbClr val="C00000"/>
                </a:solidFill>
              </a:rPr>
              <a:t>Scholar Citation </a:t>
            </a:r>
            <a:r>
              <a:rPr lang="en-US" altLang="ja-JP" sz="1400" dirty="0" smtClean="0">
                <a:solidFill>
                  <a:srgbClr val="C00000"/>
                </a:solidFill>
              </a:rPr>
              <a:t>Index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648420" y="2933507"/>
            <a:ext cx="155428" cy="1892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5</a:t>
            </a:r>
            <a:r>
              <a:rPr lang="en-US" altLang="ja-JP" sz="2400" b="1" dirty="0">
                <a:solidFill>
                  <a:schemeClr val="bg1"/>
                </a:solidFill>
              </a:rPr>
              <a:t>.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Verify the metrics </a:t>
            </a:r>
            <a:r>
              <a:rPr lang="en-US" altLang="ja-JP" sz="2400" b="1" dirty="0">
                <a:solidFill>
                  <a:schemeClr val="bg1"/>
                </a:solidFill>
              </a:rPr>
              <a:t>which the journals express by themselves</a:t>
            </a:r>
          </a:p>
        </p:txBody>
      </p:sp>
    </p:spTree>
    <p:extLst>
      <p:ext uri="{BB962C8B-B14F-4D97-AF65-F5344CB8AC3E}">
        <p14:creationId xmlns:p14="http://schemas.microsoft.com/office/powerpoint/2010/main" val="11225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Think. Check. Submit.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thinkchecksubmit.org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http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thinkchecksubmit.org/translations/japanese</a:t>
            </a: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I think the followings are important: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- </a:t>
            </a:r>
            <a:r>
              <a:rPr lang="en-US" altLang="ja-JP" sz="2000" dirty="0">
                <a:solidFill>
                  <a:schemeClr val="tx1"/>
                </a:solidFill>
              </a:rPr>
              <a:t>b</a:t>
            </a:r>
            <a:r>
              <a:rPr lang="en-US" altLang="ja-JP" sz="2000" dirty="0" smtClean="0">
                <a:solidFill>
                  <a:schemeClr val="tx1"/>
                </a:solidFill>
              </a:rPr>
              <a:t>eware sweet words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 </a:t>
            </a:r>
            <a:r>
              <a:rPr lang="en-US" altLang="ja-JP" sz="1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(excessively flattering call for papers, too short publication process)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- do not lose to the pressure of </a:t>
            </a:r>
            <a:r>
              <a:rPr lang="ja-JP" altLang="en-US" sz="2000" dirty="0" smtClean="0">
                <a:solidFill>
                  <a:schemeClr val="tx1"/>
                </a:solidFill>
              </a:rPr>
              <a:t>“</a:t>
            </a:r>
            <a:r>
              <a:rPr lang="en-US" altLang="ja-JP" sz="2000" dirty="0">
                <a:solidFill>
                  <a:schemeClr val="tx1"/>
                </a:solidFill>
              </a:rPr>
              <a:t>Publish or </a:t>
            </a:r>
            <a:r>
              <a:rPr lang="en-US" altLang="ja-JP" sz="2000" dirty="0" smtClean="0">
                <a:solidFill>
                  <a:schemeClr val="tx1"/>
                </a:solidFill>
              </a:rPr>
              <a:t>perish”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- consult </a:t>
            </a:r>
            <a:r>
              <a:rPr lang="en-US" altLang="ja-JP" sz="2000" dirty="0">
                <a:solidFill>
                  <a:schemeClr val="tx1"/>
                </a:solidFill>
              </a:rPr>
              <a:t>with your </a:t>
            </a:r>
            <a:r>
              <a:rPr lang="en-US" altLang="ja-JP" sz="2000" dirty="0" smtClean="0">
                <a:solidFill>
                  <a:schemeClr val="tx1"/>
                </a:solidFill>
              </a:rPr>
              <a:t>boss </a:t>
            </a:r>
            <a:r>
              <a:rPr lang="en-US" altLang="ja-JP" sz="2000" dirty="0">
                <a:solidFill>
                  <a:schemeClr val="tx1"/>
                </a:solidFill>
              </a:rPr>
              <a:t>and </a:t>
            </a:r>
            <a:r>
              <a:rPr lang="en-US" altLang="ja-JP" sz="2000" dirty="0" smtClean="0">
                <a:solidFill>
                  <a:schemeClr val="tx1"/>
                </a:solidFill>
              </a:rPr>
              <a:t>colleagues (and also library staff!)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5. Literacy, calm, and communication are important</a:t>
            </a:r>
          </a:p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-936" r="936"/>
          <a:stretch/>
        </p:blipFill>
        <p:spPr>
          <a:xfrm>
            <a:off x="431999" y="2448000"/>
            <a:ext cx="3960000" cy="29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2448000"/>
            <a:ext cx="3960000" cy="29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線矢印コネクタ 7"/>
          <p:cNvCxnSpPr/>
          <p:nvPr/>
        </p:nvCxnSpPr>
        <p:spPr>
          <a:xfrm flipH="1">
            <a:off x="-341932" y="5580831"/>
            <a:ext cx="11087539" cy="0"/>
          </a:xfrm>
          <a:prstGeom prst="straightConnector1">
            <a:avLst/>
          </a:prstGeom>
          <a:ln w="12700">
            <a:solidFill>
              <a:srgbClr val="F7901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altLang="ja-JP" sz="5500" dirty="0" smtClean="0">
                <a:solidFill>
                  <a:schemeClr val="bg1">
                    <a:lumMod val="95000"/>
                  </a:schemeClr>
                </a:solidFill>
              </a:rPr>
              <a:t>ASK</a:t>
            </a:r>
            <a:endParaRPr lang="en-US" altLang="ja-JP" sz="55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ja-JP" sz="5500" dirty="0">
                <a:solidFill>
                  <a:schemeClr val="bg1">
                    <a:lumMod val="95000"/>
                  </a:schemeClr>
                </a:solidFill>
              </a:rPr>
              <a:t>ME</a:t>
            </a:r>
          </a:p>
          <a:p>
            <a:pPr algn="ctr"/>
            <a:r>
              <a:rPr lang="en-US" altLang="ja-JP" sz="5500" dirty="0">
                <a:solidFill>
                  <a:schemeClr val="bg1">
                    <a:lumMod val="95000"/>
                  </a:schemeClr>
                </a:solidFill>
              </a:rPr>
              <a:t>ANYTIME:</a:t>
            </a:r>
          </a:p>
          <a:p>
            <a:pPr algn="ctr"/>
            <a:r>
              <a:rPr lang="en-US" altLang="ja-JP" sz="2700" dirty="0">
                <a:solidFill>
                  <a:schemeClr val="bg1">
                    <a:lumMod val="95000"/>
                  </a:schemeClr>
                </a:solidFill>
              </a:rPr>
              <a:t>kitacam@lib.hokudai.ac.jp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9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1800" b="1" dirty="0" smtClean="0">
                <a:solidFill>
                  <a:srgbClr val="C00000"/>
                </a:solidFill>
              </a:rPr>
              <a:t>Predatory Journals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(in Japanese : </a:t>
            </a:r>
            <a:r>
              <a:rPr lang="ja-JP" altLang="en-US" sz="1800" dirty="0" smtClean="0">
                <a:solidFill>
                  <a:schemeClr val="tx1"/>
                </a:solidFill>
              </a:rPr>
              <a:t>粗悪学術誌</a:t>
            </a:r>
            <a:r>
              <a:rPr lang="en-US" altLang="ja-JP" sz="1800" dirty="0" smtClean="0">
                <a:solidFill>
                  <a:schemeClr val="tx1"/>
                </a:solidFill>
              </a:rPr>
              <a:t>, </a:t>
            </a:r>
            <a:r>
              <a:rPr lang="ja-JP" altLang="en-US" sz="1800" dirty="0" smtClean="0">
                <a:solidFill>
                  <a:schemeClr val="tx1"/>
                </a:solidFill>
              </a:rPr>
              <a:t>ハゲタカジャーナル</a:t>
            </a:r>
            <a:r>
              <a:rPr lang="en-US" altLang="ja-JP" sz="18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 - intend for only revenue from </a:t>
            </a:r>
            <a:r>
              <a:rPr lang="en-US" altLang="ja-JP" sz="18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publication fee paid by authors</a:t>
            </a:r>
          </a:p>
          <a:p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ja-JP" altLang="en-US" sz="1800" dirty="0" smtClean="0">
                <a:solidFill>
                  <a:schemeClr val="tx1"/>
                </a:solidFill>
              </a:rPr>
              <a:t>   </a:t>
            </a:r>
            <a:r>
              <a:rPr lang="en-US" altLang="ja-JP" sz="1800" dirty="0" smtClean="0">
                <a:solidFill>
                  <a:srgbClr val="C00000"/>
                </a:solidFill>
              </a:rPr>
              <a:t>&gt;</a:t>
            </a:r>
            <a:r>
              <a:rPr lang="en-US" altLang="ja-JP" sz="1800" dirty="0" smtClean="0">
                <a:solidFill>
                  <a:schemeClr val="tx1"/>
                </a:solidFill>
              </a:rPr>
              <a:t> abuse of the business model for </a:t>
            </a:r>
            <a:r>
              <a:rPr lang="en-US" altLang="ja-JP" sz="1800" b="1" dirty="0" smtClean="0">
                <a:solidFill>
                  <a:srgbClr val="C00000"/>
                </a:solidFill>
              </a:rPr>
              <a:t>Open Access</a:t>
            </a:r>
            <a:r>
              <a:rPr lang="en-US" altLang="ja-JP" sz="1800" dirty="0" smtClean="0">
                <a:solidFill>
                  <a:schemeClr val="tx1"/>
                </a:solidFill>
              </a:rPr>
              <a:t> Journals</a:t>
            </a: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- Their </a:t>
            </a:r>
            <a:r>
              <a:rPr lang="en-US" altLang="ja-JP" sz="1800" dirty="0">
                <a:solidFill>
                  <a:schemeClr val="tx1"/>
                </a:solidFill>
              </a:rPr>
              <a:t>peer review is </a:t>
            </a:r>
            <a:r>
              <a:rPr lang="en-US" altLang="ja-JP" sz="1800" dirty="0" smtClean="0">
                <a:solidFill>
                  <a:schemeClr val="tx1"/>
                </a:solidFill>
              </a:rPr>
              <a:t>poor/inappropriate, or not done,</a:t>
            </a:r>
          </a:p>
          <a:p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  </a:t>
            </a:r>
            <a:r>
              <a:rPr lang="en-US" altLang="ja-JP" sz="95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and </a:t>
            </a:r>
            <a:r>
              <a:rPr lang="en-US" altLang="ja-JP" sz="1800" dirty="0">
                <a:solidFill>
                  <a:schemeClr val="tx1"/>
                </a:solidFill>
              </a:rPr>
              <a:t>the quality of published papers is not </a:t>
            </a:r>
            <a:r>
              <a:rPr lang="en-US" altLang="ja-JP" sz="1800" dirty="0" smtClean="0">
                <a:solidFill>
                  <a:schemeClr val="tx1"/>
                </a:solidFill>
              </a:rPr>
              <a:t>guaranteed</a:t>
            </a:r>
          </a:p>
          <a:p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800" dirty="0">
                <a:solidFill>
                  <a:schemeClr val="tx1"/>
                </a:solidFill>
              </a:rPr>
              <a:t>It has become a hot </a:t>
            </a:r>
            <a:r>
              <a:rPr lang="en-US" altLang="ja-JP" sz="1800" dirty="0" smtClean="0">
                <a:solidFill>
                  <a:schemeClr val="tx1"/>
                </a:solidFill>
              </a:rPr>
              <a:t>topic </a:t>
            </a:r>
            <a:r>
              <a:rPr lang="en-US" altLang="ja-JP" sz="1800" dirty="0">
                <a:solidFill>
                  <a:schemeClr val="tx1"/>
                </a:solidFill>
              </a:rPr>
              <a:t>in the press of the Mainichi </a:t>
            </a:r>
            <a:r>
              <a:rPr lang="en-US" altLang="ja-JP" sz="1800" dirty="0" smtClean="0">
                <a:solidFill>
                  <a:schemeClr val="tx1"/>
                </a:solidFill>
              </a:rPr>
              <a:t>Shimbun in Japan</a:t>
            </a:r>
          </a:p>
          <a:p>
            <a:pPr lvl="1"/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* The red underlined parts are trial translations 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of 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the headlines</a:t>
            </a:r>
          </a:p>
          <a:p>
            <a:endParaRPr lang="en-US" altLang="ja-JP" sz="6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-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粗悪学術誌 </a:t>
            </a:r>
            <a:r>
              <a:rPr lang="en-US" altLang="ja-JP" sz="1400" u="sng" dirty="0" smtClean="0">
                <a:solidFill>
                  <a:schemeClr val="tx1"/>
                </a:solidFill>
              </a:rPr>
              <a:t>: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ネットで急増 査読ずさん，掲載料狙いか</a:t>
            </a:r>
            <a:r>
              <a:rPr lang="ja-JP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2018-04-03</a:t>
            </a:r>
          </a:p>
          <a:p>
            <a:pPr lvl="1"/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Predatory 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Journals rapidly increase on the I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nternet and 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take away publication fee through poor peer review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.</a:t>
            </a:r>
            <a:endParaRPr lang="en-US" altLang="ja-JP" sz="1400" u="sng" dirty="0">
              <a:solidFill>
                <a:schemeClr val="tx1"/>
              </a:solidFill>
              <a:uFill>
                <a:solidFill>
                  <a:srgbClr val="C00000"/>
                </a:solidFill>
              </a:uFill>
            </a:endParaRPr>
          </a:p>
          <a:p>
            <a:endParaRPr lang="en-US" altLang="ja-JP" sz="600" dirty="0" smtClean="0">
              <a:solidFill>
                <a:schemeClr val="tx1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-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粗悪学術誌 </a:t>
            </a:r>
            <a:r>
              <a:rPr lang="en-US" altLang="ja-JP" sz="1400" u="sng" dirty="0" smtClean="0">
                <a:solidFill>
                  <a:schemeClr val="tx1"/>
                </a:solidFill>
              </a:rPr>
              <a:t>: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日本から</a:t>
            </a:r>
            <a:r>
              <a:rPr lang="en-US" altLang="ja-JP" sz="1400" u="sng" dirty="0" smtClean="0">
                <a:solidFill>
                  <a:schemeClr val="tx1"/>
                </a:solidFill>
              </a:rPr>
              <a:t>5000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本</a:t>
            </a:r>
            <a:r>
              <a:rPr lang="en-US" altLang="ja-JP" sz="1400" u="sng" dirty="0">
                <a:solidFill>
                  <a:schemeClr val="tx1"/>
                </a:solidFill>
              </a:rPr>
              <a:t>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東大</a:t>
            </a:r>
            <a:r>
              <a:rPr lang="ja-JP" altLang="en-US" sz="1400" u="sng" dirty="0">
                <a:solidFill>
                  <a:schemeClr val="tx1"/>
                </a:solidFill>
              </a:rPr>
              <a:t>や阪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大 論文投稿，業績</a:t>
            </a:r>
            <a:r>
              <a:rPr lang="ja-JP" altLang="en-US" sz="1400" u="sng" dirty="0">
                <a:solidFill>
                  <a:schemeClr val="tx1"/>
                </a:solidFill>
              </a:rPr>
              <a:t>水増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しか</a:t>
            </a:r>
            <a:r>
              <a:rPr lang="ja-JP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2018-09-03</a:t>
            </a:r>
          </a:p>
          <a:p>
            <a:pPr lvl="1"/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Predatory Journals published 5000 papers of Japanese institutes, such as Univ. of 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Tokyo and 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Osaka </a:t>
            </a:r>
            <a:r>
              <a:rPr lang="en-US" altLang="ja-JP" sz="1400" u="sng" dirty="0" err="1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Univ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, which researchers might use for padding their performance.</a:t>
            </a:r>
            <a:endParaRPr lang="en-US" altLang="ja-JP" sz="1400" u="sng" dirty="0" smtClean="0">
              <a:solidFill>
                <a:schemeClr val="tx1"/>
              </a:solidFill>
              <a:uFill>
                <a:solidFill>
                  <a:srgbClr val="C00000"/>
                </a:solidFill>
              </a:uFill>
            </a:endParaRPr>
          </a:p>
          <a:p>
            <a:r>
              <a:rPr lang="ja-JP" altLang="en-US" sz="1800" dirty="0">
                <a:solidFill>
                  <a:schemeClr val="tx1"/>
                </a:solidFill>
              </a:rPr>
              <a:t>　</a:t>
            </a:r>
            <a:r>
              <a:rPr lang="en-US" altLang="ja-JP" sz="1800" dirty="0" smtClean="0">
                <a:solidFill>
                  <a:srgbClr val="C00000"/>
                </a:solidFill>
              </a:rPr>
              <a:t>&gt;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b="1" dirty="0" smtClean="0">
                <a:solidFill>
                  <a:srgbClr val="C00000"/>
                </a:solidFill>
              </a:rPr>
              <a:t>Hokkaido </a:t>
            </a:r>
            <a:r>
              <a:rPr lang="en-US" altLang="ja-JP" sz="1800" b="1" dirty="0">
                <a:solidFill>
                  <a:srgbClr val="C00000"/>
                </a:solidFill>
              </a:rPr>
              <a:t>University</a:t>
            </a:r>
            <a:r>
              <a:rPr lang="en-US" altLang="ja-JP" sz="1800" dirty="0">
                <a:solidFill>
                  <a:srgbClr val="C00000"/>
                </a:solidFill>
              </a:rPr>
              <a:t> is the 7</a:t>
            </a:r>
            <a:r>
              <a:rPr lang="en-US" altLang="ja-JP" sz="1800" dirty="0" smtClean="0">
                <a:solidFill>
                  <a:srgbClr val="C00000"/>
                </a:solidFill>
              </a:rPr>
              <a:t>th </a:t>
            </a:r>
            <a:r>
              <a:rPr lang="en-US" altLang="ja-JP" sz="1800" dirty="0">
                <a:solidFill>
                  <a:srgbClr val="C00000"/>
                </a:solidFill>
              </a:rPr>
              <a:t>largest in </a:t>
            </a:r>
            <a:r>
              <a:rPr lang="en-US" altLang="ja-JP" sz="1800" dirty="0" smtClean="0">
                <a:solidFill>
                  <a:srgbClr val="C00000"/>
                </a:solidFill>
              </a:rPr>
              <a:t>Japan (74 papers </a:t>
            </a:r>
            <a:r>
              <a:rPr lang="en-US" altLang="ja-JP" sz="1800" dirty="0">
                <a:solidFill>
                  <a:srgbClr val="C00000"/>
                </a:solidFill>
              </a:rPr>
              <a:t>in nearly 15 years</a:t>
            </a:r>
            <a:r>
              <a:rPr lang="en-US" altLang="ja-JP" sz="1800" dirty="0" smtClean="0">
                <a:solidFill>
                  <a:srgbClr val="C00000"/>
                </a:solidFill>
              </a:rPr>
              <a:t>)</a:t>
            </a:r>
            <a:endParaRPr lang="en-US" altLang="ja-JP" sz="1800" b="1" dirty="0">
              <a:solidFill>
                <a:srgbClr val="C00000"/>
              </a:solidFill>
            </a:endParaRPr>
          </a:p>
          <a:p>
            <a:endParaRPr lang="en-US" altLang="ja-JP" sz="600" b="1" dirty="0" smtClean="0">
              <a:solidFill>
                <a:srgbClr val="C00000"/>
              </a:solidFill>
            </a:endParaRPr>
          </a:p>
          <a:p>
            <a:r>
              <a:rPr lang="en-US" altLang="ja-JP" sz="14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-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粗悪学術誌 </a:t>
            </a:r>
            <a:r>
              <a:rPr lang="en-US" altLang="ja-JP" sz="1400" u="sng" dirty="0" smtClean="0">
                <a:solidFill>
                  <a:schemeClr val="tx1"/>
                </a:solidFill>
              </a:rPr>
              <a:t>: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九大</a:t>
            </a:r>
            <a:r>
              <a:rPr lang="ja-JP" altLang="en-US" sz="1400" u="sng" dirty="0">
                <a:solidFill>
                  <a:schemeClr val="tx1"/>
                </a:solidFill>
              </a:rPr>
              <a:t>が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対策 国内初 投稿</a:t>
            </a:r>
            <a:r>
              <a:rPr lang="ja-JP" altLang="en-US" sz="1400" u="sng" dirty="0">
                <a:solidFill>
                  <a:schemeClr val="tx1"/>
                </a:solidFill>
              </a:rPr>
              <a:t>巡り注意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喚起</a:t>
            </a:r>
            <a:r>
              <a:rPr lang="ja-JP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2018-09-03</a:t>
            </a:r>
          </a:p>
          <a:p>
            <a:pPr lvl="1"/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Kyushu Univ. takes measures against Predatory Journals the first in Japan, or calls its researchers’ attention to posting papers.</a:t>
            </a:r>
          </a:p>
          <a:p>
            <a:endParaRPr lang="en-US" altLang="ja-JP" sz="6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-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粗悪学術誌 </a:t>
            </a:r>
            <a:r>
              <a:rPr lang="en-US" altLang="ja-JP" sz="1400" u="sng" dirty="0" smtClean="0">
                <a:solidFill>
                  <a:schemeClr val="tx1"/>
                </a:solidFill>
              </a:rPr>
              <a:t>: 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対策</a:t>
            </a:r>
            <a:r>
              <a:rPr lang="ja-JP" altLang="en-US" sz="1400" u="sng" dirty="0">
                <a:solidFill>
                  <a:schemeClr val="tx1"/>
                </a:solidFill>
              </a:rPr>
              <a:t>に大学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本腰 聞き取り，投稿ルール 掲載</a:t>
            </a:r>
            <a:r>
              <a:rPr lang="ja-JP" altLang="en-US" sz="1400" u="sng" dirty="0">
                <a:solidFill>
                  <a:schemeClr val="tx1"/>
                </a:solidFill>
              </a:rPr>
              <a:t>上位の名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大</a:t>
            </a:r>
            <a:r>
              <a:rPr lang="ja-JP" altLang="en-US" sz="1400" u="sng" dirty="0">
                <a:solidFill>
                  <a:schemeClr val="tx1"/>
                </a:solidFill>
              </a:rPr>
              <a:t>，</a:t>
            </a:r>
            <a:r>
              <a:rPr lang="ja-JP" altLang="en-US" sz="1400" u="sng" dirty="0" smtClean="0">
                <a:solidFill>
                  <a:schemeClr val="tx1"/>
                </a:solidFill>
              </a:rPr>
              <a:t>新潟</a:t>
            </a:r>
            <a:r>
              <a:rPr lang="ja-JP" altLang="en-US" sz="1400" u="sng" dirty="0">
                <a:solidFill>
                  <a:schemeClr val="tx1"/>
                </a:solidFill>
              </a:rPr>
              <a:t>大</a:t>
            </a:r>
            <a:r>
              <a:rPr lang="ja-JP" altLang="en-US" sz="1400" dirty="0">
                <a:solidFill>
                  <a:schemeClr val="tx1"/>
                </a:solidFill>
              </a:rPr>
              <a:t>  </a:t>
            </a:r>
            <a:r>
              <a:rPr lang="en-US" altLang="ja-JP" sz="1400" dirty="0" smtClean="0">
                <a:solidFill>
                  <a:schemeClr val="tx1"/>
                </a:solidFill>
              </a:rPr>
              <a:t>2018-10-10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lvl="1"/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Universities are serious against Predatory Journals. Nagoya Univ. will interview the researchers who submitted papers to 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those journals. </a:t>
            </a:r>
            <a:r>
              <a:rPr lang="en-US" altLang="ja-JP" sz="1400" u="sng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Niigata Univ. will set a rule on posting papers</a:t>
            </a:r>
            <a:r>
              <a:rPr lang="en-US" altLang="ja-JP" sz="1400" u="sng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.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&gt; For details, search “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Maisaku</a:t>
            </a:r>
            <a:r>
              <a:rPr lang="en-US" altLang="ja-JP" sz="1800" dirty="0" smtClean="0">
                <a:solidFill>
                  <a:schemeClr val="tx1"/>
                </a:solidFill>
              </a:rPr>
              <a:t> (</a:t>
            </a:r>
            <a:r>
              <a:rPr lang="ja-JP" altLang="en-US" sz="1800" dirty="0" smtClean="0">
                <a:solidFill>
                  <a:schemeClr val="tx1"/>
                </a:solidFill>
              </a:rPr>
              <a:t>毎索</a:t>
            </a:r>
            <a:r>
              <a:rPr lang="en-US" altLang="ja-JP" sz="1800" dirty="0" smtClean="0">
                <a:solidFill>
                  <a:schemeClr val="tx1"/>
                </a:solidFill>
              </a:rPr>
              <a:t>)”</a:t>
            </a:r>
            <a:r>
              <a:rPr lang="ja-JP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for “</a:t>
            </a:r>
            <a:r>
              <a:rPr lang="ja-JP" altLang="en-US" sz="1800" dirty="0" smtClean="0">
                <a:solidFill>
                  <a:schemeClr val="tx1"/>
                </a:solidFill>
              </a:rPr>
              <a:t>粗悪学術誌</a:t>
            </a:r>
            <a:r>
              <a:rPr lang="en-US" altLang="ja-JP" sz="18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ja-JP" altLang="en-US" sz="1800" dirty="0">
                <a:solidFill>
                  <a:srgbClr val="00B0F0"/>
                </a:solidFill>
              </a:rPr>
              <a:t>　　</a:t>
            </a:r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://dbs.g-search.or.jp/WMAI/WMAI_ipcu_login.html</a:t>
            </a:r>
            <a:endParaRPr lang="en-US" altLang="ja-JP" sz="1800" dirty="0" smtClean="0">
              <a:solidFill>
                <a:srgbClr val="00B0F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1. Predatory Journals, Open Access, and us</a:t>
            </a:r>
          </a:p>
          <a:p>
            <a:endParaRPr lang="en-US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6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83878"/>
              </p:ext>
            </p:extLst>
          </p:nvPr>
        </p:nvGraphicFramePr>
        <p:xfrm>
          <a:off x="306700" y="33300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円/楕円 16"/>
          <p:cNvSpPr/>
          <p:nvPr/>
        </p:nvSpPr>
        <p:spPr>
          <a:xfrm>
            <a:off x="8053684" y="5040000"/>
            <a:ext cx="720000" cy="72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To </a:t>
            </a:r>
            <a:r>
              <a:rPr lang="en-US" altLang="ja-JP" sz="2400" dirty="0">
                <a:solidFill>
                  <a:schemeClr val="tx1"/>
                </a:solidFill>
              </a:rPr>
              <a:t>publish </a:t>
            </a:r>
            <a:r>
              <a:rPr lang="en-US" altLang="ja-JP" sz="2400" dirty="0" smtClean="0">
                <a:solidFill>
                  <a:schemeClr val="tx1"/>
                </a:solidFill>
              </a:rPr>
              <a:t>research works </a:t>
            </a:r>
            <a:r>
              <a:rPr lang="en-US" altLang="ja-JP" sz="2400" dirty="0">
                <a:solidFill>
                  <a:schemeClr val="tx1"/>
                </a:solidFill>
              </a:rPr>
              <a:t>on the Internet 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and </a:t>
            </a:r>
            <a:r>
              <a:rPr lang="en-US" altLang="ja-JP" sz="2400" dirty="0">
                <a:solidFill>
                  <a:schemeClr val="tx1"/>
                </a:solidFill>
              </a:rPr>
              <a:t>make </a:t>
            </a:r>
            <a:r>
              <a:rPr lang="en-US" altLang="ja-JP" sz="2400" dirty="0" smtClean="0">
                <a:solidFill>
                  <a:schemeClr val="tx1"/>
                </a:solidFill>
              </a:rPr>
              <a:t>them </a:t>
            </a:r>
            <a:r>
              <a:rPr lang="en-US" altLang="ja-JP" sz="2400" dirty="0">
                <a:solidFill>
                  <a:schemeClr val="tx1"/>
                </a:solidFill>
              </a:rPr>
              <a:t>available for free by </a:t>
            </a:r>
            <a:r>
              <a:rPr lang="en-US" altLang="ja-JP" sz="2400" dirty="0" smtClean="0">
                <a:solidFill>
                  <a:schemeClr val="tx1"/>
                </a:solidFill>
              </a:rPr>
              <a:t>everyone</a:t>
            </a: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Open Access </a:t>
            </a:r>
            <a:r>
              <a:rPr lang="en-US" altLang="ja-JP" sz="2400" dirty="0">
                <a:solidFill>
                  <a:schemeClr val="tx1"/>
                </a:solidFill>
              </a:rPr>
              <a:t>rate of papers of Hokkaido </a:t>
            </a:r>
            <a:r>
              <a:rPr lang="en-US" altLang="ja-JP" sz="2400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- 20% of papers published in 1998 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&gt;  40% in 2017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2. Open Access</a:t>
            </a:r>
          </a:p>
          <a:p>
            <a:endParaRPr lang="en-US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06700" y="6973267"/>
            <a:ext cx="9546984" cy="453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200" dirty="0">
                <a:solidFill>
                  <a:schemeClr val="tx1"/>
                </a:solidFill>
              </a:rPr>
              <a:t>W</a:t>
            </a:r>
            <a:r>
              <a:rPr lang="en-US" altLang="ja-JP" sz="1200" dirty="0" smtClean="0">
                <a:solidFill>
                  <a:schemeClr val="tx1"/>
                </a:solidFill>
              </a:rPr>
              <a:t>e </a:t>
            </a:r>
            <a:r>
              <a:rPr lang="en-US" altLang="ja-JP" sz="1200" dirty="0">
                <a:solidFill>
                  <a:schemeClr val="tx1"/>
                </a:solidFill>
              </a:rPr>
              <a:t>can check whether a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paper is open access on Web of </a:t>
            </a:r>
            <a:r>
              <a:rPr lang="en-US" altLang="ja-JP" sz="1200" dirty="0" smtClean="0">
                <a:solidFill>
                  <a:schemeClr val="tx1"/>
                </a:solidFill>
              </a:rPr>
              <a:t>Science</a:t>
            </a:r>
            <a:r>
              <a:rPr lang="en-US" altLang="ja-JP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by </a:t>
            </a:r>
            <a:r>
              <a:rPr lang="en-US" altLang="ja-JP" sz="1200" dirty="0">
                <a:solidFill>
                  <a:schemeClr val="tx1"/>
                </a:solidFill>
              </a:rPr>
              <a:t>collaborating with </a:t>
            </a:r>
            <a:r>
              <a:rPr lang="en-US" altLang="ja-JP" sz="1200" dirty="0" err="1">
                <a:solidFill>
                  <a:schemeClr val="tx1"/>
                </a:solidFill>
              </a:rPr>
              <a:t>ImpactStory</a:t>
            </a:r>
            <a:r>
              <a:rPr lang="en-US" altLang="ja-JP" sz="1200" dirty="0" smtClean="0">
                <a:solidFill>
                  <a:schemeClr val="tx1"/>
                </a:solidFill>
              </a:rPr>
              <a:t> (</a:t>
            </a:r>
            <a:r>
              <a:rPr lang="en-US" altLang="ja-JP" sz="1200" dirty="0">
                <a:solidFill>
                  <a:schemeClr val="tx1"/>
                </a:solidFill>
              </a:rPr>
              <a:t>accessed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2018-10-18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endParaRPr lang="ja-JP" altLang="en-US" sz="1200" dirty="0">
              <a:solidFill>
                <a:schemeClr val="tx1"/>
              </a:solidFill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Search Criteria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: Indexes=SCI-E, SSCI, A&amp;HCI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ja-JP" altLang="en-US" sz="1200" dirty="0" smtClean="0">
                <a:solidFill>
                  <a:schemeClr val="tx1"/>
                </a:solidFill>
              </a:rPr>
              <a:t>  </a:t>
            </a:r>
            <a:r>
              <a:rPr lang="en-US" altLang="ja-JP" sz="1200" dirty="0" smtClean="0">
                <a:solidFill>
                  <a:schemeClr val="tx1"/>
                </a:solidFill>
              </a:rPr>
              <a:t>Document Types=Article, Review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ja-JP" altLang="en-US" sz="1200" dirty="0" smtClean="0">
                <a:solidFill>
                  <a:schemeClr val="tx1"/>
                </a:solidFill>
              </a:rPr>
              <a:t>  </a:t>
            </a:r>
            <a:r>
              <a:rPr lang="en-US" altLang="ja-JP" sz="1200" dirty="0" smtClean="0">
                <a:solidFill>
                  <a:schemeClr val="tx1"/>
                </a:solidFill>
              </a:rPr>
              <a:t>Organization-Enhanced</a:t>
            </a:r>
            <a:r>
              <a:rPr lang="en-US" altLang="ja-JP" sz="1200" dirty="0">
                <a:solidFill>
                  <a:schemeClr val="tx1"/>
                </a:solidFill>
              </a:rPr>
              <a:t>=</a:t>
            </a:r>
            <a:r>
              <a:rPr lang="en-US" altLang="ja-JP" sz="1200" dirty="0" smtClean="0">
                <a:solidFill>
                  <a:schemeClr val="tx1"/>
                </a:solidFill>
              </a:rPr>
              <a:t>Hokkaido </a:t>
            </a:r>
            <a:r>
              <a:rPr lang="en-US" altLang="ja-JP" sz="1200" dirty="0">
                <a:solidFill>
                  <a:schemeClr val="tx1"/>
                </a:solidFill>
              </a:rPr>
              <a:t>University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413684" y="6630191"/>
            <a:ext cx="1973016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Publication Year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23082" y="3969685"/>
            <a:ext cx="4963618" cy="90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>
                <a:solidFill>
                  <a:srgbClr val="00B0F0"/>
                </a:solidFill>
              </a:rPr>
              <a:t>A</a:t>
            </a:r>
            <a:r>
              <a:rPr lang="en-US" altLang="ja-JP" sz="1800" dirty="0" smtClean="0">
                <a:solidFill>
                  <a:srgbClr val="00B0F0"/>
                </a:solidFill>
              </a:rPr>
              <a:t>lthough </a:t>
            </a:r>
            <a:r>
              <a:rPr lang="en-US" altLang="ja-JP" sz="1800" dirty="0">
                <a:solidFill>
                  <a:srgbClr val="00B0F0"/>
                </a:solidFill>
              </a:rPr>
              <a:t>it has fallen recently at first glance, it will rise after the embargo </a:t>
            </a:r>
            <a:r>
              <a:rPr lang="en-US" altLang="ja-JP" sz="1800" dirty="0" smtClean="0">
                <a:solidFill>
                  <a:srgbClr val="00B0F0"/>
                </a:solidFill>
              </a:rPr>
              <a:t>period 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(</a:t>
            </a:r>
            <a:r>
              <a:rPr lang="en-US" altLang="ja-JP" sz="1800" dirty="0">
                <a:solidFill>
                  <a:srgbClr val="00B0F0"/>
                </a:solidFill>
              </a:rPr>
              <a:t>1 - 2 years) which </a:t>
            </a:r>
            <a:r>
              <a:rPr lang="en-US" altLang="ja-JP" sz="1800" dirty="0" smtClean="0">
                <a:solidFill>
                  <a:srgbClr val="00B0F0"/>
                </a:solidFill>
              </a:rPr>
              <a:t>publishers set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8998385" y="5206247"/>
            <a:ext cx="0" cy="360000"/>
          </a:xfrm>
          <a:prstGeom prst="straightConnector1">
            <a:avLst/>
          </a:prstGeom>
          <a:ln w="38100" cap="rnd">
            <a:solidFill>
              <a:srgbClr val="00B0F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7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51"/>
          <p:cNvSpPr/>
          <p:nvPr/>
        </p:nvSpPr>
        <p:spPr>
          <a:xfrm>
            <a:off x="6352958" y="1530000"/>
            <a:ext cx="900000" cy="900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4328319" y="2713031"/>
            <a:ext cx="720000" cy="720000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779000" y="4860000"/>
            <a:ext cx="720000" cy="720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2. Open Access</a:t>
            </a: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   </a:t>
            </a:r>
            <a:r>
              <a:rPr lang="ja-JP" altLang="en-US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Green Open Access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026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487303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V="1">
            <a:off x="207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19" y="28030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0" y="171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8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aff\Downloads\データベースアイコン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21" y="65142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0" y="279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ff\Desktop\512px-Closed_Access_logo_white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2340000"/>
            <a:ext cx="4608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aff\Desktop\512px-Open_Access_logo_PLoS_white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5760000"/>
            <a:ext cx="460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1" name="直線矢印コネクタ 30"/>
          <p:cNvCxnSpPr/>
          <p:nvPr/>
        </p:nvCxnSpPr>
        <p:spPr>
          <a:xfrm rot="10800000" flipH="1" flipV="1">
            <a:off x="261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15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 flipH="1" flipV="1">
            <a:off x="369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230000" y="3420000"/>
            <a:ext cx="360000" cy="144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40" y="28030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87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rot="10800000" flipH="1" flipV="1">
            <a:off x="4770000" y="3420000"/>
            <a:ext cx="90000" cy="36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06700" y="144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Publisher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06700" y="252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Reviewer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6700" y="360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Editor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6700" y="468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Author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4950000" y="234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 flipH="1" flipV="1">
            <a:off x="540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12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1746700" y="144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746000" y="252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746000" y="468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>
            <a:stCxn id="1028" idx="1"/>
            <a:endCxn id="55" idx="3"/>
          </p:cNvCxnSpPr>
          <p:nvPr/>
        </p:nvCxnSpPr>
        <p:spPr>
          <a:xfrm flipH="1">
            <a:off x="7326700" y="1980000"/>
            <a:ext cx="2340000" cy="0"/>
          </a:xfrm>
          <a:prstGeom prst="straightConnector1">
            <a:avLst/>
          </a:prstGeom>
          <a:ln w="76200" cap="rnd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7921314" y="3129172"/>
            <a:ext cx="1742108" cy="2103861"/>
          </a:xfrm>
          <a:prstGeom prst="straightConnector1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4498850" y="5490000"/>
            <a:ext cx="1621150" cy="593245"/>
          </a:xfrm>
          <a:prstGeom prst="straightConnector1">
            <a:avLst/>
          </a:prstGeom>
          <a:ln w="76200" cap="rnd">
            <a:solidFill>
              <a:srgbClr val="00B05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1028" idx="2"/>
          </p:cNvCxnSpPr>
          <p:nvPr/>
        </p:nvCxnSpPr>
        <p:spPr>
          <a:xfrm flipH="1">
            <a:off x="7920000" y="2340000"/>
            <a:ext cx="2106700" cy="3743245"/>
          </a:xfrm>
          <a:prstGeom prst="straightConnector1">
            <a:avLst/>
          </a:prstGeom>
          <a:ln w="76200" cap="rnd">
            <a:solidFill>
              <a:srgbClr val="F7901E"/>
            </a:solidFill>
            <a:prstDash val="sysDot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9" idx="1"/>
          </p:cNvCxnSpPr>
          <p:nvPr/>
        </p:nvCxnSpPr>
        <p:spPr>
          <a:xfrm flipH="1">
            <a:off x="7546019" y="5233031"/>
            <a:ext cx="2120681" cy="1700429"/>
          </a:xfrm>
          <a:prstGeom prst="straightConnector1">
            <a:avLst/>
          </a:prstGeom>
          <a:ln w="76200" cap="rnd">
            <a:solidFill>
              <a:srgbClr val="F7901E"/>
            </a:solidFill>
            <a:prstDash val="sysDot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9306700" y="1395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9306700" y="4680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四角形吹き出し 73"/>
          <p:cNvSpPr/>
          <p:nvPr/>
        </p:nvSpPr>
        <p:spPr>
          <a:xfrm>
            <a:off x="3689998" y="1889999"/>
            <a:ext cx="960067" cy="450001"/>
          </a:xfrm>
          <a:prstGeom prst="wedgeRectCallout">
            <a:avLst>
              <a:gd name="adj1" fmla="val 50799"/>
              <a:gd name="adj2" fmla="val 10532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rgbClr val="00B0F0"/>
                </a:solidFill>
              </a:rPr>
              <a:t>Accept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59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正方形/長方形 61"/>
          <p:cNvSpPr/>
          <p:nvPr/>
        </p:nvSpPr>
        <p:spPr>
          <a:xfrm>
            <a:off x="6012000" y="4400619"/>
            <a:ext cx="1440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Proofread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13" y="688332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8" name="正方形/長方形 77"/>
          <p:cNvSpPr/>
          <p:nvPr/>
        </p:nvSpPr>
        <p:spPr>
          <a:xfrm>
            <a:off x="5857005" y="5659201"/>
            <a:ext cx="1890000" cy="846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Institutional</a:t>
            </a: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repository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</a:rPr>
              <a:t>HUSCAP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06700" y="6206654"/>
            <a:ext cx="8418750" cy="1198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&gt; Please </a:t>
            </a:r>
            <a:r>
              <a:rPr lang="en-US" altLang="ja-JP" sz="1800" dirty="0">
                <a:solidFill>
                  <a:schemeClr val="tx1"/>
                </a:solidFill>
              </a:rPr>
              <a:t>send </a:t>
            </a:r>
            <a:r>
              <a:rPr lang="en-US" altLang="ja-JP" sz="1800" dirty="0" smtClean="0">
                <a:solidFill>
                  <a:schemeClr val="tx1"/>
                </a:solidFill>
              </a:rPr>
              <a:t>your </a:t>
            </a:r>
            <a:r>
              <a:rPr lang="en-US" altLang="ja-JP" sz="1800" dirty="0">
                <a:solidFill>
                  <a:schemeClr val="tx1"/>
                </a:solidFill>
              </a:rPr>
              <a:t>final </a:t>
            </a:r>
            <a:r>
              <a:rPr lang="en-US" altLang="ja-JP" sz="1800" dirty="0" smtClean="0">
                <a:solidFill>
                  <a:schemeClr val="tx1"/>
                </a:solidFill>
              </a:rPr>
              <a:t>manuscript</a:t>
            </a: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 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to HUSCAP </a:t>
            </a:r>
            <a:r>
              <a:rPr lang="en-US" altLang="ja-JP" sz="1800" dirty="0">
                <a:solidFill>
                  <a:srgbClr val="00B0F0"/>
                </a:solidFill>
              </a:rPr>
              <a:t>https://eprints.lib.hokudai.ac.jp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 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Library staff </a:t>
            </a:r>
            <a:r>
              <a:rPr lang="en-US" altLang="ja-JP" sz="1800" dirty="0">
                <a:solidFill>
                  <a:schemeClr val="tx1"/>
                </a:solidFill>
              </a:rPr>
              <a:t>will check the copyright and </a:t>
            </a:r>
            <a:r>
              <a:rPr lang="en-US" altLang="ja-JP" sz="1800" dirty="0" smtClean="0">
                <a:solidFill>
                  <a:schemeClr val="tx1"/>
                </a:solidFill>
              </a:rPr>
              <a:t>register</a:t>
            </a: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 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To</a:t>
            </a:r>
            <a:r>
              <a:rPr lang="en-US" altLang="ja-JP" sz="1800" dirty="0">
                <a:solidFill>
                  <a:schemeClr val="tx1"/>
                </a:solidFill>
              </a:rPr>
              <a:t>: </a:t>
            </a:r>
            <a:r>
              <a:rPr lang="en-US" altLang="ja-JP" sz="1800" dirty="0" smtClean="0">
                <a:solidFill>
                  <a:srgbClr val="00B0F0"/>
                </a:solidFill>
              </a:rPr>
              <a:t>repo@lib.hokudai.ac.jp</a:t>
            </a:r>
            <a:endParaRPr lang="en-US" altLang="ja-JP" sz="1800" dirty="0">
              <a:solidFill>
                <a:srgbClr val="00B0F0"/>
              </a:solidFill>
            </a:endParaRPr>
          </a:p>
        </p:txBody>
      </p:sp>
      <p:sp>
        <p:nvSpPr>
          <p:cNvPr id="83" name="四角形吹き出し 82"/>
          <p:cNvSpPr/>
          <p:nvPr/>
        </p:nvSpPr>
        <p:spPr>
          <a:xfrm>
            <a:off x="756000" y="5659200"/>
            <a:ext cx="2880000" cy="450001"/>
          </a:xfrm>
          <a:prstGeom prst="wedgeRectCallout">
            <a:avLst>
              <a:gd name="adj1" fmla="val 50491"/>
              <a:gd name="adj2" fmla="val -8603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rgbClr val="00B050"/>
                </a:solidFill>
              </a:rPr>
              <a:t>Author’s final manuscript</a:t>
            </a:r>
            <a:endParaRPr kumimoji="1" lang="ja-JP" altLang="en-US" sz="1800" dirty="0">
              <a:solidFill>
                <a:srgbClr val="00B05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8100000" y="6505443"/>
            <a:ext cx="2055382" cy="908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800" dirty="0" smtClean="0">
                <a:solidFill>
                  <a:srgbClr val="F7901E"/>
                </a:solidFill>
              </a:rPr>
              <a:t>in </a:t>
            </a:r>
            <a:r>
              <a:rPr lang="en-US" altLang="ja-JP" sz="1800" dirty="0">
                <a:solidFill>
                  <a:srgbClr val="F7901E"/>
                </a:solidFill>
              </a:rPr>
              <a:t>many cases, after 1 - 2 years since publication</a:t>
            </a:r>
            <a:endParaRPr kumimoji="1" lang="ja-JP" altLang="en-US" sz="1800" dirty="0">
              <a:solidFill>
                <a:srgbClr val="F7901E"/>
              </a:solidFill>
            </a:endParaRP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1620000"/>
            <a:ext cx="720000" cy="7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" name="正方形/長方形 56"/>
          <p:cNvSpPr/>
          <p:nvPr/>
        </p:nvSpPr>
        <p:spPr>
          <a:xfrm>
            <a:off x="1746000" y="360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9" grpId="0"/>
      <p:bldP spid="83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487303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角丸四角形 51"/>
          <p:cNvSpPr/>
          <p:nvPr/>
        </p:nvSpPr>
        <p:spPr>
          <a:xfrm>
            <a:off x="6352958" y="1530000"/>
            <a:ext cx="900000" cy="900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4328319" y="2713031"/>
            <a:ext cx="720000" cy="720000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2. Open Access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Gold Open Access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026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V="1">
            <a:off x="207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19" y="28030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0" y="171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8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0" y="279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aff\Desktop\512px-Open_Access_logo_PLoS_whit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58" y="1260000"/>
            <a:ext cx="460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1" name="直線矢印コネクタ 30"/>
          <p:cNvCxnSpPr/>
          <p:nvPr/>
        </p:nvCxnSpPr>
        <p:spPr>
          <a:xfrm rot="10800000" flipH="1" flipV="1">
            <a:off x="261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15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0800000" flipH="1" flipV="1">
            <a:off x="369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230000" y="342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387000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40" y="28030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87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rot="10800000" flipH="1" flipV="1">
            <a:off x="4770000" y="3420000"/>
            <a:ext cx="90000" cy="36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06700" y="144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Publisher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06700" y="252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Reviewer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6700" y="360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Editor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6700" y="468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Author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4950000" y="234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 flipH="1" flipV="1">
            <a:off x="540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直線矢印コネクタ 50"/>
          <p:cNvCxnSpPr/>
          <p:nvPr/>
        </p:nvCxnSpPr>
        <p:spPr>
          <a:xfrm flipV="1">
            <a:off x="612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1746700" y="144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746000" y="252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746000" y="468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65" name="直線矢印コネクタ 64"/>
          <p:cNvCxnSpPr>
            <a:stCxn id="66" idx="1"/>
          </p:cNvCxnSpPr>
          <p:nvPr/>
        </p:nvCxnSpPr>
        <p:spPr>
          <a:xfrm flipH="1">
            <a:off x="7893759" y="1980000"/>
            <a:ext cx="1772941" cy="0"/>
          </a:xfrm>
          <a:prstGeom prst="straightConnector1">
            <a:avLst/>
          </a:prstGeom>
          <a:ln w="76200" cap="rnd">
            <a:solidFill>
              <a:srgbClr val="F7901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正方形/長方形 67"/>
          <p:cNvSpPr/>
          <p:nvPr/>
        </p:nvSpPr>
        <p:spPr>
          <a:xfrm>
            <a:off x="9306700" y="1395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9306700" y="4680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70" name="四角形吹き出し 69"/>
          <p:cNvSpPr/>
          <p:nvPr/>
        </p:nvSpPr>
        <p:spPr>
          <a:xfrm>
            <a:off x="3689998" y="1889999"/>
            <a:ext cx="960067" cy="450001"/>
          </a:xfrm>
          <a:prstGeom prst="wedgeRectCallout">
            <a:avLst>
              <a:gd name="adj1" fmla="val 50799"/>
              <a:gd name="adj2" fmla="val 10532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rgbClr val="00B0F0"/>
                </a:solidFill>
              </a:rPr>
              <a:t>Accept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60" name="Picture 8" descr="C:\Users\staff\Desktop\512px-Open_Access_logo_PLoS_whit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2340000"/>
            <a:ext cx="460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直線矢印コネクタ 60"/>
          <p:cNvCxnSpPr/>
          <p:nvPr/>
        </p:nvCxnSpPr>
        <p:spPr>
          <a:xfrm flipH="1" flipV="1">
            <a:off x="7921314" y="3129172"/>
            <a:ext cx="1742108" cy="2103861"/>
          </a:xfrm>
          <a:prstGeom prst="straightConnector1">
            <a:avLst/>
          </a:prstGeom>
          <a:ln w="76200" cap="rnd">
            <a:solidFill>
              <a:srgbClr val="F7901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四角形吹き出し 61"/>
          <p:cNvSpPr/>
          <p:nvPr/>
        </p:nvSpPr>
        <p:spPr>
          <a:xfrm>
            <a:off x="1341599" y="5660762"/>
            <a:ext cx="3652958" cy="450000"/>
          </a:xfrm>
          <a:prstGeom prst="wedgeRectCallout">
            <a:avLst>
              <a:gd name="adj1" fmla="val 50013"/>
              <a:gd name="adj2" fmla="val -8499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rgbClr val="C00000"/>
                </a:solidFill>
              </a:rPr>
              <a:t>APC : Article Processing Charge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306700" y="6662598"/>
            <a:ext cx="8418750" cy="74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&gt; Discounts </a:t>
            </a:r>
            <a:r>
              <a:rPr lang="en-US" altLang="ja-JP" sz="1800" dirty="0">
                <a:solidFill>
                  <a:schemeClr val="tx1"/>
                </a:solidFill>
              </a:rPr>
              <a:t>for Gold Open </a:t>
            </a:r>
            <a:r>
              <a:rPr lang="en-US" altLang="ja-JP" sz="1800" dirty="0" smtClean="0">
                <a:solidFill>
                  <a:schemeClr val="tx1"/>
                </a:solidFill>
              </a:rPr>
              <a:t>Access</a:t>
            </a:r>
          </a:p>
          <a:p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ja-JP" altLang="en-US" sz="1800" dirty="0" smtClean="0">
                <a:solidFill>
                  <a:schemeClr val="tx1"/>
                </a:solidFill>
              </a:rPr>
              <a:t>  </a:t>
            </a:r>
            <a:r>
              <a:rPr lang="ja-JP" altLang="en-US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rgbClr val="00B0F0"/>
                </a:solidFill>
              </a:rPr>
              <a:t>https</a:t>
            </a:r>
            <a:r>
              <a:rPr lang="en-US" altLang="ja-JP" sz="1800" dirty="0">
                <a:solidFill>
                  <a:srgbClr val="00B0F0"/>
                </a:solidFill>
              </a:rPr>
              <a:t>://</a:t>
            </a:r>
            <a:r>
              <a:rPr lang="en-US" altLang="ja-JP" sz="1800" dirty="0" smtClean="0">
                <a:solidFill>
                  <a:srgbClr val="00B0F0"/>
                </a:solidFill>
              </a:rPr>
              <a:t>www.lib.hokudai.ac.jp/en/support/apc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4860000"/>
            <a:ext cx="720000" cy="720000"/>
          </a:xfrm>
          <a:prstGeom prst="rect">
            <a:avLst/>
          </a:prstGeom>
        </p:spPr>
      </p:pic>
      <p:sp>
        <p:nvSpPr>
          <p:cNvPr id="73" name="正方形/長方形 72"/>
          <p:cNvSpPr/>
          <p:nvPr/>
        </p:nvSpPr>
        <p:spPr>
          <a:xfrm>
            <a:off x="6012000" y="4400619"/>
            <a:ext cx="1440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Proofread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746000" y="360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481871" y="2489103"/>
            <a:ext cx="1096258" cy="2340001"/>
          </a:xfrm>
          <a:prstGeom prst="straightConnector1">
            <a:avLst/>
          </a:prstGeom>
          <a:ln w="76200" cap="rnd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角丸四角形 51"/>
          <p:cNvSpPr/>
          <p:nvPr/>
        </p:nvSpPr>
        <p:spPr>
          <a:xfrm>
            <a:off x="6352958" y="1530000"/>
            <a:ext cx="900000" cy="900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4328319" y="2713031"/>
            <a:ext cx="720000" cy="720000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3. Predatory Journals</a:t>
            </a:r>
          </a:p>
          <a:p>
            <a:endParaRPr lang="en-US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1026" name="Picture 2" descr="C:\Users\staff\Downloads\シンプルな書類ファイル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19" y="28030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0" y="171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8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aff\Desktop\512px-Open_Access_logo_PLoS_whi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58" y="1260000"/>
            <a:ext cx="460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87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rot="10800000" flipH="1" flipV="1">
            <a:off x="4770000" y="3420000"/>
            <a:ext cx="90000" cy="36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06700" y="144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Predatory</a:t>
            </a:r>
          </a:p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Publisher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06700" y="252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Reviewer?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6700" y="360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Editor</a:t>
            </a:r>
            <a:r>
              <a:rPr lang="en-US" altLang="ja-JP" sz="1800" dirty="0">
                <a:solidFill>
                  <a:schemeClr val="tx1"/>
                </a:solidFill>
              </a:rPr>
              <a:t>?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06700" y="46800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Author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4950000" y="2340000"/>
            <a:ext cx="360000" cy="14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 flipH="1" flipV="1">
            <a:off x="540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6120000" y="2340000"/>
            <a:ext cx="630000" cy="25200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1746700" y="144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746000" y="252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746000" y="468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4860000"/>
            <a:ext cx="720000" cy="720000"/>
          </a:xfrm>
          <a:prstGeom prst="rect">
            <a:avLst/>
          </a:prstGeom>
        </p:spPr>
      </p:pic>
      <p:cxnSp>
        <p:nvCxnSpPr>
          <p:cNvPr id="65" name="直線矢印コネクタ 64"/>
          <p:cNvCxnSpPr>
            <a:stCxn id="53" idx="1"/>
          </p:cNvCxnSpPr>
          <p:nvPr/>
        </p:nvCxnSpPr>
        <p:spPr>
          <a:xfrm flipH="1">
            <a:off x="7893759" y="1980000"/>
            <a:ext cx="1772941" cy="0"/>
          </a:xfrm>
          <a:prstGeom prst="straightConnector1">
            <a:avLst/>
          </a:prstGeom>
          <a:ln w="76200" cap="rnd">
            <a:solidFill>
              <a:srgbClr val="F7901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16200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aff\Downloads\人物アイコン　チーム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00" y="487303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9306700" y="1395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9306700" y="4680000"/>
            <a:ext cx="14400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Readers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1" name="四角形吹き出し 60"/>
          <p:cNvSpPr/>
          <p:nvPr/>
        </p:nvSpPr>
        <p:spPr>
          <a:xfrm>
            <a:off x="3689998" y="1889999"/>
            <a:ext cx="960067" cy="450001"/>
          </a:xfrm>
          <a:prstGeom prst="wedgeRectCallout">
            <a:avLst>
              <a:gd name="adj1" fmla="val 50799"/>
              <a:gd name="adj2" fmla="val 10532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rgbClr val="00B0F0"/>
                </a:solidFill>
              </a:rPr>
              <a:t>Accept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623100"/>
            <a:ext cx="720000" cy="720000"/>
          </a:xfrm>
          <a:prstGeom prst="rect">
            <a:avLst/>
          </a:prstGeom>
        </p:spPr>
      </p:pic>
      <p:sp>
        <p:nvSpPr>
          <p:cNvPr id="18" name="円弧 17"/>
          <p:cNvSpPr/>
          <p:nvPr/>
        </p:nvSpPr>
        <p:spPr>
          <a:xfrm rot="10800000">
            <a:off x="294426" y="2054551"/>
            <a:ext cx="1373216" cy="3090898"/>
          </a:xfrm>
          <a:prstGeom prst="arc">
            <a:avLst>
              <a:gd name="adj1" fmla="val 16997125"/>
              <a:gd name="adj2" fmla="val 4622413"/>
            </a:avLst>
          </a:prstGeom>
          <a:ln w="76200" cap="rnd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" y="2880000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" y="3960000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" name="Picture 5" descr="C:\Users\staff\Downloads\選択された書類ファイル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00" y="4950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四角形吹き出し 62"/>
          <p:cNvSpPr/>
          <p:nvPr/>
        </p:nvSpPr>
        <p:spPr>
          <a:xfrm>
            <a:off x="1341599" y="5660762"/>
            <a:ext cx="3652958" cy="450000"/>
          </a:xfrm>
          <a:prstGeom prst="wedgeRectCallout">
            <a:avLst>
              <a:gd name="adj1" fmla="val 50013"/>
              <a:gd name="adj2" fmla="val -8499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rgbClr val="C00000"/>
                </a:solidFill>
              </a:rPr>
              <a:t>APC : Article Processing Charge</a:t>
            </a:r>
          </a:p>
        </p:txBody>
      </p:sp>
      <p:cxnSp>
        <p:nvCxnSpPr>
          <p:cNvPr id="66" name="直線矢印コネクタ 65"/>
          <p:cNvCxnSpPr/>
          <p:nvPr/>
        </p:nvCxnSpPr>
        <p:spPr>
          <a:xfrm flipV="1">
            <a:off x="5760000" y="1955624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8" descr="C:\Users\staff\Desktop\512px-Open_Access_logo_PLoS_whi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00" y="2340000"/>
            <a:ext cx="4608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直線矢印コネクタ 67"/>
          <p:cNvCxnSpPr/>
          <p:nvPr/>
        </p:nvCxnSpPr>
        <p:spPr>
          <a:xfrm flipH="1" flipV="1">
            <a:off x="7921314" y="3129172"/>
            <a:ext cx="1742108" cy="2103861"/>
          </a:xfrm>
          <a:prstGeom prst="straightConnector1">
            <a:avLst/>
          </a:prstGeom>
          <a:ln w="76200" cap="rnd">
            <a:solidFill>
              <a:srgbClr val="F7901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6012000" y="4400619"/>
            <a:ext cx="1440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Proofread?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06699" y="6662598"/>
            <a:ext cx="9128245" cy="74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800" dirty="0">
                <a:solidFill>
                  <a:schemeClr val="tx1"/>
                </a:solidFill>
              </a:rPr>
              <a:t>Predatory publishers </a:t>
            </a:r>
            <a:r>
              <a:rPr lang="en-US" altLang="ja-JP" sz="1800" dirty="0" smtClean="0">
                <a:solidFill>
                  <a:schemeClr val="tx1"/>
                </a:solidFill>
              </a:rPr>
              <a:t>urge authors to post papers for the purpose of </a:t>
            </a:r>
            <a:r>
              <a:rPr lang="en-US" altLang="ja-JP" sz="1800" dirty="0">
                <a:solidFill>
                  <a:schemeClr val="tx1"/>
                </a:solidFill>
              </a:rPr>
              <a:t>their </a:t>
            </a:r>
            <a:r>
              <a:rPr lang="en-US" altLang="ja-JP" sz="1800" dirty="0" smtClean="0">
                <a:solidFill>
                  <a:schemeClr val="tx1"/>
                </a:solidFill>
              </a:rPr>
              <a:t>APC</a:t>
            </a: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1800" dirty="0">
                <a:solidFill>
                  <a:schemeClr val="tx1"/>
                </a:solidFill>
              </a:rPr>
              <a:t>Research works through only inappropriate or poor peer review </a:t>
            </a:r>
            <a:r>
              <a:rPr lang="en-US" altLang="ja-JP" sz="1800" dirty="0" smtClean="0">
                <a:solidFill>
                  <a:schemeClr val="tx1"/>
                </a:solidFill>
              </a:rPr>
              <a:t>are published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1746000" y="3600000"/>
            <a:ext cx="55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雲 2"/>
          <p:cNvSpPr/>
          <p:nvPr/>
        </p:nvSpPr>
        <p:spPr>
          <a:xfrm rot="2700000">
            <a:off x="1863689" y="2619263"/>
            <a:ext cx="2340000" cy="2340000"/>
          </a:xfrm>
          <a:prstGeom prst="cloud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7843" y="3492000"/>
            <a:ext cx="191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</a:rPr>
              <a:t>p</a:t>
            </a:r>
            <a:r>
              <a:rPr lang="en-US" altLang="ja-JP" sz="1800" dirty="0" smtClean="0">
                <a:solidFill>
                  <a:schemeClr val="bg1"/>
                </a:solidFill>
              </a:rPr>
              <a:t>oor and/or</a:t>
            </a:r>
          </a:p>
          <a:p>
            <a:pPr algn="ctr"/>
            <a:r>
              <a:rPr lang="en-US" altLang="ja-JP" sz="1800" dirty="0" smtClean="0">
                <a:solidFill>
                  <a:schemeClr val="bg1"/>
                </a:solidFill>
              </a:rPr>
              <a:t>inappropriate</a:t>
            </a:r>
          </a:p>
          <a:p>
            <a:pPr algn="ctr"/>
            <a:r>
              <a:rPr lang="en-US" altLang="ja-JP" sz="1800" dirty="0">
                <a:solidFill>
                  <a:schemeClr val="bg1"/>
                </a:solidFill>
              </a:rPr>
              <a:t>p</a:t>
            </a:r>
            <a:r>
              <a:rPr lang="en-US" altLang="ja-JP" sz="1800" dirty="0" smtClean="0">
                <a:solidFill>
                  <a:schemeClr val="bg1"/>
                </a:solidFill>
              </a:rPr>
              <a:t>eer review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2393300" y="2219103"/>
            <a:ext cx="2756852" cy="2715450"/>
          </a:xfrm>
          <a:prstGeom prst="straightConnector1">
            <a:avLst/>
          </a:prstGeom>
          <a:ln w="76200" cap="rnd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5481871" y="2489103"/>
            <a:ext cx="1096258" cy="2340001"/>
          </a:xfrm>
          <a:prstGeom prst="straightConnector1">
            <a:avLst/>
          </a:prstGeom>
          <a:ln w="76200" cap="rnd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2070000" y="4500000"/>
            <a:ext cx="90000" cy="36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0" grpId="0" animBg="1"/>
      <p:bldP spid="61" grpId="0" animBg="1"/>
      <p:bldP spid="18" grpId="0" animBg="1"/>
      <p:bldP spid="69" grpId="0" animBg="1"/>
      <p:bldP spid="64" grpId="0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r>
              <a:rPr lang="en-US" altLang="ja-JP" sz="2400" dirty="0">
                <a:solidFill>
                  <a:schemeClr val="tx1"/>
                </a:solidFill>
              </a:rPr>
              <a:t>Doubts on the validity of research works</a:t>
            </a: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</a:rPr>
              <a:t>- </a:t>
            </a:r>
            <a:r>
              <a:rPr lang="en-US" altLang="ja-JP" sz="1800" dirty="0" smtClean="0">
                <a:solidFill>
                  <a:schemeClr val="tx1"/>
                </a:solidFill>
              </a:rPr>
              <a:t>The  research works </a:t>
            </a:r>
            <a:r>
              <a:rPr lang="en-US" altLang="ja-JP" sz="1800" dirty="0">
                <a:solidFill>
                  <a:schemeClr val="tx1"/>
                </a:solidFill>
              </a:rPr>
              <a:t>are less found and less </a:t>
            </a:r>
            <a:r>
              <a:rPr lang="en-US" altLang="ja-JP" sz="1800" dirty="0" smtClean="0">
                <a:solidFill>
                  <a:schemeClr val="tx1"/>
                </a:solidFill>
              </a:rPr>
              <a:t>evaluated </a:t>
            </a:r>
          </a:p>
          <a:p>
            <a:pPr>
              <a:lnSpc>
                <a:spcPts val="24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because scholarly </a:t>
            </a:r>
            <a:r>
              <a:rPr lang="en-US" altLang="ja-JP" sz="1800" dirty="0">
                <a:solidFill>
                  <a:schemeClr val="tx1"/>
                </a:solidFill>
              </a:rPr>
              <a:t>literature </a:t>
            </a:r>
            <a:r>
              <a:rPr lang="en-US" altLang="ja-JP" sz="1800" dirty="0" smtClean="0">
                <a:solidFill>
                  <a:schemeClr val="tx1"/>
                </a:solidFill>
              </a:rPr>
              <a:t>databases do not collect them</a:t>
            </a: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 Oversights </a:t>
            </a:r>
            <a:r>
              <a:rPr lang="en-US" altLang="ja-JP" sz="1800" dirty="0">
                <a:solidFill>
                  <a:schemeClr val="tx1"/>
                </a:solidFill>
              </a:rPr>
              <a:t>due to poor peer review may be distributed on </a:t>
            </a:r>
            <a:r>
              <a:rPr lang="en-US" altLang="ja-JP" sz="1800" dirty="0" smtClean="0">
                <a:solidFill>
                  <a:schemeClr val="tx1"/>
                </a:solidFill>
              </a:rPr>
              <a:t>Google, etc.</a:t>
            </a: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Troubles on paying APC</a:t>
            </a: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</a:t>
            </a:r>
            <a:r>
              <a:rPr lang="ja-JP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Some cases </a:t>
            </a:r>
            <a:r>
              <a:rPr lang="en-US" altLang="ja-JP" sz="1800" dirty="0">
                <a:solidFill>
                  <a:schemeClr val="tx1"/>
                </a:solidFill>
              </a:rPr>
              <a:t>where billing is more expensive than initially presented APC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Lack of publishing process</a:t>
            </a: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 Some cases </a:t>
            </a:r>
            <a:r>
              <a:rPr lang="en-US" altLang="ja-JP" sz="1800" dirty="0">
                <a:solidFill>
                  <a:schemeClr val="tx1"/>
                </a:solidFill>
              </a:rPr>
              <a:t>where </a:t>
            </a:r>
            <a:r>
              <a:rPr lang="en-US" altLang="ja-JP" sz="1800" dirty="0" smtClean="0">
                <a:solidFill>
                  <a:schemeClr val="tx1"/>
                </a:solidFill>
              </a:rPr>
              <a:t>predatory publishers won’t </a:t>
            </a:r>
            <a:r>
              <a:rPr lang="en-US" altLang="ja-JP" sz="1800" dirty="0">
                <a:solidFill>
                  <a:schemeClr val="tx1"/>
                </a:solidFill>
              </a:rPr>
              <a:t>respond to withdrawal of the </a:t>
            </a:r>
            <a:r>
              <a:rPr lang="en-US" altLang="ja-JP" sz="1800" dirty="0" smtClean="0">
                <a:solidFill>
                  <a:schemeClr val="tx1"/>
                </a:solidFill>
              </a:rPr>
              <a:t>paper</a:t>
            </a: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&gt; The paper </a:t>
            </a:r>
            <a:r>
              <a:rPr lang="en-US" altLang="ja-JP" sz="1800" dirty="0">
                <a:solidFill>
                  <a:schemeClr val="tx1"/>
                </a:solidFill>
              </a:rPr>
              <a:t>can not be posted to another </a:t>
            </a:r>
            <a:r>
              <a:rPr lang="en-US" altLang="ja-JP" sz="1800" dirty="0" smtClean="0">
                <a:solidFill>
                  <a:schemeClr val="tx1"/>
                </a:solidFill>
              </a:rPr>
              <a:t>journal </a:t>
            </a:r>
            <a:r>
              <a:rPr lang="en-US" altLang="ja-JP" sz="1800" dirty="0">
                <a:solidFill>
                  <a:schemeClr val="tx1"/>
                </a:solidFill>
              </a:rPr>
              <a:t>because it becomes </a:t>
            </a:r>
            <a:r>
              <a:rPr lang="en-US" altLang="ja-JP" sz="1800" dirty="0" smtClean="0">
                <a:solidFill>
                  <a:schemeClr val="tx1"/>
                </a:solidFill>
              </a:rPr>
              <a:t>“dual submission”</a:t>
            </a: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 </a:t>
            </a:r>
            <a:r>
              <a:rPr lang="en-US" altLang="ja-JP" sz="1800" dirty="0">
                <a:solidFill>
                  <a:schemeClr val="tx1"/>
                </a:solidFill>
              </a:rPr>
              <a:t>Doubts </a:t>
            </a:r>
            <a:r>
              <a:rPr lang="en-US" altLang="ja-JP" sz="1800" dirty="0" smtClean="0">
                <a:solidFill>
                  <a:schemeClr val="tx1"/>
                </a:solidFill>
              </a:rPr>
              <a:t>about </a:t>
            </a:r>
            <a:r>
              <a:rPr lang="en-US" altLang="ja-JP" sz="1800" dirty="0">
                <a:solidFill>
                  <a:schemeClr val="tx1"/>
                </a:solidFill>
              </a:rPr>
              <a:t>permanent storage and </a:t>
            </a:r>
            <a:r>
              <a:rPr lang="en-US" altLang="ja-JP" sz="1800" dirty="0" smtClean="0">
                <a:solidFill>
                  <a:schemeClr val="tx1"/>
                </a:solidFill>
              </a:rPr>
              <a:t>access of the papers</a:t>
            </a:r>
          </a:p>
          <a:p>
            <a:pPr>
              <a:lnSpc>
                <a:spcPts val="2400"/>
              </a:lnSpc>
            </a:pP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2400" dirty="0">
                <a:solidFill>
                  <a:schemeClr val="tx1"/>
                </a:solidFill>
              </a:rPr>
              <a:t>Damaging social reputation </a:t>
            </a:r>
            <a:r>
              <a:rPr lang="en-US" altLang="ja-JP" sz="2400" dirty="0" smtClean="0">
                <a:solidFill>
                  <a:schemeClr val="tx1"/>
                </a:solidFill>
              </a:rPr>
              <a:t>of the author </a:t>
            </a:r>
            <a:r>
              <a:rPr lang="en-US" altLang="ja-JP" sz="2400" dirty="0">
                <a:solidFill>
                  <a:schemeClr val="tx1"/>
                </a:solidFill>
              </a:rPr>
              <a:t>and </a:t>
            </a:r>
            <a:r>
              <a:rPr lang="en-US" altLang="ja-JP" sz="2400" dirty="0" smtClean="0">
                <a:solidFill>
                  <a:schemeClr val="tx1"/>
                </a:solidFill>
              </a:rPr>
              <a:t>his </a:t>
            </a:r>
            <a:r>
              <a:rPr lang="en-US" altLang="ja-JP" sz="2400" dirty="0">
                <a:solidFill>
                  <a:schemeClr val="tx1"/>
                </a:solidFill>
              </a:rPr>
              <a:t>university</a:t>
            </a: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 We can know whose papers are published in predatory journals</a:t>
            </a:r>
          </a:p>
          <a:p>
            <a:pPr>
              <a:lnSpc>
                <a:spcPts val="24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  </a:t>
            </a:r>
            <a:r>
              <a:rPr lang="en-US" altLang="ja-JP" sz="9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because </a:t>
            </a:r>
            <a:r>
              <a:rPr lang="en-US" altLang="ja-JP" sz="1800" dirty="0">
                <a:solidFill>
                  <a:schemeClr val="tx1"/>
                </a:solidFill>
              </a:rPr>
              <a:t>predatory journals are open access and some </a:t>
            </a:r>
            <a:r>
              <a:rPr lang="en-US" altLang="ja-JP" sz="1800" dirty="0" smtClean="0">
                <a:solidFill>
                  <a:schemeClr val="tx1"/>
                </a:solidFill>
              </a:rPr>
              <a:t>blacklists are made</a:t>
            </a:r>
            <a:endParaRPr lang="en-US" altLang="ja-JP" sz="1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ja-JP" sz="1800" dirty="0" smtClean="0">
                <a:solidFill>
                  <a:schemeClr val="tx1"/>
                </a:solidFill>
              </a:rPr>
              <a:t> - </a:t>
            </a:r>
            <a:r>
              <a:rPr lang="en-US" altLang="ja-JP" sz="1800" dirty="0">
                <a:solidFill>
                  <a:schemeClr val="tx1"/>
                </a:solidFill>
              </a:rPr>
              <a:t>The </a:t>
            </a:r>
            <a:r>
              <a:rPr lang="en-US" altLang="ja-JP" sz="1800" dirty="0" smtClean="0">
                <a:solidFill>
                  <a:schemeClr val="tx1"/>
                </a:solidFill>
              </a:rPr>
              <a:t>cheated </a:t>
            </a:r>
            <a:r>
              <a:rPr lang="en-US" altLang="ja-JP" sz="1800" dirty="0">
                <a:solidFill>
                  <a:schemeClr val="tx1"/>
                </a:solidFill>
              </a:rPr>
              <a:t>APC </a:t>
            </a:r>
            <a:r>
              <a:rPr lang="en-US" altLang="ja-JP" sz="1800" dirty="0" smtClean="0">
                <a:solidFill>
                  <a:schemeClr val="tx1"/>
                </a:solidFill>
              </a:rPr>
              <a:t>is originally a </a:t>
            </a:r>
            <a:r>
              <a:rPr lang="en-US" altLang="ja-JP" sz="1800" dirty="0">
                <a:solidFill>
                  <a:schemeClr val="tx1"/>
                </a:solidFill>
              </a:rPr>
              <a:t>public grant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3. Predatory Journals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</a:t>
            </a:r>
            <a:r>
              <a:rPr lang="en-US" altLang="ja-JP" sz="235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Serious concerns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22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661972" y="0"/>
            <a:ext cx="12170108" cy="1080000"/>
          </a:xfrm>
          <a:prstGeom prst="rect">
            <a:avLst/>
          </a:prstGeom>
          <a:solidFill>
            <a:srgbClr val="F79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ja-JP" alt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700" y="1440000"/>
            <a:ext cx="10080000" cy="57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t"/>
          <a:lstStyle/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1.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Know their features</a:t>
            </a:r>
          </a:p>
          <a:p>
            <a:pPr>
              <a:lnSpc>
                <a:spcPts val="2400"/>
              </a:lnSpc>
            </a:pP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2.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Check the whitelists by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the scholarly publishing industry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ja-JP" altLang="en-US" sz="2400" dirty="0" smtClean="0">
                <a:solidFill>
                  <a:schemeClr val="tx1"/>
                </a:solidFill>
              </a:rPr>
              <a:t>    </a:t>
            </a:r>
            <a:r>
              <a:rPr lang="en-US" altLang="ja-JP" sz="2400" dirty="0" smtClean="0">
                <a:solidFill>
                  <a:schemeClr val="tx1"/>
                </a:solidFill>
              </a:rPr>
              <a:t>- Committee </a:t>
            </a:r>
            <a:r>
              <a:rPr lang="en-US" altLang="ja-JP" sz="2400" dirty="0">
                <a:solidFill>
                  <a:schemeClr val="tx1"/>
                </a:solidFill>
              </a:rPr>
              <a:t>on Publication </a:t>
            </a:r>
            <a:r>
              <a:rPr lang="en-US" altLang="ja-JP" sz="2400" dirty="0" smtClean="0">
                <a:solidFill>
                  <a:schemeClr val="tx1"/>
                </a:solidFill>
              </a:rPr>
              <a:t>Ethics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(COPE)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    - Directory </a:t>
            </a:r>
            <a:r>
              <a:rPr lang="en-US" altLang="ja-JP" sz="2400" dirty="0">
                <a:solidFill>
                  <a:schemeClr val="tx1"/>
                </a:solidFill>
              </a:rPr>
              <a:t>of Open Access </a:t>
            </a:r>
            <a:r>
              <a:rPr lang="en-US" altLang="ja-JP" sz="2400" dirty="0" smtClean="0">
                <a:solidFill>
                  <a:schemeClr val="tx1"/>
                </a:solidFill>
              </a:rPr>
              <a:t>Journals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(DOAJ)</a:t>
            </a:r>
          </a:p>
          <a:p>
            <a:pPr>
              <a:lnSpc>
                <a:spcPts val="2400"/>
              </a:lnSpc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3. Check the scholarly literature databases </a:t>
            </a: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  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which have selection criteria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- Scopus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(Elsevier’s database)</a:t>
            </a: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</a:rPr>
              <a:t>- Web of Science Core Collection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Clarivate</a:t>
            </a:r>
            <a:r>
              <a:rPr lang="en-US" altLang="ja-JP" sz="2400" dirty="0" smtClean="0">
                <a:solidFill>
                  <a:schemeClr val="tx1"/>
                </a:solidFill>
              </a:rPr>
              <a:t> Analytics’ database)</a:t>
            </a:r>
          </a:p>
          <a:p>
            <a:pPr>
              <a:lnSpc>
                <a:spcPts val="2400"/>
              </a:lnSpc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4. Check blacklists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- Beall’s </a:t>
            </a:r>
            <a:r>
              <a:rPr lang="en-US" altLang="ja-JP" sz="2400" dirty="0">
                <a:solidFill>
                  <a:schemeClr val="tx1"/>
                </a:solidFill>
              </a:rPr>
              <a:t>List of Predatory Journals and </a:t>
            </a:r>
            <a:r>
              <a:rPr lang="en-US" altLang="ja-JP" sz="2400" dirty="0" smtClean="0">
                <a:solidFill>
                  <a:schemeClr val="tx1"/>
                </a:solidFill>
              </a:rPr>
              <a:t>Publishers, and so on</a:t>
            </a:r>
          </a:p>
          <a:p>
            <a:pPr>
              <a:lnSpc>
                <a:spcPts val="2400"/>
              </a:lnSpc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5. Verify the metrics which the journals express by themselves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6700" y="0"/>
            <a:ext cx="1008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>
                <a:solidFill>
                  <a:schemeClr val="bg1"/>
                </a:solidFill>
              </a:rPr>
              <a:t>4. </a:t>
            </a:r>
            <a:r>
              <a:rPr lang="en-US" altLang="ja-JP" sz="2400" b="1" u="sng" dirty="0">
                <a:solidFill>
                  <a:schemeClr val="bg1"/>
                </a:solidFill>
              </a:rPr>
              <a:t>Not</a:t>
            </a:r>
            <a:r>
              <a:rPr lang="en-US" altLang="ja-JP" sz="2400" b="1" dirty="0">
                <a:solidFill>
                  <a:schemeClr val="bg1"/>
                </a:solidFill>
              </a:rPr>
              <a:t> to be involved in Predatory Journals</a:t>
            </a:r>
          </a:p>
          <a:p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3FB-E565-4A26-9303-508A391003B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（游ゴシック）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13816</TotalTime>
  <Words>1702</Words>
  <Application>Microsoft Office PowerPoint</Application>
  <PresentationFormat>ユーザー設定</PresentationFormat>
  <Paragraphs>339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editor</dc:creator>
  <cp:lastModifiedBy>staff</cp:lastModifiedBy>
  <cp:revision>800</cp:revision>
  <cp:lastPrinted>2018-10-31T03:16:08Z</cp:lastPrinted>
  <dcterms:created xsi:type="dcterms:W3CDTF">2017-10-30T15:01:00Z</dcterms:created>
  <dcterms:modified xsi:type="dcterms:W3CDTF">2018-10-31T05:34:04Z</dcterms:modified>
</cp:coreProperties>
</file>